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slides/slide510.xml" ContentType="application/vnd.openxmlformats-officedocument.presentationml.slide+xml"/>
  <Override PartName="/ppt/slides/slide470.xml" ContentType="application/vnd.openxmlformats-officedocument.presentationml.slide+xml"/>
  <Override PartName="/ppt/slides/slide490.xml" ContentType="application/vnd.openxmlformats-officedocument.presentationml.slide+xml"/>
  <Override PartName="/ppt/slides/slide540.xml" ContentType="application/vnd.openxmlformats-officedocument.presentationml.slide+xml"/>
  <Override PartName="/ppt/slides/slide530.xml" ContentType="application/vnd.openxmlformats-officedocument.presentationml.slide+xml"/>
  <Override PartName="/ppt/slides/slide560.xml" ContentType="application/vnd.openxmlformats-officedocument.presentationml.slide+xml"/>
  <Override PartName="/ppt/notesSlides/notesSlide410.xml" ContentType="application/vnd.openxmlformats-officedocument.presentationml.notesSlide+xml"/>
  <Override PartName="/ppt/slideLayouts/slideLayout70.xml" ContentType="application/vnd.openxmlformats-officedocument.presentationml.slideLayout+xml"/>
  <Override PartName="/ppt/notesSlides/notesSlide370.xml" ContentType="application/vnd.openxmlformats-officedocument.presentationml.notesSlide+xml"/>
  <Override PartName="/ppt/slides/slide480.xml" ContentType="application/vnd.openxmlformats-officedocument.presentationml.slide+xml"/>
  <Override PartName="/ppt/slides/slide500.xml" ContentType="application/vnd.openxmlformats-officedocument.presentationml.slide+xml"/>
  <Override PartName="/ppt/notesSlides/notesSlide390.xml" ContentType="application/vnd.openxmlformats-officedocument.presentationml.notesSlide+xml"/>
  <Override PartName="/ppt/notesSlides/notesSlide440.xml" ContentType="application/vnd.openxmlformats-officedocument.presentationml.notesSlide+xml"/>
  <Override PartName="/ppt/notesSlides/notesSlide430.xml" ContentType="application/vnd.openxmlformats-officedocument.presentationml.notesSlide+xml"/>
  <Override PartName="/ppt/notesSlides/notesSlide460.xml" ContentType="application/vnd.openxmlformats-officedocument.presentationml.notesSlide+xml"/>
  <Override PartName="/ppt/notesMasters/notesMaster10.xml" ContentType="application/vnd.openxmlformats-officedocument.presentationml.notesMaster+xml"/>
  <Override PartName="/ppt/slideMasters/slideMaster10.xml" ContentType="application/vnd.openxmlformats-officedocument.presentationml.slideMaster+xml"/>
  <Override PartName="/ppt/notesSlides/notesSlide380.xml" ContentType="application/vnd.openxmlformats-officedocument.presentationml.notesSlide+xml"/>
  <Override PartName="/ppt/notesSlides/notesSlide400.xml" ContentType="application/vnd.openxmlformats-officedocument.presentationml.notesSlide+xml"/>
  <Override PartName="/ppt/theme/theme20.xml" ContentType="application/vnd.openxmlformats-officedocument.theme+xml"/>
  <Override PartName="/ppt/slideLayouts/slideLayout80.xml" ContentType="application/vnd.openxmlformats-officedocument.presentationml.slideLayout+xml"/>
  <Override PartName="/ppt/slideLayouts/slideLayout30.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60.xml" ContentType="application/vnd.openxmlformats-officedocument.presentationml.slideLayout+xml"/>
  <Override PartName="/ppt/slideLayouts/slideLayout50.xml" ContentType="application/vnd.openxmlformats-officedocument.presentationml.slideLayout+xml"/>
  <Override PartName="/ppt/slideLayouts/slideLayout40.xml" ContentType="application/vnd.openxmlformats-officedocument.presentationml.slideLayout+xml"/>
  <Override PartName="/ppt/theme/theme10.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5"/>
  </p:notesMasterIdLst>
  <p:handoutMasterIdLst>
    <p:handoutMasterId r:id="rId86"/>
  </p:handoutMasterIdLst>
  <p:sldIdLst>
    <p:sldId id="470" r:id="rId2"/>
    <p:sldId id="430" r:id="rId3"/>
    <p:sldId id="496" r:id="rId4"/>
    <p:sldId id="325" r:id="rId5"/>
    <p:sldId id="444" r:id="rId6"/>
    <p:sldId id="445" r:id="rId7"/>
    <p:sldId id="404" r:id="rId8"/>
    <p:sldId id="457" r:id="rId9"/>
    <p:sldId id="460" r:id="rId10"/>
    <p:sldId id="461" r:id="rId11"/>
    <p:sldId id="465" r:id="rId12"/>
    <p:sldId id="466" r:id="rId13"/>
    <p:sldId id="347" r:id="rId14"/>
    <p:sldId id="352" r:id="rId15"/>
    <p:sldId id="354" r:id="rId16"/>
    <p:sldId id="365" r:id="rId17"/>
    <p:sldId id="415" r:id="rId18"/>
    <p:sldId id="417" r:id="rId19"/>
    <p:sldId id="421" r:id="rId20"/>
    <p:sldId id="422" r:id="rId21"/>
    <p:sldId id="425" r:id="rId22"/>
    <p:sldId id="467" r:id="rId23"/>
    <p:sldId id="468" r:id="rId24"/>
    <p:sldId id="450" r:id="rId25"/>
    <p:sldId id="464" r:id="rId26"/>
    <p:sldId id="452" r:id="rId27"/>
    <p:sldId id="442" r:id="rId28"/>
    <p:sldId id="471" r:id="rId29"/>
    <p:sldId id="472" r:id="rId30"/>
    <p:sldId id="473" r:id="rId31"/>
    <p:sldId id="475" r:id="rId32"/>
    <p:sldId id="477" r:id="rId33"/>
    <p:sldId id="476" r:id="rId34"/>
    <p:sldId id="474" r:id="rId35"/>
    <p:sldId id="538" r:id="rId36"/>
    <p:sldId id="480" r:id="rId37"/>
    <p:sldId id="481" r:id="rId38"/>
    <p:sldId id="490" r:id="rId39"/>
    <p:sldId id="484" r:id="rId40"/>
    <p:sldId id="485" r:id="rId41"/>
    <p:sldId id="486" r:id="rId42"/>
    <p:sldId id="487" r:id="rId43"/>
    <p:sldId id="488" r:id="rId44"/>
    <p:sldId id="489" r:id="rId45"/>
    <p:sldId id="519" r:id="rId46"/>
    <p:sldId id="522" r:id="rId47"/>
    <p:sldId id="540" r:id="rId48"/>
    <p:sldId id="529" r:id="rId49"/>
    <p:sldId id="539" r:id="rId50"/>
    <p:sldId id="524" r:id="rId51"/>
    <p:sldId id="532" r:id="rId52"/>
    <p:sldId id="525" r:id="rId53"/>
    <p:sldId id="534" r:id="rId54"/>
    <p:sldId id="530" r:id="rId55"/>
    <p:sldId id="533" r:id="rId56"/>
    <p:sldId id="527" r:id="rId57"/>
    <p:sldId id="526" r:id="rId58"/>
    <p:sldId id="535" r:id="rId59"/>
    <p:sldId id="528" r:id="rId60"/>
    <p:sldId id="531" r:id="rId61"/>
    <p:sldId id="521" r:id="rId62"/>
    <p:sldId id="491" r:id="rId63"/>
    <p:sldId id="492" r:id="rId64"/>
    <p:sldId id="493" r:id="rId65"/>
    <p:sldId id="494" r:id="rId66"/>
    <p:sldId id="495" r:id="rId67"/>
    <p:sldId id="322" r:id="rId68"/>
    <p:sldId id="498" r:id="rId69"/>
    <p:sldId id="499" r:id="rId70"/>
    <p:sldId id="500" r:id="rId71"/>
    <p:sldId id="502" r:id="rId72"/>
    <p:sldId id="503" r:id="rId73"/>
    <p:sldId id="504" r:id="rId74"/>
    <p:sldId id="505" r:id="rId75"/>
    <p:sldId id="506" r:id="rId76"/>
    <p:sldId id="497" r:id="rId77"/>
    <p:sldId id="537" r:id="rId78"/>
    <p:sldId id="513" r:id="rId79"/>
    <p:sldId id="514" r:id="rId80"/>
    <p:sldId id="517" r:id="rId81"/>
    <p:sldId id="516" r:id="rId82"/>
    <p:sldId id="518" r:id="rId83"/>
    <p:sldId id="406"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lapértelmezett szakasz" id="{29C47094-1BCC-4AA9-B0A7-3414DECEEB2A}">
          <p14:sldIdLst>
            <p14:sldId id="470"/>
            <p14:sldId id="430"/>
            <p14:sldId id="496"/>
            <p14:sldId id="325"/>
            <p14:sldId id="444"/>
            <p14:sldId id="445"/>
            <p14:sldId id="404"/>
            <p14:sldId id="457"/>
            <p14:sldId id="460"/>
            <p14:sldId id="461"/>
            <p14:sldId id="465"/>
            <p14:sldId id="466"/>
            <p14:sldId id="347"/>
            <p14:sldId id="352"/>
            <p14:sldId id="354"/>
            <p14:sldId id="365"/>
            <p14:sldId id="415"/>
            <p14:sldId id="417"/>
            <p14:sldId id="421"/>
            <p14:sldId id="422"/>
            <p14:sldId id="425"/>
            <p14:sldId id="467"/>
            <p14:sldId id="468"/>
            <p14:sldId id="450"/>
            <p14:sldId id="464"/>
            <p14:sldId id="452"/>
            <p14:sldId id="442"/>
          </p14:sldIdLst>
        </p14:section>
        <p14:section name="Micado-Optimizer-Test" id="{A6070C13-4E6C-4DB2-B14E-35A00B10BF4F}">
          <p14:sldIdLst>
            <p14:sldId id="471"/>
            <p14:sldId id="472"/>
            <p14:sldId id="473"/>
            <p14:sldId id="475"/>
            <p14:sldId id="477"/>
            <p14:sldId id="476"/>
            <p14:sldId id="474"/>
            <p14:sldId id="538"/>
            <p14:sldId id="480"/>
            <p14:sldId id="481"/>
            <p14:sldId id="490"/>
            <p14:sldId id="484"/>
            <p14:sldId id="485"/>
            <p14:sldId id="486"/>
            <p14:sldId id="487"/>
            <p14:sldId id="488"/>
            <p14:sldId id="489"/>
            <p14:sldId id="519"/>
            <p14:sldId id="522"/>
            <p14:sldId id="540"/>
            <p14:sldId id="529"/>
            <p14:sldId id="539"/>
            <p14:sldId id="524"/>
            <p14:sldId id="532"/>
            <p14:sldId id="525"/>
            <p14:sldId id="534"/>
            <p14:sldId id="530"/>
            <p14:sldId id="533"/>
            <p14:sldId id="527"/>
            <p14:sldId id="526"/>
            <p14:sldId id="535"/>
            <p14:sldId id="528"/>
            <p14:sldId id="531"/>
            <p14:sldId id="521"/>
            <p14:sldId id="491"/>
            <p14:sldId id="492"/>
            <p14:sldId id="493"/>
            <p14:sldId id="494"/>
            <p14:sldId id="495"/>
            <p14:sldId id="322"/>
            <p14:sldId id="498"/>
            <p14:sldId id="499"/>
            <p14:sldId id="500"/>
            <p14:sldId id="502"/>
            <p14:sldId id="503"/>
            <p14:sldId id="504"/>
            <p14:sldId id="505"/>
            <p14:sldId id="506"/>
            <p14:sldId id="497"/>
            <p14:sldId id="537"/>
            <p14:sldId id="513"/>
            <p14:sldId id="514"/>
            <p14:sldId id="517"/>
            <p14:sldId id="516"/>
            <p14:sldId id="518"/>
            <p14:sldId id="40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pds" initials="l" lastIdx="1" clrIdx="0">
    <p:extLst>
      <p:ext uri="{19B8F6BF-5375-455C-9EA6-DF929625EA0E}">
        <p15:presenceInfo xmlns:p15="http://schemas.microsoft.com/office/powerpoint/2012/main" userId="lpd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2B2B"/>
    <a:srgbClr val="7C2A8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özepesen sötét stílus 2 – 1. jelölőszín">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35" autoAdjust="0"/>
    <p:restoredTop sz="94249" autoAdjust="0"/>
  </p:normalViewPr>
  <p:slideViewPr>
    <p:cSldViewPr snapToGrid="0">
      <p:cViewPr varScale="1">
        <p:scale>
          <a:sx n="72" d="100"/>
          <a:sy n="72" d="100"/>
        </p:scale>
        <p:origin x="684" y="91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880"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AA82FDA3-5010-420F-81B5-9E41F2125DA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a:extLst>
              <a:ext uri="{FF2B5EF4-FFF2-40B4-BE49-F238E27FC236}">
                <a16:creationId xmlns:a16="http://schemas.microsoft.com/office/drawing/2014/main" id="{D9EEFB1E-35B5-49F2-871C-D2BBAE1007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893D0E-2034-4D6C-BA70-FA18633ACB1C}" type="datetimeFigureOut">
              <a:rPr lang="en-US" smtClean="0"/>
              <a:t>10/13/2021</a:t>
            </a:fld>
            <a:endParaRPr lang="en-US"/>
          </a:p>
        </p:txBody>
      </p:sp>
      <p:sp>
        <p:nvSpPr>
          <p:cNvPr id="4" name="Fußzeilenplatzhalter 3">
            <a:extLst>
              <a:ext uri="{FF2B5EF4-FFF2-40B4-BE49-F238E27FC236}">
                <a16:creationId xmlns:a16="http://schemas.microsoft.com/office/drawing/2014/main" id="{68FE67EE-33F0-47C1-A2FA-36855767A93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Foliennummernplatzhalter 4">
            <a:extLst>
              <a:ext uri="{FF2B5EF4-FFF2-40B4-BE49-F238E27FC236}">
                <a16:creationId xmlns:a16="http://schemas.microsoft.com/office/drawing/2014/main" id="{2C2E07EB-FB00-4E42-91CE-2F6FB1D9C15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543177-1576-47C9-9C22-43F631D5CF57}" type="slidenum">
              <a:rPr lang="en-US" smtClean="0"/>
              <a:t>‹#›</a:t>
            </a:fld>
            <a:endParaRPr lang="en-US"/>
          </a:p>
        </p:txBody>
      </p:sp>
    </p:spTree>
    <p:extLst>
      <p:ext uri="{BB962C8B-B14F-4D97-AF65-F5344CB8AC3E}">
        <p14:creationId xmlns:p14="http://schemas.microsoft.com/office/powerpoint/2010/main" val="33960197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_rels/notesMaster10.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32C1B0-CF0C-4CCA-94AA-5A7E403898B6}" type="datetimeFigureOut">
              <a:rPr lang="en-US" smtClean="0"/>
              <a:t>10/13/2021</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056732-1859-4097-A93A-777074D184A8}" type="slidenum">
              <a:rPr lang="en-US" smtClean="0"/>
              <a:t>‹#›</a:t>
            </a:fld>
            <a:endParaRPr lang="en-US"/>
          </a:p>
        </p:txBody>
      </p:sp>
    </p:spTree>
    <p:extLst>
      <p:ext uri="{BB962C8B-B14F-4D97-AF65-F5344CB8AC3E}">
        <p14:creationId xmlns:p14="http://schemas.microsoft.com/office/powerpoint/2010/main" val="247617879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Masters/notesMaster10.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32C1B0-CF0C-4CCA-94AA-5A7E403898B6}" type="datetimeFigureOut">
              <a:rPr lang="en-US" smtClean="0"/>
              <a:t>10/9/2021</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056732-1859-4097-A93A-777074D184A8}" type="slidenum">
              <a:rPr lang="en-US" smtClean="0"/>
              <a:t>‹#›</a:t>
            </a:fld>
            <a:endParaRPr lang="en-US"/>
          </a:p>
        </p:txBody>
      </p:sp>
    </p:spTree>
    <p:extLst>
      <p:ext uri="{BB962C8B-B14F-4D97-AF65-F5344CB8AC3E}">
        <p14:creationId xmlns:p14="http://schemas.microsoft.com/office/powerpoint/2010/main" val="247617879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0.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0.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0.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0.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0.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0.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0.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0.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0.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a:t>
            </a:fld>
            <a:endParaRPr lang="hu-HU" dirty="0"/>
          </a:p>
        </p:txBody>
      </p:sp>
    </p:spTree>
    <p:extLst>
      <p:ext uri="{BB962C8B-B14F-4D97-AF65-F5344CB8AC3E}">
        <p14:creationId xmlns:p14="http://schemas.microsoft.com/office/powerpoint/2010/main" val="61104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Sikerült kialakítanom egy egységes tesztelési keretrendszert. Ennek most látszólag még nincs meg az eredménye, de segítségével egységesen vizsgálthatóak a kísérletek, a különböző beállítások. Szűkséges volt most itt tartok, segítségével a jövőben sokkal könnyebb lesz elemezni az eredményeket.</a:t>
            </a:r>
          </a:p>
        </p:txBody>
      </p:sp>
      <p:sp>
        <p:nvSpPr>
          <p:cNvPr id="4" name="Dia számának helye 3"/>
          <p:cNvSpPr>
            <a:spLocks noGrp="1"/>
          </p:cNvSpPr>
          <p:nvPr>
            <p:ph type="sldNum" sz="quarter" idx="10"/>
          </p:nvPr>
        </p:nvSpPr>
        <p:spPr/>
        <p:txBody>
          <a:bodyPr/>
          <a:lstStyle/>
          <a:p>
            <a:pPr rtl="0"/>
            <a:fld id="{B8649DAF-093F-4482-AA38-346E9A2DEE94}" type="slidenum">
              <a:rPr lang="hu-HU" smtClean="0"/>
              <a:t>11</a:t>
            </a:fld>
            <a:endParaRPr lang="hu-HU" dirty="0"/>
          </a:p>
        </p:txBody>
      </p:sp>
    </p:spTree>
    <p:extLst>
      <p:ext uri="{BB962C8B-B14F-4D97-AF65-F5344CB8AC3E}">
        <p14:creationId xmlns:p14="http://schemas.microsoft.com/office/powerpoint/2010/main" val="519281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12</a:t>
            </a:fld>
            <a:endParaRPr lang="hu-HU" dirty="0"/>
          </a:p>
        </p:txBody>
      </p:sp>
    </p:spTree>
    <p:extLst>
      <p:ext uri="{BB962C8B-B14F-4D97-AF65-F5344CB8AC3E}">
        <p14:creationId xmlns:p14="http://schemas.microsoft.com/office/powerpoint/2010/main" val="655674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13</a:t>
            </a:fld>
            <a:endParaRPr lang="hu-HU" dirty="0"/>
          </a:p>
        </p:txBody>
      </p:sp>
    </p:spTree>
    <p:extLst>
      <p:ext uri="{BB962C8B-B14F-4D97-AF65-F5344CB8AC3E}">
        <p14:creationId xmlns:p14="http://schemas.microsoft.com/office/powerpoint/2010/main" val="1722334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14</a:t>
            </a:fld>
            <a:endParaRPr lang="hu-HU" dirty="0"/>
          </a:p>
        </p:txBody>
      </p:sp>
    </p:spTree>
    <p:extLst>
      <p:ext uri="{BB962C8B-B14F-4D97-AF65-F5344CB8AC3E}">
        <p14:creationId xmlns:p14="http://schemas.microsoft.com/office/powerpoint/2010/main" val="935385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15</a:t>
            </a:fld>
            <a:endParaRPr lang="hu-HU" dirty="0"/>
          </a:p>
        </p:txBody>
      </p:sp>
    </p:spTree>
    <p:extLst>
      <p:ext uri="{BB962C8B-B14F-4D97-AF65-F5344CB8AC3E}">
        <p14:creationId xmlns:p14="http://schemas.microsoft.com/office/powerpoint/2010/main" val="3517383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16</a:t>
            </a:fld>
            <a:endParaRPr lang="hu-HU" dirty="0"/>
          </a:p>
        </p:txBody>
      </p:sp>
    </p:spTree>
    <p:extLst>
      <p:ext uri="{BB962C8B-B14F-4D97-AF65-F5344CB8AC3E}">
        <p14:creationId xmlns:p14="http://schemas.microsoft.com/office/powerpoint/2010/main" val="3229743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Ide még kell egy magyarázat, hogy ha a Neurális háló becslése a mérési adatok alapján kimutat a </a:t>
            </a:r>
            <a:r>
              <a:rPr lang="hu-HU" dirty="0" err="1"/>
              <a:t>rangeből</a:t>
            </a:r>
            <a:r>
              <a:rPr lang="hu-HU" dirty="0"/>
              <a:t> akkor hívjuk meg a lineáris regressziós modellt, hogy számolja ki +1, +2 új erőforrásra a belső állapot változókat, hogy ezeket betáplálva a Neurális hálóba meg tudjuk mondani, hogy mi lenne a válaszidő egy hipotetikus felskálázás esetén</a:t>
            </a:r>
          </a:p>
          <a:p>
            <a:endParaRPr lang="hu-HU" dirty="0"/>
          </a:p>
          <a:p>
            <a:r>
              <a:rPr lang="hu-HU" dirty="0"/>
              <a:t>Tehát azért kellett nekünk megtani a Neurális hálót, hogy becslést tudjon adni arra, hogy mi lesz a válaszidő adatok, illetve az új adatok alapján, hogy meg tudjuk mondani, hogy hány erőforrást kell a rendszerhez!</a:t>
            </a:r>
          </a:p>
        </p:txBody>
      </p:sp>
      <p:sp>
        <p:nvSpPr>
          <p:cNvPr id="4" name="Dia számának helye 3"/>
          <p:cNvSpPr>
            <a:spLocks noGrp="1"/>
          </p:cNvSpPr>
          <p:nvPr>
            <p:ph type="sldNum" sz="quarter" idx="10"/>
          </p:nvPr>
        </p:nvSpPr>
        <p:spPr/>
        <p:txBody>
          <a:bodyPr/>
          <a:lstStyle/>
          <a:p>
            <a:pPr rtl="0"/>
            <a:fld id="{B8649DAF-093F-4482-AA38-346E9A2DEE94}" type="slidenum">
              <a:rPr lang="hu-HU" smtClean="0"/>
              <a:t>17</a:t>
            </a:fld>
            <a:endParaRPr lang="hu-HU" dirty="0"/>
          </a:p>
        </p:txBody>
      </p:sp>
    </p:spTree>
    <p:extLst>
      <p:ext uri="{BB962C8B-B14F-4D97-AF65-F5344CB8AC3E}">
        <p14:creationId xmlns:p14="http://schemas.microsoft.com/office/powerpoint/2010/main" val="34117594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18</a:t>
            </a:fld>
            <a:endParaRPr lang="hu-HU" dirty="0"/>
          </a:p>
        </p:txBody>
      </p:sp>
    </p:spTree>
    <p:extLst>
      <p:ext uri="{BB962C8B-B14F-4D97-AF65-F5344CB8AC3E}">
        <p14:creationId xmlns:p14="http://schemas.microsoft.com/office/powerpoint/2010/main" val="19713882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19</a:t>
            </a:fld>
            <a:endParaRPr lang="hu-HU" dirty="0"/>
          </a:p>
        </p:txBody>
      </p:sp>
    </p:spTree>
    <p:extLst>
      <p:ext uri="{BB962C8B-B14F-4D97-AF65-F5344CB8AC3E}">
        <p14:creationId xmlns:p14="http://schemas.microsoft.com/office/powerpoint/2010/main" val="2823010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20</a:t>
            </a:fld>
            <a:endParaRPr lang="hu-HU" dirty="0"/>
          </a:p>
        </p:txBody>
      </p:sp>
    </p:spTree>
    <p:extLst>
      <p:ext uri="{BB962C8B-B14F-4D97-AF65-F5344CB8AC3E}">
        <p14:creationId xmlns:p14="http://schemas.microsoft.com/office/powerpoint/2010/main" val="469370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a:t>
            </a:fld>
            <a:endParaRPr lang="hu-HU" dirty="0"/>
          </a:p>
        </p:txBody>
      </p:sp>
    </p:spTree>
    <p:extLst>
      <p:ext uri="{BB962C8B-B14F-4D97-AF65-F5344CB8AC3E}">
        <p14:creationId xmlns:p14="http://schemas.microsoft.com/office/powerpoint/2010/main" val="30350587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21</a:t>
            </a:fld>
            <a:endParaRPr lang="hu-HU" dirty="0"/>
          </a:p>
        </p:txBody>
      </p:sp>
    </p:spTree>
    <p:extLst>
      <p:ext uri="{BB962C8B-B14F-4D97-AF65-F5344CB8AC3E}">
        <p14:creationId xmlns:p14="http://schemas.microsoft.com/office/powerpoint/2010/main" val="6790118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22</a:t>
            </a:fld>
            <a:endParaRPr lang="hu-HU" dirty="0"/>
          </a:p>
        </p:txBody>
      </p:sp>
    </p:spTree>
    <p:extLst>
      <p:ext uri="{BB962C8B-B14F-4D97-AF65-F5344CB8AC3E}">
        <p14:creationId xmlns:p14="http://schemas.microsoft.com/office/powerpoint/2010/main" val="31132307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23</a:t>
            </a:fld>
            <a:endParaRPr lang="hu-HU" dirty="0"/>
          </a:p>
        </p:txBody>
      </p:sp>
    </p:spTree>
    <p:extLst>
      <p:ext uri="{BB962C8B-B14F-4D97-AF65-F5344CB8AC3E}">
        <p14:creationId xmlns:p14="http://schemas.microsoft.com/office/powerpoint/2010/main" val="3196298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24</a:t>
            </a:fld>
            <a:endParaRPr lang="hu-HU" dirty="0"/>
          </a:p>
        </p:txBody>
      </p:sp>
    </p:spTree>
    <p:extLst>
      <p:ext uri="{BB962C8B-B14F-4D97-AF65-F5344CB8AC3E}">
        <p14:creationId xmlns:p14="http://schemas.microsoft.com/office/powerpoint/2010/main" val="7647087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25</a:t>
            </a:fld>
            <a:endParaRPr lang="hu-HU" dirty="0"/>
          </a:p>
        </p:txBody>
      </p:sp>
    </p:spTree>
    <p:extLst>
      <p:ext uri="{BB962C8B-B14F-4D97-AF65-F5344CB8AC3E}">
        <p14:creationId xmlns:p14="http://schemas.microsoft.com/office/powerpoint/2010/main" val="64893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26</a:t>
            </a:fld>
            <a:endParaRPr lang="hu-HU" dirty="0"/>
          </a:p>
        </p:txBody>
      </p:sp>
    </p:spTree>
    <p:extLst>
      <p:ext uri="{BB962C8B-B14F-4D97-AF65-F5344CB8AC3E}">
        <p14:creationId xmlns:p14="http://schemas.microsoft.com/office/powerpoint/2010/main" val="3304311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27</a:t>
            </a:fld>
            <a:endParaRPr lang="hu-HU" dirty="0"/>
          </a:p>
        </p:txBody>
      </p:sp>
    </p:spTree>
    <p:extLst>
      <p:ext uri="{BB962C8B-B14F-4D97-AF65-F5344CB8AC3E}">
        <p14:creationId xmlns:p14="http://schemas.microsoft.com/office/powerpoint/2010/main" val="1411188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28</a:t>
            </a:fld>
            <a:endParaRPr lang="hu-HU" dirty="0"/>
          </a:p>
        </p:txBody>
      </p:sp>
    </p:spTree>
    <p:extLst>
      <p:ext uri="{BB962C8B-B14F-4D97-AF65-F5344CB8AC3E}">
        <p14:creationId xmlns:p14="http://schemas.microsoft.com/office/powerpoint/2010/main" val="5697217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29</a:t>
            </a:fld>
            <a:endParaRPr lang="hu-HU" dirty="0"/>
          </a:p>
        </p:txBody>
      </p:sp>
    </p:spTree>
    <p:extLst>
      <p:ext uri="{BB962C8B-B14F-4D97-AF65-F5344CB8AC3E}">
        <p14:creationId xmlns:p14="http://schemas.microsoft.com/office/powerpoint/2010/main" val="29181731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30</a:t>
            </a:fld>
            <a:endParaRPr lang="hu-HU" dirty="0"/>
          </a:p>
        </p:txBody>
      </p:sp>
    </p:spTree>
    <p:extLst>
      <p:ext uri="{BB962C8B-B14F-4D97-AF65-F5344CB8AC3E}">
        <p14:creationId xmlns:p14="http://schemas.microsoft.com/office/powerpoint/2010/main" val="1983936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a:t>
            </a:fld>
            <a:endParaRPr lang="hu-HU" dirty="0"/>
          </a:p>
        </p:txBody>
      </p:sp>
    </p:spTree>
    <p:extLst>
      <p:ext uri="{BB962C8B-B14F-4D97-AF65-F5344CB8AC3E}">
        <p14:creationId xmlns:p14="http://schemas.microsoft.com/office/powerpoint/2010/main" val="10873104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31</a:t>
            </a:fld>
            <a:endParaRPr lang="hu-HU" dirty="0"/>
          </a:p>
        </p:txBody>
      </p:sp>
    </p:spTree>
    <p:extLst>
      <p:ext uri="{BB962C8B-B14F-4D97-AF65-F5344CB8AC3E}">
        <p14:creationId xmlns:p14="http://schemas.microsoft.com/office/powerpoint/2010/main" val="754572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33</a:t>
            </a:fld>
            <a:endParaRPr lang="hu-HU" dirty="0"/>
          </a:p>
        </p:txBody>
      </p:sp>
    </p:spTree>
    <p:extLst>
      <p:ext uri="{BB962C8B-B14F-4D97-AF65-F5344CB8AC3E}">
        <p14:creationId xmlns:p14="http://schemas.microsoft.com/office/powerpoint/2010/main" val="24865175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34</a:t>
            </a:fld>
            <a:endParaRPr lang="hu-HU" dirty="0"/>
          </a:p>
        </p:txBody>
      </p:sp>
    </p:spTree>
    <p:extLst>
      <p:ext uri="{BB962C8B-B14F-4D97-AF65-F5344CB8AC3E}">
        <p14:creationId xmlns:p14="http://schemas.microsoft.com/office/powerpoint/2010/main" val="39336166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36</a:t>
            </a:fld>
            <a:endParaRPr lang="hu-HU" dirty="0"/>
          </a:p>
        </p:txBody>
      </p:sp>
    </p:spTree>
    <p:extLst>
      <p:ext uri="{BB962C8B-B14F-4D97-AF65-F5344CB8AC3E}">
        <p14:creationId xmlns:p14="http://schemas.microsoft.com/office/powerpoint/2010/main" val="6342695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38</a:t>
            </a:fld>
            <a:endParaRPr lang="hu-HU" dirty="0"/>
          </a:p>
        </p:txBody>
      </p:sp>
    </p:spTree>
    <p:extLst>
      <p:ext uri="{BB962C8B-B14F-4D97-AF65-F5344CB8AC3E}">
        <p14:creationId xmlns:p14="http://schemas.microsoft.com/office/powerpoint/2010/main" val="21235376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46</a:t>
            </a:fld>
            <a:endParaRPr lang="hu-HU" dirty="0"/>
          </a:p>
        </p:txBody>
      </p:sp>
    </p:spTree>
    <p:extLst>
      <p:ext uri="{BB962C8B-B14F-4D97-AF65-F5344CB8AC3E}">
        <p14:creationId xmlns:p14="http://schemas.microsoft.com/office/powerpoint/2010/main" val="5112279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47</a:t>
            </a:fld>
            <a:endParaRPr lang="hu-HU" dirty="0"/>
          </a:p>
        </p:txBody>
      </p:sp>
    </p:spTree>
    <p:extLst>
      <p:ext uri="{BB962C8B-B14F-4D97-AF65-F5344CB8AC3E}">
        <p14:creationId xmlns:p14="http://schemas.microsoft.com/office/powerpoint/2010/main" val="33671404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48</a:t>
            </a:fld>
            <a:endParaRPr lang="hu-HU" dirty="0"/>
          </a:p>
        </p:txBody>
      </p:sp>
    </p:spTree>
    <p:extLst>
      <p:ext uri="{BB962C8B-B14F-4D97-AF65-F5344CB8AC3E}">
        <p14:creationId xmlns:p14="http://schemas.microsoft.com/office/powerpoint/2010/main" val="3367140446"/>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47</a:t>
            </a:fld>
            <a:endParaRPr lang="hu-HU" dirty="0"/>
          </a:p>
        </p:txBody>
      </p:sp>
    </p:spTree>
    <p:extLst>
      <p:ext uri="{BB962C8B-B14F-4D97-AF65-F5344CB8AC3E}">
        <p14:creationId xmlns:p14="http://schemas.microsoft.com/office/powerpoint/2010/main" val="19445574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49</a:t>
            </a:fld>
            <a:endParaRPr lang="hu-HU" dirty="0"/>
          </a:p>
        </p:txBody>
      </p:sp>
    </p:spTree>
    <p:extLst>
      <p:ext uri="{BB962C8B-B14F-4D97-AF65-F5344CB8AC3E}">
        <p14:creationId xmlns:p14="http://schemas.microsoft.com/office/powerpoint/2010/main" val="4027962034"/>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48</a:t>
            </a:fld>
            <a:endParaRPr lang="hu-HU" dirty="0"/>
          </a:p>
        </p:txBody>
      </p:sp>
    </p:spTree>
    <p:extLst>
      <p:ext uri="{BB962C8B-B14F-4D97-AF65-F5344CB8AC3E}">
        <p14:creationId xmlns:p14="http://schemas.microsoft.com/office/powerpoint/2010/main" val="31997415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50</a:t>
            </a:fld>
            <a:endParaRPr lang="hu-HU" dirty="0"/>
          </a:p>
        </p:txBody>
      </p:sp>
    </p:spTree>
    <p:extLst>
      <p:ext uri="{BB962C8B-B14F-4D97-AF65-F5344CB8AC3E}">
        <p14:creationId xmlns:p14="http://schemas.microsoft.com/office/powerpoint/2010/main" val="1944557490"/>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49</a:t>
            </a:fld>
            <a:endParaRPr lang="hu-HU" dirty="0"/>
          </a:p>
        </p:txBody>
      </p:sp>
    </p:spTree>
    <p:extLst>
      <p:ext uri="{BB962C8B-B14F-4D97-AF65-F5344CB8AC3E}">
        <p14:creationId xmlns:p14="http://schemas.microsoft.com/office/powerpoint/2010/main" val="3382000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a:t>
            </a:fld>
            <a:endParaRPr lang="hu-HU" dirty="0"/>
          </a:p>
        </p:txBody>
      </p:sp>
    </p:spTree>
    <p:extLst>
      <p:ext uri="{BB962C8B-B14F-4D97-AF65-F5344CB8AC3E}">
        <p14:creationId xmlns:p14="http://schemas.microsoft.com/office/powerpoint/2010/main" val="32395283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51</a:t>
            </a:fld>
            <a:endParaRPr lang="hu-HU" dirty="0"/>
          </a:p>
        </p:txBody>
      </p:sp>
    </p:spTree>
    <p:extLst>
      <p:ext uri="{BB962C8B-B14F-4D97-AF65-F5344CB8AC3E}">
        <p14:creationId xmlns:p14="http://schemas.microsoft.com/office/powerpoint/2010/main" val="3199741554"/>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50</a:t>
            </a:fld>
            <a:endParaRPr lang="hu-HU" dirty="0"/>
          </a:p>
        </p:txBody>
      </p:sp>
    </p:spTree>
    <p:extLst>
      <p:ext uri="{BB962C8B-B14F-4D97-AF65-F5344CB8AC3E}">
        <p14:creationId xmlns:p14="http://schemas.microsoft.com/office/powerpoint/2010/main" val="11272931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52</a:t>
            </a:fld>
            <a:endParaRPr lang="hu-HU" dirty="0"/>
          </a:p>
        </p:txBody>
      </p:sp>
    </p:spTree>
    <p:extLst>
      <p:ext uri="{BB962C8B-B14F-4D97-AF65-F5344CB8AC3E}">
        <p14:creationId xmlns:p14="http://schemas.microsoft.com/office/powerpoint/2010/main" val="3382000447"/>
      </p:ext>
    </p:extLst>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51</a:t>
            </a:fld>
            <a:endParaRPr lang="hu-HU" dirty="0"/>
          </a:p>
        </p:txBody>
      </p:sp>
    </p:spTree>
    <p:extLst>
      <p:ext uri="{BB962C8B-B14F-4D97-AF65-F5344CB8AC3E}">
        <p14:creationId xmlns:p14="http://schemas.microsoft.com/office/powerpoint/2010/main" val="14065365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53</a:t>
            </a:fld>
            <a:endParaRPr lang="hu-HU" dirty="0"/>
          </a:p>
        </p:txBody>
      </p:sp>
    </p:spTree>
    <p:extLst>
      <p:ext uri="{BB962C8B-B14F-4D97-AF65-F5344CB8AC3E}">
        <p14:creationId xmlns:p14="http://schemas.microsoft.com/office/powerpoint/2010/main" val="11272931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54</a:t>
            </a:fld>
            <a:endParaRPr lang="hu-HU" dirty="0"/>
          </a:p>
        </p:txBody>
      </p:sp>
    </p:spTree>
    <p:extLst>
      <p:ext uri="{BB962C8B-B14F-4D97-AF65-F5344CB8AC3E}">
        <p14:creationId xmlns:p14="http://schemas.microsoft.com/office/powerpoint/2010/main" val="1406536520"/>
      </p:ext>
    </p:extLst>
  </p:cSld>
  <p:clrMapOvr>
    <a:masterClrMapping/>
  </p:clrMapOvr>
</p:notes>
</file>

<file path=ppt/notesSlides/notesSlide4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53</a:t>
            </a:fld>
            <a:endParaRPr lang="hu-HU" dirty="0"/>
          </a:p>
        </p:txBody>
      </p:sp>
    </p:spTree>
    <p:extLst>
      <p:ext uri="{BB962C8B-B14F-4D97-AF65-F5344CB8AC3E}">
        <p14:creationId xmlns:p14="http://schemas.microsoft.com/office/powerpoint/2010/main" val="16760566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55</a:t>
            </a:fld>
            <a:endParaRPr lang="hu-HU" dirty="0"/>
          </a:p>
        </p:txBody>
      </p:sp>
    </p:spTree>
    <p:extLst>
      <p:ext uri="{BB962C8B-B14F-4D97-AF65-F5344CB8AC3E}">
        <p14:creationId xmlns:p14="http://schemas.microsoft.com/office/powerpoint/2010/main" val="3732303861"/>
      </p:ext>
    </p:extLst>
  </p:cSld>
  <p:clrMapOvr>
    <a:masterClrMapping/>
  </p:clrMapOvr>
</p:notes>
</file>

<file path=ppt/notesSlides/notesSlide4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54</a:t>
            </a:fld>
            <a:endParaRPr lang="hu-HU" dirty="0"/>
          </a:p>
        </p:txBody>
      </p:sp>
    </p:spTree>
    <p:extLst>
      <p:ext uri="{BB962C8B-B14F-4D97-AF65-F5344CB8AC3E}">
        <p14:creationId xmlns:p14="http://schemas.microsoft.com/office/powerpoint/2010/main" val="11908878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56</a:t>
            </a:fld>
            <a:endParaRPr lang="hu-HU" dirty="0"/>
          </a:p>
        </p:txBody>
      </p:sp>
    </p:spTree>
    <p:extLst>
      <p:ext uri="{BB962C8B-B14F-4D97-AF65-F5344CB8AC3E}">
        <p14:creationId xmlns:p14="http://schemas.microsoft.com/office/powerpoint/2010/main" val="16760566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57</a:t>
            </a:fld>
            <a:endParaRPr lang="hu-HU" dirty="0"/>
          </a:p>
        </p:txBody>
      </p:sp>
    </p:spTree>
    <p:extLst>
      <p:ext uri="{BB962C8B-B14F-4D97-AF65-F5344CB8AC3E}">
        <p14:creationId xmlns:p14="http://schemas.microsoft.com/office/powerpoint/2010/main" val="1190887844"/>
      </p:ext>
    </p:extLst>
  </p:cSld>
  <p:clrMapOvr>
    <a:masterClrMapping/>
  </p:clrMapOvr>
</p:notes>
</file>

<file path=ppt/notesSlides/notesSlide4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56</a:t>
            </a:fld>
            <a:endParaRPr lang="hu-HU" dirty="0"/>
          </a:p>
        </p:txBody>
      </p:sp>
    </p:spTree>
    <p:extLst>
      <p:ext uri="{BB962C8B-B14F-4D97-AF65-F5344CB8AC3E}">
        <p14:creationId xmlns:p14="http://schemas.microsoft.com/office/powerpoint/2010/main" val="41540218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58</a:t>
            </a:fld>
            <a:endParaRPr lang="hu-HU" dirty="0"/>
          </a:p>
        </p:txBody>
      </p:sp>
    </p:spTree>
    <p:extLst>
      <p:ext uri="{BB962C8B-B14F-4D97-AF65-F5344CB8AC3E}">
        <p14:creationId xmlns:p14="http://schemas.microsoft.com/office/powerpoint/2010/main" val="4616698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59</a:t>
            </a:fld>
            <a:endParaRPr lang="hu-HU" dirty="0"/>
          </a:p>
        </p:txBody>
      </p:sp>
    </p:spTree>
    <p:extLst>
      <p:ext uri="{BB962C8B-B14F-4D97-AF65-F5344CB8AC3E}">
        <p14:creationId xmlns:p14="http://schemas.microsoft.com/office/powerpoint/2010/main" val="41540218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60</a:t>
            </a:fld>
            <a:endParaRPr lang="hu-HU" dirty="0"/>
          </a:p>
        </p:txBody>
      </p:sp>
    </p:spTree>
    <p:extLst>
      <p:ext uri="{BB962C8B-B14F-4D97-AF65-F5344CB8AC3E}">
        <p14:creationId xmlns:p14="http://schemas.microsoft.com/office/powerpoint/2010/main" val="3620082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a:t>
            </a:fld>
            <a:endParaRPr lang="hu-HU" dirty="0"/>
          </a:p>
        </p:txBody>
      </p:sp>
    </p:spTree>
    <p:extLst>
      <p:ext uri="{BB962C8B-B14F-4D97-AF65-F5344CB8AC3E}">
        <p14:creationId xmlns:p14="http://schemas.microsoft.com/office/powerpoint/2010/main" val="11930625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61</a:t>
            </a:fld>
            <a:endParaRPr lang="hu-HU" dirty="0"/>
          </a:p>
        </p:txBody>
      </p:sp>
    </p:spTree>
    <p:extLst>
      <p:ext uri="{BB962C8B-B14F-4D97-AF65-F5344CB8AC3E}">
        <p14:creationId xmlns:p14="http://schemas.microsoft.com/office/powerpoint/2010/main" val="39089642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62</a:t>
            </a:fld>
            <a:endParaRPr lang="hu-HU" dirty="0"/>
          </a:p>
        </p:txBody>
      </p:sp>
    </p:spTree>
    <p:extLst>
      <p:ext uri="{BB962C8B-B14F-4D97-AF65-F5344CB8AC3E}">
        <p14:creationId xmlns:p14="http://schemas.microsoft.com/office/powerpoint/2010/main" val="15107320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63</a:t>
            </a:fld>
            <a:endParaRPr lang="hu-HU" dirty="0"/>
          </a:p>
        </p:txBody>
      </p:sp>
    </p:spTree>
    <p:extLst>
      <p:ext uri="{BB962C8B-B14F-4D97-AF65-F5344CB8AC3E}">
        <p14:creationId xmlns:p14="http://schemas.microsoft.com/office/powerpoint/2010/main" val="9303193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64</a:t>
            </a:fld>
            <a:endParaRPr lang="hu-HU" dirty="0"/>
          </a:p>
        </p:txBody>
      </p:sp>
    </p:spTree>
    <p:extLst>
      <p:ext uri="{BB962C8B-B14F-4D97-AF65-F5344CB8AC3E}">
        <p14:creationId xmlns:p14="http://schemas.microsoft.com/office/powerpoint/2010/main" val="37956569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65</a:t>
            </a:fld>
            <a:endParaRPr lang="hu-HU" dirty="0"/>
          </a:p>
        </p:txBody>
      </p:sp>
    </p:spTree>
    <p:extLst>
      <p:ext uri="{BB962C8B-B14F-4D97-AF65-F5344CB8AC3E}">
        <p14:creationId xmlns:p14="http://schemas.microsoft.com/office/powerpoint/2010/main" val="2163427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66</a:t>
            </a:fld>
            <a:endParaRPr lang="hu-HU" dirty="0"/>
          </a:p>
        </p:txBody>
      </p:sp>
    </p:spTree>
    <p:extLst>
      <p:ext uri="{BB962C8B-B14F-4D97-AF65-F5344CB8AC3E}">
        <p14:creationId xmlns:p14="http://schemas.microsoft.com/office/powerpoint/2010/main" val="9564803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67</a:t>
            </a:fld>
            <a:endParaRPr lang="hu-HU" dirty="0"/>
          </a:p>
        </p:txBody>
      </p:sp>
    </p:spTree>
    <p:extLst>
      <p:ext uri="{BB962C8B-B14F-4D97-AF65-F5344CB8AC3E}">
        <p14:creationId xmlns:p14="http://schemas.microsoft.com/office/powerpoint/2010/main" val="34144879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68</a:t>
            </a:fld>
            <a:endParaRPr lang="hu-HU" dirty="0"/>
          </a:p>
        </p:txBody>
      </p:sp>
    </p:spTree>
    <p:extLst>
      <p:ext uri="{BB962C8B-B14F-4D97-AF65-F5344CB8AC3E}">
        <p14:creationId xmlns:p14="http://schemas.microsoft.com/office/powerpoint/2010/main" val="28915113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69</a:t>
            </a:fld>
            <a:endParaRPr lang="hu-HU" dirty="0"/>
          </a:p>
        </p:txBody>
      </p:sp>
    </p:spTree>
    <p:extLst>
      <p:ext uri="{BB962C8B-B14F-4D97-AF65-F5344CB8AC3E}">
        <p14:creationId xmlns:p14="http://schemas.microsoft.com/office/powerpoint/2010/main" val="7976226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70</a:t>
            </a:fld>
            <a:endParaRPr lang="hu-HU" dirty="0"/>
          </a:p>
        </p:txBody>
      </p:sp>
    </p:spTree>
    <p:extLst>
      <p:ext uri="{BB962C8B-B14F-4D97-AF65-F5344CB8AC3E}">
        <p14:creationId xmlns:p14="http://schemas.microsoft.com/office/powerpoint/2010/main" val="971269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a:t>
            </a:fld>
            <a:endParaRPr lang="hu-HU" dirty="0"/>
          </a:p>
        </p:txBody>
      </p:sp>
    </p:spTree>
    <p:extLst>
      <p:ext uri="{BB962C8B-B14F-4D97-AF65-F5344CB8AC3E}">
        <p14:creationId xmlns:p14="http://schemas.microsoft.com/office/powerpoint/2010/main" val="40683069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71</a:t>
            </a:fld>
            <a:endParaRPr lang="hu-HU" dirty="0"/>
          </a:p>
        </p:txBody>
      </p:sp>
    </p:spTree>
    <p:extLst>
      <p:ext uri="{BB962C8B-B14F-4D97-AF65-F5344CB8AC3E}">
        <p14:creationId xmlns:p14="http://schemas.microsoft.com/office/powerpoint/2010/main" val="34074506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72</a:t>
            </a:fld>
            <a:endParaRPr lang="hu-HU" dirty="0"/>
          </a:p>
        </p:txBody>
      </p:sp>
    </p:spTree>
    <p:extLst>
      <p:ext uri="{BB962C8B-B14F-4D97-AF65-F5344CB8AC3E}">
        <p14:creationId xmlns:p14="http://schemas.microsoft.com/office/powerpoint/2010/main" val="5387722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73</a:t>
            </a:fld>
            <a:endParaRPr lang="hu-HU" dirty="0"/>
          </a:p>
        </p:txBody>
      </p:sp>
    </p:spTree>
    <p:extLst>
      <p:ext uri="{BB962C8B-B14F-4D97-AF65-F5344CB8AC3E}">
        <p14:creationId xmlns:p14="http://schemas.microsoft.com/office/powerpoint/2010/main" val="28366880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74</a:t>
            </a:fld>
            <a:endParaRPr lang="hu-HU" dirty="0"/>
          </a:p>
        </p:txBody>
      </p:sp>
    </p:spTree>
    <p:extLst>
      <p:ext uri="{BB962C8B-B14F-4D97-AF65-F5344CB8AC3E}">
        <p14:creationId xmlns:p14="http://schemas.microsoft.com/office/powerpoint/2010/main" val="15843739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75</a:t>
            </a:fld>
            <a:endParaRPr lang="hu-HU" dirty="0"/>
          </a:p>
        </p:txBody>
      </p:sp>
    </p:spTree>
    <p:extLst>
      <p:ext uri="{BB962C8B-B14F-4D97-AF65-F5344CB8AC3E}">
        <p14:creationId xmlns:p14="http://schemas.microsoft.com/office/powerpoint/2010/main" val="22221905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76</a:t>
            </a:fld>
            <a:endParaRPr lang="hu-HU" dirty="0"/>
          </a:p>
        </p:txBody>
      </p:sp>
    </p:spTree>
    <p:extLst>
      <p:ext uri="{BB962C8B-B14F-4D97-AF65-F5344CB8AC3E}">
        <p14:creationId xmlns:p14="http://schemas.microsoft.com/office/powerpoint/2010/main" val="11466294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78</a:t>
            </a:fld>
            <a:endParaRPr lang="hu-HU" dirty="0"/>
          </a:p>
        </p:txBody>
      </p:sp>
    </p:spTree>
    <p:extLst>
      <p:ext uri="{BB962C8B-B14F-4D97-AF65-F5344CB8AC3E}">
        <p14:creationId xmlns:p14="http://schemas.microsoft.com/office/powerpoint/2010/main" val="14088144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79</a:t>
            </a:fld>
            <a:endParaRPr lang="hu-HU" dirty="0"/>
          </a:p>
        </p:txBody>
      </p:sp>
    </p:spTree>
    <p:extLst>
      <p:ext uri="{BB962C8B-B14F-4D97-AF65-F5344CB8AC3E}">
        <p14:creationId xmlns:p14="http://schemas.microsoft.com/office/powerpoint/2010/main" val="6833092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80</a:t>
            </a:fld>
            <a:endParaRPr lang="hu-HU" dirty="0"/>
          </a:p>
        </p:txBody>
      </p:sp>
    </p:spTree>
    <p:extLst>
      <p:ext uri="{BB962C8B-B14F-4D97-AF65-F5344CB8AC3E}">
        <p14:creationId xmlns:p14="http://schemas.microsoft.com/office/powerpoint/2010/main" val="176634052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BB056732-1859-4097-A93A-777074D184A8}" type="slidenum">
              <a:rPr lang="en-US" smtClean="0"/>
              <a:t>82</a:t>
            </a:fld>
            <a:endParaRPr lang="en-US"/>
          </a:p>
        </p:txBody>
      </p:sp>
    </p:spTree>
    <p:extLst>
      <p:ext uri="{BB962C8B-B14F-4D97-AF65-F5344CB8AC3E}">
        <p14:creationId xmlns:p14="http://schemas.microsoft.com/office/powerpoint/2010/main" val="798438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a:t>
            </a:fld>
            <a:endParaRPr lang="hu-HU" dirty="0"/>
          </a:p>
        </p:txBody>
      </p:sp>
    </p:spTree>
    <p:extLst>
      <p:ext uri="{BB962C8B-B14F-4D97-AF65-F5344CB8AC3E}">
        <p14:creationId xmlns:p14="http://schemas.microsoft.com/office/powerpoint/2010/main" val="2662785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a:t>
            </a:fld>
            <a:endParaRPr lang="hu-HU" dirty="0"/>
          </a:p>
        </p:txBody>
      </p:sp>
    </p:spTree>
    <p:extLst>
      <p:ext uri="{BB962C8B-B14F-4D97-AF65-F5344CB8AC3E}">
        <p14:creationId xmlns:p14="http://schemas.microsoft.com/office/powerpoint/2010/main" val="128088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10</a:t>
            </a:fld>
            <a:endParaRPr lang="hu-HU" dirty="0"/>
          </a:p>
        </p:txBody>
      </p:sp>
    </p:spTree>
    <p:extLst>
      <p:ext uri="{BB962C8B-B14F-4D97-AF65-F5344CB8AC3E}">
        <p14:creationId xmlns:p14="http://schemas.microsoft.com/office/powerpoint/2010/main" val="32071188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Fir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3945D6-BF94-493E-91B3-ED3FB1C1C352}"/>
              </a:ext>
            </a:extLst>
          </p:cNvPr>
          <p:cNvSpPr>
            <a:spLocks noGrp="1"/>
          </p:cNvSpPr>
          <p:nvPr>
            <p:ph type="ctrTitle" hasCustomPrompt="1"/>
          </p:nvPr>
        </p:nvSpPr>
        <p:spPr>
          <a:xfrm>
            <a:off x="1300903" y="1161148"/>
            <a:ext cx="5307291" cy="2865175"/>
          </a:xfrm>
        </p:spPr>
        <p:txBody>
          <a:bodyPr anchor="b"/>
          <a:lstStyle>
            <a:lvl1pPr algn="ctr">
              <a:defRPr sz="6000"/>
            </a:lvl1pPr>
          </a:lstStyle>
          <a:p>
            <a:r>
              <a:rPr lang="de-DE" dirty="0"/>
              <a:t>Title</a:t>
            </a:r>
            <a:br>
              <a:rPr lang="de-DE" dirty="0"/>
            </a:br>
            <a:r>
              <a:rPr lang="de-DE" dirty="0" err="1"/>
              <a:t>of</a:t>
            </a:r>
            <a:br>
              <a:rPr lang="de-DE" dirty="0"/>
            </a:br>
            <a:r>
              <a:rPr lang="de-DE" dirty="0" err="1"/>
              <a:t>Presentation</a:t>
            </a:r>
            <a:endParaRPr lang="en-US" dirty="0"/>
          </a:p>
        </p:txBody>
      </p:sp>
      <p:sp>
        <p:nvSpPr>
          <p:cNvPr id="3" name="Untertitel 2">
            <a:extLst>
              <a:ext uri="{FF2B5EF4-FFF2-40B4-BE49-F238E27FC236}">
                <a16:creationId xmlns:a16="http://schemas.microsoft.com/office/drawing/2014/main" id="{892174A5-14C3-45BF-AF8B-AFFE3FF4D8BD}"/>
              </a:ext>
            </a:extLst>
          </p:cNvPr>
          <p:cNvSpPr>
            <a:spLocks noGrp="1"/>
          </p:cNvSpPr>
          <p:nvPr>
            <p:ph type="subTitle" idx="1" hasCustomPrompt="1"/>
          </p:nvPr>
        </p:nvSpPr>
        <p:spPr>
          <a:xfrm>
            <a:off x="1300903" y="4174028"/>
            <a:ext cx="5307291" cy="1175994"/>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Speaker, Company, Position</a:t>
            </a:r>
          </a:p>
          <a:p>
            <a:endParaRPr lang="en-US" dirty="0"/>
          </a:p>
        </p:txBody>
      </p:sp>
      <p:sp>
        <p:nvSpPr>
          <p:cNvPr id="4" name="Datumsplatzhalter 3">
            <a:extLst>
              <a:ext uri="{FF2B5EF4-FFF2-40B4-BE49-F238E27FC236}">
                <a16:creationId xmlns:a16="http://schemas.microsoft.com/office/drawing/2014/main" id="{BDA0C1F6-6490-425A-BF1F-A62A3D0AC5B6}"/>
              </a:ext>
            </a:extLst>
          </p:cNvPr>
          <p:cNvSpPr>
            <a:spLocks noGrp="1"/>
          </p:cNvSpPr>
          <p:nvPr>
            <p:ph type="dt" sz="half" idx="10"/>
          </p:nvPr>
        </p:nvSpPr>
        <p:spPr/>
        <p:txBody>
          <a:bodyPr/>
          <a:lstStyle/>
          <a:p>
            <a:fld id="{33A8B84F-32C6-46BA-8021-4F6AB18AD677}" type="datetime1">
              <a:rPr lang="en-US" smtClean="0"/>
              <a:t>10/13/2021</a:t>
            </a:fld>
            <a:endParaRPr lang="en-US"/>
          </a:p>
        </p:txBody>
      </p:sp>
      <p:sp>
        <p:nvSpPr>
          <p:cNvPr id="5" name="Fußzeilenplatzhalter 4">
            <a:extLst>
              <a:ext uri="{FF2B5EF4-FFF2-40B4-BE49-F238E27FC236}">
                <a16:creationId xmlns:a16="http://schemas.microsoft.com/office/drawing/2014/main" id="{6DB68C71-C0E6-488B-9B80-4215B3BE0C59}"/>
              </a:ext>
            </a:extLst>
          </p:cNvPr>
          <p:cNvSpPr>
            <a:spLocks noGrp="1"/>
          </p:cNvSpPr>
          <p:nvPr>
            <p:ph type="ftr" sz="quarter" idx="11"/>
          </p:nvPr>
        </p:nvSpPr>
        <p:spPr/>
        <p:txBody>
          <a:bodyPr/>
          <a:lstStyle/>
          <a:p>
            <a:r>
              <a:rPr lang="de-DE" dirty="0"/>
              <a:t>www.project-cola.eu</a:t>
            </a:r>
            <a:endParaRPr lang="en-US" dirty="0"/>
          </a:p>
        </p:txBody>
      </p:sp>
      <p:pic>
        <p:nvPicPr>
          <p:cNvPr id="8" name="Grafik 7">
            <a:extLst>
              <a:ext uri="{FF2B5EF4-FFF2-40B4-BE49-F238E27FC236}">
                <a16:creationId xmlns:a16="http://schemas.microsoft.com/office/drawing/2014/main" id="{F0DC54FA-B3A0-40B9-810C-13721695BE7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9473" y="470302"/>
            <a:ext cx="4807294" cy="5314896"/>
          </a:xfrm>
          <a:prstGeom prst="rect">
            <a:avLst/>
          </a:prstGeom>
        </p:spPr>
      </p:pic>
    </p:spTree>
    <p:extLst>
      <p:ext uri="{BB962C8B-B14F-4D97-AF65-F5344CB8AC3E}">
        <p14:creationId xmlns:p14="http://schemas.microsoft.com/office/powerpoint/2010/main" val="9829920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Fir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3945D6-BF94-493E-91B3-ED3FB1C1C352}"/>
              </a:ext>
            </a:extLst>
          </p:cNvPr>
          <p:cNvSpPr>
            <a:spLocks noGrp="1"/>
          </p:cNvSpPr>
          <p:nvPr>
            <p:ph type="ctrTitle" hasCustomPrompt="1"/>
          </p:nvPr>
        </p:nvSpPr>
        <p:spPr>
          <a:xfrm>
            <a:off x="1300903" y="1161148"/>
            <a:ext cx="5307291" cy="2865175"/>
          </a:xfrm>
        </p:spPr>
        <p:txBody>
          <a:bodyPr anchor="b"/>
          <a:lstStyle>
            <a:lvl1pPr algn="ctr">
              <a:defRPr sz="6000"/>
            </a:lvl1pPr>
          </a:lstStyle>
          <a:p>
            <a:r>
              <a:rPr lang="de-DE" dirty="0"/>
              <a:t>Title</a:t>
            </a:r>
            <a:br>
              <a:rPr lang="de-DE" dirty="0"/>
            </a:br>
            <a:r>
              <a:rPr lang="de-DE" dirty="0" err="1"/>
              <a:t>of</a:t>
            </a:r>
            <a:br>
              <a:rPr lang="de-DE" dirty="0"/>
            </a:br>
            <a:r>
              <a:rPr lang="de-DE" dirty="0" err="1"/>
              <a:t>Presentation</a:t>
            </a:r>
            <a:endParaRPr lang="en-US" dirty="0"/>
          </a:p>
        </p:txBody>
      </p:sp>
      <p:sp>
        <p:nvSpPr>
          <p:cNvPr id="3" name="Untertitel 2">
            <a:extLst>
              <a:ext uri="{FF2B5EF4-FFF2-40B4-BE49-F238E27FC236}">
                <a16:creationId xmlns:a16="http://schemas.microsoft.com/office/drawing/2014/main" id="{892174A5-14C3-45BF-AF8B-AFFE3FF4D8BD}"/>
              </a:ext>
            </a:extLst>
          </p:cNvPr>
          <p:cNvSpPr>
            <a:spLocks noGrp="1"/>
          </p:cNvSpPr>
          <p:nvPr>
            <p:ph type="subTitle" idx="1" hasCustomPrompt="1"/>
          </p:nvPr>
        </p:nvSpPr>
        <p:spPr>
          <a:xfrm>
            <a:off x="1300903" y="4174028"/>
            <a:ext cx="5307291" cy="1175994"/>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Speaker, Company, Position</a:t>
            </a:r>
          </a:p>
          <a:p>
            <a:endParaRPr lang="en-US" dirty="0"/>
          </a:p>
        </p:txBody>
      </p:sp>
      <p:sp>
        <p:nvSpPr>
          <p:cNvPr id="4" name="Datumsplatzhalter 3">
            <a:extLst>
              <a:ext uri="{FF2B5EF4-FFF2-40B4-BE49-F238E27FC236}">
                <a16:creationId xmlns:a16="http://schemas.microsoft.com/office/drawing/2014/main" id="{BDA0C1F6-6490-425A-BF1F-A62A3D0AC5B6}"/>
              </a:ext>
            </a:extLst>
          </p:cNvPr>
          <p:cNvSpPr>
            <a:spLocks noGrp="1"/>
          </p:cNvSpPr>
          <p:nvPr>
            <p:ph type="dt" sz="half" idx="10"/>
          </p:nvPr>
        </p:nvSpPr>
        <p:spPr/>
        <p:txBody>
          <a:bodyPr/>
          <a:lstStyle/>
          <a:p>
            <a:fld id="{33A8B84F-32C6-46BA-8021-4F6AB18AD677}" type="datetime1">
              <a:rPr lang="en-US" smtClean="0"/>
              <a:t>10/9/2021</a:t>
            </a:fld>
            <a:endParaRPr lang="en-US"/>
          </a:p>
        </p:txBody>
      </p:sp>
      <p:sp>
        <p:nvSpPr>
          <p:cNvPr id="5" name="Fußzeilenplatzhalter 4">
            <a:extLst>
              <a:ext uri="{FF2B5EF4-FFF2-40B4-BE49-F238E27FC236}">
                <a16:creationId xmlns:a16="http://schemas.microsoft.com/office/drawing/2014/main" id="{6DB68C71-C0E6-488B-9B80-4215B3BE0C59}"/>
              </a:ext>
            </a:extLst>
          </p:cNvPr>
          <p:cNvSpPr>
            <a:spLocks noGrp="1"/>
          </p:cNvSpPr>
          <p:nvPr>
            <p:ph type="ftr" sz="quarter" idx="11"/>
          </p:nvPr>
        </p:nvSpPr>
        <p:spPr/>
        <p:txBody>
          <a:bodyPr/>
          <a:lstStyle/>
          <a:p>
            <a:r>
              <a:rPr lang="de-DE" dirty="0"/>
              <a:t>www.project-cola.eu</a:t>
            </a:r>
            <a:endParaRPr lang="en-US" dirty="0"/>
          </a:p>
        </p:txBody>
      </p:sp>
      <p:pic>
        <p:nvPicPr>
          <p:cNvPr id="8" name="Grafik 7">
            <a:extLst>
              <a:ext uri="{FF2B5EF4-FFF2-40B4-BE49-F238E27FC236}">
                <a16:creationId xmlns:a16="http://schemas.microsoft.com/office/drawing/2014/main" id="{F0DC54FA-B3A0-40B9-810C-13721695BE7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9473" y="470302"/>
            <a:ext cx="4807294" cy="5314896"/>
          </a:xfrm>
          <a:prstGeom prst="rect">
            <a:avLst/>
          </a:prstGeom>
        </p:spPr>
      </p:pic>
    </p:spTree>
    <p:extLst>
      <p:ext uri="{BB962C8B-B14F-4D97-AF65-F5344CB8AC3E}">
        <p14:creationId xmlns:p14="http://schemas.microsoft.com/office/powerpoint/2010/main" val="982992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6C89F2-48D4-44B2-BDE6-C919D48E9880}"/>
              </a:ext>
            </a:extLst>
          </p:cNvPr>
          <p:cNvSpPr>
            <a:spLocks noGrp="1"/>
          </p:cNvSpPr>
          <p:nvPr>
            <p:ph type="title"/>
          </p:nvPr>
        </p:nvSpPr>
        <p:spPr>
          <a:xfrm>
            <a:off x="359597" y="195209"/>
            <a:ext cx="11476232" cy="1010221"/>
          </a:xfrm>
        </p:spPr>
        <p:txBody>
          <a:bodyPr/>
          <a:lstStyle/>
          <a:p>
            <a:r>
              <a:rPr lang="de-DE"/>
              <a:t>Titelmasterformat durch Klicken bearbeiten</a:t>
            </a:r>
            <a:endParaRPr lang="en-US" dirty="0"/>
          </a:p>
        </p:txBody>
      </p:sp>
      <p:sp>
        <p:nvSpPr>
          <p:cNvPr id="3" name="Inhaltsplatzhalter 2">
            <a:extLst>
              <a:ext uri="{FF2B5EF4-FFF2-40B4-BE49-F238E27FC236}">
                <a16:creationId xmlns:a16="http://schemas.microsoft.com/office/drawing/2014/main" id="{FA99EC81-7F9D-4CEA-B5FA-D6388538A15A}"/>
              </a:ext>
            </a:extLst>
          </p:cNvPr>
          <p:cNvSpPr>
            <a:spLocks noGrp="1"/>
          </p:cNvSpPr>
          <p:nvPr>
            <p:ph idx="1"/>
          </p:nvPr>
        </p:nvSpPr>
        <p:spPr>
          <a:xfrm>
            <a:off x="359597" y="1551398"/>
            <a:ext cx="11476232" cy="4458984"/>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umsplatzhalter 3">
            <a:extLst>
              <a:ext uri="{FF2B5EF4-FFF2-40B4-BE49-F238E27FC236}">
                <a16:creationId xmlns:a16="http://schemas.microsoft.com/office/drawing/2014/main" id="{A525EB2E-8BBD-41ED-A1FB-F26FC489A4E8}"/>
              </a:ext>
            </a:extLst>
          </p:cNvPr>
          <p:cNvSpPr>
            <a:spLocks noGrp="1"/>
          </p:cNvSpPr>
          <p:nvPr>
            <p:ph type="dt" sz="half" idx="10"/>
          </p:nvPr>
        </p:nvSpPr>
        <p:spPr/>
        <p:txBody>
          <a:bodyPr/>
          <a:lstStyle/>
          <a:p>
            <a:fld id="{39D10E33-8B59-45B1-A126-150C02426B39}" type="datetime1">
              <a:rPr lang="en-US" smtClean="0"/>
              <a:t>10/13/2021</a:t>
            </a:fld>
            <a:endParaRPr lang="en-US"/>
          </a:p>
        </p:txBody>
      </p:sp>
      <p:sp>
        <p:nvSpPr>
          <p:cNvPr id="5" name="Fußzeilenplatzhalter 4">
            <a:extLst>
              <a:ext uri="{FF2B5EF4-FFF2-40B4-BE49-F238E27FC236}">
                <a16:creationId xmlns:a16="http://schemas.microsoft.com/office/drawing/2014/main" id="{5BF75673-ECA3-4C52-8680-C32214E1F006}"/>
              </a:ext>
            </a:extLst>
          </p:cNvPr>
          <p:cNvSpPr>
            <a:spLocks noGrp="1"/>
          </p:cNvSpPr>
          <p:nvPr>
            <p:ph type="ftr" sz="quarter" idx="11"/>
          </p:nvPr>
        </p:nvSpPr>
        <p:spPr/>
        <p:txBody>
          <a:bodyPr/>
          <a:lstStyle/>
          <a:p>
            <a:r>
              <a:rPr lang="de-DE" dirty="0"/>
              <a:t>www.project-cola.eu</a:t>
            </a:r>
            <a:endParaRPr lang="en-US" dirty="0"/>
          </a:p>
        </p:txBody>
      </p:sp>
      <p:sp>
        <p:nvSpPr>
          <p:cNvPr id="6" name="Foliennummernplatzhalter 5">
            <a:extLst>
              <a:ext uri="{FF2B5EF4-FFF2-40B4-BE49-F238E27FC236}">
                <a16:creationId xmlns:a16="http://schemas.microsoft.com/office/drawing/2014/main" id="{BE4660FE-0FDC-4A72-BBBA-0105C5A9AAF4}"/>
              </a:ext>
            </a:extLst>
          </p:cNvPr>
          <p:cNvSpPr>
            <a:spLocks noGrp="1"/>
          </p:cNvSpPr>
          <p:nvPr>
            <p:ph type="sldNum" sz="quarter" idx="12"/>
          </p:nvPr>
        </p:nvSpPr>
        <p:spPr/>
        <p:txBody>
          <a:bodyPr/>
          <a:lstStyle/>
          <a:p>
            <a:fld id="{955D2CB3-FAB5-4AC1-8180-4167EE2129B0}" type="slidenum">
              <a:rPr lang="en-US" smtClean="0"/>
              <a:t>‹#›</a:t>
            </a:fld>
            <a:endParaRPr lang="en-US"/>
          </a:p>
        </p:txBody>
      </p:sp>
    </p:spTree>
    <p:extLst>
      <p:ext uri="{BB962C8B-B14F-4D97-AF65-F5344CB8AC3E}">
        <p14:creationId xmlns:p14="http://schemas.microsoft.com/office/powerpoint/2010/main" val="37290025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6C89F2-48D4-44B2-BDE6-C919D48E9880}"/>
              </a:ext>
            </a:extLst>
          </p:cNvPr>
          <p:cNvSpPr>
            <a:spLocks noGrp="1"/>
          </p:cNvSpPr>
          <p:nvPr>
            <p:ph type="title"/>
          </p:nvPr>
        </p:nvSpPr>
        <p:spPr>
          <a:xfrm>
            <a:off x="359597" y="195209"/>
            <a:ext cx="11476232" cy="1010221"/>
          </a:xfrm>
        </p:spPr>
        <p:txBody>
          <a:bodyPr/>
          <a:lstStyle/>
          <a:p>
            <a:r>
              <a:rPr lang="de-DE"/>
              <a:t>Titelmasterformat durch Klicken bearbeiten</a:t>
            </a:r>
            <a:endParaRPr lang="en-US" dirty="0"/>
          </a:p>
        </p:txBody>
      </p:sp>
      <p:sp>
        <p:nvSpPr>
          <p:cNvPr id="3" name="Inhaltsplatzhalter 2">
            <a:extLst>
              <a:ext uri="{FF2B5EF4-FFF2-40B4-BE49-F238E27FC236}">
                <a16:creationId xmlns:a16="http://schemas.microsoft.com/office/drawing/2014/main" id="{FA99EC81-7F9D-4CEA-B5FA-D6388538A15A}"/>
              </a:ext>
            </a:extLst>
          </p:cNvPr>
          <p:cNvSpPr>
            <a:spLocks noGrp="1"/>
          </p:cNvSpPr>
          <p:nvPr>
            <p:ph idx="1"/>
          </p:nvPr>
        </p:nvSpPr>
        <p:spPr>
          <a:xfrm>
            <a:off x="359597" y="1551398"/>
            <a:ext cx="11476232" cy="4458984"/>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umsplatzhalter 3">
            <a:extLst>
              <a:ext uri="{FF2B5EF4-FFF2-40B4-BE49-F238E27FC236}">
                <a16:creationId xmlns:a16="http://schemas.microsoft.com/office/drawing/2014/main" id="{A525EB2E-8BBD-41ED-A1FB-F26FC489A4E8}"/>
              </a:ext>
            </a:extLst>
          </p:cNvPr>
          <p:cNvSpPr>
            <a:spLocks noGrp="1"/>
          </p:cNvSpPr>
          <p:nvPr>
            <p:ph type="dt" sz="half" idx="10"/>
          </p:nvPr>
        </p:nvSpPr>
        <p:spPr/>
        <p:txBody>
          <a:bodyPr/>
          <a:lstStyle/>
          <a:p>
            <a:fld id="{39D10E33-8B59-45B1-A126-150C02426B39}" type="datetime1">
              <a:rPr lang="en-US" smtClean="0"/>
              <a:t>10/9/2021</a:t>
            </a:fld>
            <a:endParaRPr lang="en-US"/>
          </a:p>
        </p:txBody>
      </p:sp>
      <p:sp>
        <p:nvSpPr>
          <p:cNvPr id="5" name="Fußzeilenplatzhalter 4">
            <a:extLst>
              <a:ext uri="{FF2B5EF4-FFF2-40B4-BE49-F238E27FC236}">
                <a16:creationId xmlns:a16="http://schemas.microsoft.com/office/drawing/2014/main" id="{5BF75673-ECA3-4C52-8680-C32214E1F006}"/>
              </a:ext>
            </a:extLst>
          </p:cNvPr>
          <p:cNvSpPr>
            <a:spLocks noGrp="1"/>
          </p:cNvSpPr>
          <p:nvPr>
            <p:ph type="ftr" sz="quarter" idx="11"/>
          </p:nvPr>
        </p:nvSpPr>
        <p:spPr/>
        <p:txBody>
          <a:bodyPr/>
          <a:lstStyle/>
          <a:p>
            <a:r>
              <a:rPr lang="de-DE" dirty="0"/>
              <a:t>www.project-cola.eu</a:t>
            </a:r>
            <a:endParaRPr lang="en-US" dirty="0"/>
          </a:p>
        </p:txBody>
      </p:sp>
      <p:sp>
        <p:nvSpPr>
          <p:cNvPr id="6" name="Foliennummernplatzhalter 5">
            <a:extLst>
              <a:ext uri="{FF2B5EF4-FFF2-40B4-BE49-F238E27FC236}">
                <a16:creationId xmlns:a16="http://schemas.microsoft.com/office/drawing/2014/main" id="{BE4660FE-0FDC-4A72-BBBA-0105C5A9AAF4}"/>
              </a:ext>
            </a:extLst>
          </p:cNvPr>
          <p:cNvSpPr>
            <a:spLocks noGrp="1"/>
          </p:cNvSpPr>
          <p:nvPr>
            <p:ph type="sldNum" sz="quarter" idx="12"/>
          </p:nvPr>
        </p:nvSpPr>
        <p:spPr/>
        <p:txBody>
          <a:bodyPr/>
          <a:lstStyle/>
          <a:p>
            <a:fld id="{955D2CB3-FAB5-4AC1-8180-4167EE2129B0}" type="slidenum">
              <a:rPr lang="en-US" smtClean="0"/>
              <a:t>‹#›</a:t>
            </a:fld>
            <a:endParaRPr lang="en-US"/>
          </a:p>
        </p:txBody>
      </p:sp>
    </p:spTree>
    <p:extLst>
      <p:ext uri="{BB962C8B-B14F-4D97-AF65-F5344CB8AC3E}">
        <p14:creationId xmlns:p14="http://schemas.microsoft.com/office/powerpoint/2010/main" val="3729002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A70A43-1A8A-4725-B6E8-A9B77BA2F7AA}"/>
              </a:ext>
            </a:extLst>
          </p:cNvPr>
          <p:cNvSpPr>
            <a:spLocks noGrp="1"/>
          </p:cNvSpPr>
          <p:nvPr>
            <p:ph type="title"/>
          </p:nvPr>
        </p:nvSpPr>
        <p:spPr/>
        <p:txBody>
          <a:bodyPr/>
          <a:lstStyle/>
          <a:p>
            <a:r>
              <a:rPr lang="de-DE"/>
              <a:t>Titelmasterformat durch Klicken bearbeiten</a:t>
            </a:r>
            <a:endParaRPr lang="en-US"/>
          </a:p>
        </p:txBody>
      </p:sp>
      <p:sp>
        <p:nvSpPr>
          <p:cNvPr id="3" name="Inhaltsplatzhalter 2">
            <a:extLst>
              <a:ext uri="{FF2B5EF4-FFF2-40B4-BE49-F238E27FC236}">
                <a16:creationId xmlns:a16="http://schemas.microsoft.com/office/drawing/2014/main" id="{AB6F6473-70CB-42B0-82B4-BF2F9737D10A}"/>
              </a:ext>
            </a:extLst>
          </p:cNvPr>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828A0719-E745-4869-A3AF-42A6DBF45563}"/>
              </a:ext>
            </a:extLst>
          </p:cNvPr>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6E44DFE7-BEA2-4C5A-9BB8-0931FAD50242}"/>
              </a:ext>
            </a:extLst>
          </p:cNvPr>
          <p:cNvSpPr>
            <a:spLocks noGrp="1"/>
          </p:cNvSpPr>
          <p:nvPr>
            <p:ph type="dt" sz="half" idx="10"/>
          </p:nvPr>
        </p:nvSpPr>
        <p:spPr/>
        <p:txBody>
          <a:bodyPr/>
          <a:lstStyle/>
          <a:p>
            <a:fld id="{3B0924A1-945C-43B5-810B-0C0F32F93081}" type="datetime1">
              <a:rPr lang="en-US" smtClean="0"/>
              <a:t>10/13/2021</a:t>
            </a:fld>
            <a:endParaRPr lang="en-US"/>
          </a:p>
        </p:txBody>
      </p:sp>
      <p:sp>
        <p:nvSpPr>
          <p:cNvPr id="6" name="Fußzeilenplatzhalter 5">
            <a:extLst>
              <a:ext uri="{FF2B5EF4-FFF2-40B4-BE49-F238E27FC236}">
                <a16:creationId xmlns:a16="http://schemas.microsoft.com/office/drawing/2014/main" id="{28E7D48A-0E09-4ABC-86A8-459240FEEFD0}"/>
              </a:ext>
            </a:extLst>
          </p:cNvPr>
          <p:cNvSpPr>
            <a:spLocks noGrp="1"/>
          </p:cNvSpPr>
          <p:nvPr>
            <p:ph type="ftr" sz="quarter" idx="11"/>
          </p:nvPr>
        </p:nvSpPr>
        <p:spPr/>
        <p:txBody>
          <a:bodyPr/>
          <a:lstStyle/>
          <a:p>
            <a:r>
              <a:rPr lang="de-DE" dirty="0"/>
              <a:t>www.project-cola.eu</a:t>
            </a:r>
            <a:endParaRPr lang="en-US" dirty="0"/>
          </a:p>
        </p:txBody>
      </p:sp>
      <p:sp>
        <p:nvSpPr>
          <p:cNvPr id="7" name="Foliennummernplatzhalter 6">
            <a:extLst>
              <a:ext uri="{FF2B5EF4-FFF2-40B4-BE49-F238E27FC236}">
                <a16:creationId xmlns:a16="http://schemas.microsoft.com/office/drawing/2014/main" id="{B2D9297A-AA26-4840-8041-5CDAE09E038A}"/>
              </a:ext>
            </a:extLst>
          </p:cNvPr>
          <p:cNvSpPr>
            <a:spLocks noGrp="1"/>
          </p:cNvSpPr>
          <p:nvPr>
            <p:ph type="sldNum" sz="quarter" idx="12"/>
          </p:nvPr>
        </p:nvSpPr>
        <p:spPr/>
        <p:txBody>
          <a:bodyPr/>
          <a:lstStyle/>
          <a:p>
            <a:fld id="{955D2CB3-FAB5-4AC1-8180-4167EE2129B0}" type="slidenum">
              <a:rPr lang="en-US" smtClean="0"/>
              <a:t>‹#›</a:t>
            </a:fld>
            <a:endParaRPr lang="en-US"/>
          </a:p>
        </p:txBody>
      </p:sp>
    </p:spTree>
    <p:extLst>
      <p:ext uri="{BB962C8B-B14F-4D97-AF65-F5344CB8AC3E}">
        <p14:creationId xmlns:p14="http://schemas.microsoft.com/office/powerpoint/2010/main" val="13975111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A70A43-1A8A-4725-B6E8-A9B77BA2F7AA}"/>
              </a:ext>
            </a:extLst>
          </p:cNvPr>
          <p:cNvSpPr>
            <a:spLocks noGrp="1"/>
          </p:cNvSpPr>
          <p:nvPr>
            <p:ph type="title"/>
          </p:nvPr>
        </p:nvSpPr>
        <p:spPr/>
        <p:txBody>
          <a:bodyPr/>
          <a:lstStyle/>
          <a:p>
            <a:r>
              <a:rPr lang="de-DE"/>
              <a:t>Titelmasterformat durch Klicken bearbeiten</a:t>
            </a:r>
            <a:endParaRPr lang="en-US"/>
          </a:p>
        </p:txBody>
      </p:sp>
      <p:sp>
        <p:nvSpPr>
          <p:cNvPr id="3" name="Inhaltsplatzhalter 2">
            <a:extLst>
              <a:ext uri="{FF2B5EF4-FFF2-40B4-BE49-F238E27FC236}">
                <a16:creationId xmlns:a16="http://schemas.microsoft.com/office/drawing/2014/main" id="{AB6F6473-70CB-42B0-82B4-BF2F9737D10A}"/>
              </a:ext>
            </a:extLst>
          </p:cNvPr>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828A0719-E745-4869-A3AF-42A6DBF45563}"/>
              </a:ext>
            </a:extLst>
          </p:cNvPr>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6E44DFE7-BEA2-4C5A-9BB8-0931FAD50242}"/>
              </a:ext>
            </a:extLst>
          </p:cNvPr>
          <p:cNvSpPr>
            <a:spLocks noGrp="1"/>
          </p:cNvSpPr>
          <p:nvPr>
            <p:ph type="dt" sz="half" idx="10"/>
          </p:nvPr>
        </p:nvSpPr>
        <p:spPr/>
        <p:txBody>
          <a:bodyPr/>
          <a:lstStyle/>
          <a:p>
            <a:fld id="{3B0924A1-945C-43B5-810B-0C0F32F93081}" type="datetime1">
              <a:rPr lang="en-US" smtClean="0"/>
              <a:t>10/9/2021</a:t>
            </a:fld>
            <a:endParaRPr lang="en-US"/>
          </a:p>
        </p:txBody>
      </p:sp>
      <p:sp>
        <p:nvSpPr>
          <p:cNvPr id="6" name="Fußzeilenplatzhalter 5">
            <a:extLst>
              <a:ext uri="{FF2B5EF4-FFF2-40B4-BE49-F238E27FC236}">
                <a16:creationId xmlns:a16="http://schemas.microsoft.com/office/drawing/2014/main" id="{28E7D48A-0E09-4ABC-86A8-459240FEEFD0}"/>
              </a:ext>
            </a:extLst>
          </p:cNvPr>
          <p:cNvSpPr>
            <a:spLocks noGrp="1"/>
          </p:cNvSpPr>
          <p:nvPr>
            <p:ph type="ftr" sz="quarter" idx="11"/>
          </p:nvPr>
        </p:nvSpPr>
        <p:spPr/>
        <p:txBody>
          <a:bodyPr/>
          <a:lstStyle/>
          <a:p>
            <a:r>
              <a:rPr lang="de-DE" dirty="0"/>
              <a:t>www.project-cola.eu</a:t>
            </a:r>
            <a:endParaRPr lang="en-US" dirty="0"/>
          </a:p>
        </p:txBody>
      </p:sp>
      <p:sp>
        <p:nvSpPr>
          <p:cNvPr id="7" name="Foliennummernplatzhalter 6">
            <a:extLst>
              <a:ext uri="{FF2B5EF4-FFF2-40B4-BE49-F238E27FC236}">
                <a16:creationId xmlns:a16="http://schemas.microsoft.com/office/drawing/2014/main" id="{B2D9297A-AA26-4840-8041-5CDAE09E038A}"/>
              </a:ext>
            </a:extLst>
          </p:cNvPr>
          <p:cNvSpPr>
            <a:spLocks noGrp="1"/>
          </p:cNvSpPr>
          <p:nvPr>
            <p:ph type="sldNum" sz="quarter" idx="12"/>
          </p:nvPr>
        </p:nvSpPr>
        <p:spPr/>
        <p:txBody>
          <a:bodyPr/>
          <a:lstStyle/>
          <a:p>
            <a:fld id="{955D2CB3-FAB5-4AC1-8180-4167EE2129B0}" type="slidenum">
              <a:rPr lang="en-US" smtClean="0"/>
              <a:t>‹#›</a:t>
            </a:fld>
            <a:endParaRPr lang="en-US"/>
          </a:p>
        </p:txBody>
      </p:sp>
    </p:spTree>
    <p:extLst>
      <p:ext uri="{BB962C8B-B14F-4D97-AF65-F5344CB8AC3E}">
        <p14:creationId xmlns:p14="http://schemas.microsoft.com/office/powerpoint/2010/main" val="1397511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200626-BEA8-4939-9CBD-2D608826287B}"/>
              </a:ext>
            </a:extLst>
          </p:cNvPr>
          <p:cNvSpPr>
            <a:spLocks noGrp="1"/>
          </p:cNvSpPr>
          <p:nvPr>
            <p:ph type="title"/>
          </p:nvPr>
        </p:nvSpPr>
        <p:spPr/>
        <p:txBody>
          <a:bodyPr/>
          <a:lstStyle/>
          <a:p>
            <a:r>
              <a:rPr lang="de-DE"/>
              <a:t>Titelmasterformat durch Klicken bearbeiten</a:t>
            </a:r>
            <a:endParaRPr lang="en-US"/>
          </a:p>
        </p:txBody>
      </p:sp>
      <p:sp>
        <p:nvSpPr>
          <p:cNvPr id="3" name="Datumsplatzhalter 2">
            <a:extLst>
              <a:ext uri="{FF2B5EF4-FFF2-40B4-BE49-F238E27FC236}">
                <a16:creationId xmlns:a16="http://schemas.microsoft.com/office/drawing/2014/main" id="{6602A06F-F702-48DB-9767-F684644FA6A0}"/>
              </a:ext>
            </a:extLst>
          </p:cNvPr>
          <p:cNvSpPr>
            <a:spLocks noGrp="1"/>
          </p:cNvSpPr>
          <p:nvPr>
            <p:ph type="dt" sz="half" idx="10"/>
          </p:nvPr>
        </p:nvSpPr>
        <p:spPr/>
        <p:txBody>
          <a:bodyPr/>
          <a:lstStyle/>
          <a:p>
            <a:fld id="{6F5F7830-D5A4-4E6A-9DAE-12965A0D947E}" type="datetime1">
              <a:rPr lang="en-US" smtClean="0"/>
              <a:t>10/13/2021</a:t>
            </a:fld>
            <a:endParaRPr lang="en-US"/>
          </a:p>
        </p:txBody>
      </p:sp>
      <p:sp>
        <p:nvSpPr>
          <p:cNvPr id="4" name="Fußzeilenplatzhalter 3">
            <a:extLst>
              <a:ext uri="{FF2B5EF4-FFF2-40B4-BE49-F238E27FC236}">
                <a16:creationId xmlns:a16="http://schemas.microsoft.com/office/drawing/2014/main" id="{CE02E500-63E2-4C56-9F8A-0882A2503863}"/>
              </a:ext>
            </a:extLst>
          </p:cNvPr>
          <p:cNvSpPr>
            <a:spLocks noGrp="1"/>
          </p:cNvSpPr>
          <p:nvPr>
            <p:ph type="ftr" sz="quarter" idx="11"/>
          </p:nvPr>
        </p:nvSpPr>
        <p:spPr/>
        <p:txBody>
          <a:bodyPr/>
          <a:lstStyle/>
          <a:p>
            <a:r>
              <a:rPr lang="de-DE" dirty="0"/>
              <a:t>www.project-cola.eu</a:t>
            </a:r>
            <a:endParaRPr lang="en-US" dirty="0"/>
          </a:p>
        </p:txBody>
      </p:sp>
      <p:sp>
        <p:nvSpPr>
          <p:cNvPr id="5" name="Foliennummernplatzhalter 4">
            <a:extLst>
              <a:ext uri="{FF2B5EF4-FFF2-40B4-BE49-F238E27FC236}">
                <a16:creationId xmlns:a16="http://schemas.microsoft.com/office/drawing/2014/main" id="{823E8DC6-4A1B-42E7-8DB6-4C6760415CFE}"/>
              </a:ext>
            </a:extLst>
          </p:cNvPr>
          <p:cNvSpPr>
            <a:spLocks noGrp="1"/>
          </p:cNvSpPr>
          <p:nvPr>
            <p:ph type="sldNum" sz="quarter" idx="12"/>
          </p:nvPr>
        </p:nvSpPr>
        <p:spPr/>
        <p:txBody>
          <a:bodyPr/>
          <a:lstStyle/>
          <a:p>
            <a:fld id="{955D2CB3-FAB5-4AC1-8180-4167EE2129B0}" type="slidenum">
              <a:rPr lang="en-US" smtClean="0"/>
              <a:t>‹#›</a:t>
            </a:fld>
            <a:endParaRPr lang="en-US"/>
          </a:p>
        </p:txBody>
      </p:sp>
      <p:sp>
        <p:nvSpPr>
          <p:cNvPr id="8" name="Inhaltsplatzhalter 7">
            <a:extLst>
              <a:ext uri="{FF2B5EF4-FFF2-40B4-BE49-F238E27FC236}">
                <a16:creationId xmlns:a16="http://schemas.microsoft.com/office/drawing/2014/main" id="{541E2699-131B-492F-A234-099C0CA9C186}"/>
              </a:ext>
            </a:extLst>
          </p:cNvPr>
          <p:cNvSpPr>
            <a:spLocks noGrp="1"/>
          </p:cNvSpPr>
          <p:nvPr>
            <p:ph sz="quarter" idx="13"/>
          </p:nvPr>
        </p:nvSpPr>
        <p:spPr>
          <a:xfrm>
            <a:off x="360363" y="1550988"/>
            <a:ext cx="11485562" cy="44291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0342538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200626-BEA8-4939-9CBD-2D608826287B}"/>
              </a:ext>
            </a:extLst>
          </p:cNvPr>
          <p:cNvSpPr>
            <a:spLocks noGrp="1"/>
          </p:cNvSpPr>
          <p:nvPr>
            <p:ph type="title"/>
          </p:nvPr>
        </p:nvSpPr>
        <p:spPr/>
        <p:txBody>
          <a:bodyPr/>
          <a:lstStyle/>
          <a:p>
            <a:r>
              <a:rPr lang="de-DE"/>
              <a:t>Titelmasterformat durch Klicken bearbeiten</a:t>
            </a:r>
            <a:endParaRPr lang="en-US"/>
          </a:p>
        </p:txBody>
      </p:sp>
      <p:sp>
        <p:nvSpPr>
          <p:cNvPr id="3" name="Datumsplatzhalter 2">
            <a:extLst>
              <a:ext uri="{FF2B5EF4-FFF2-40B4-BE49-F238E27FC236}">
                <a16:creationId xmlns:a16="http://schemas.microsoft.com/office/drawing/2014/main" id="{6602A06F-F702-48DB-9767-F684644FA6A0}"/>
              </a:ext>
            </a:extLst>
          </p:cNvPr>
          <p:cNvSpPr>
            <a:spLocks noGrp="1"/>
          </p:cNvSpPr>
          <p:nvPr>
            <p:ph type="dt" sz="half" idx="10"/>
          </p:nvPr>
        </p:nvSpPr>
        <p:spPr/>
        <p:txBody>
          <a:bodyPr/>
          <a:lstStyle/>
          <a:p>
            <a:fld id="{6F5F7830-D5A4-4E6A-9DAE-12965A0D947E}" type="datetime1">
              <a:rPr lang="en-US" smtClean="0"/>
              <a:t>10/9/2021</a:t>
            </a:fld>
            <a:endParaRPr lang="en-US"/>
          </a:p>
        </p:txBody>
      </p:sp>
      <p:sp>
        <p:nvSpPr>
          <p:cNvPr id="4" name="Fußzeilenplatzhalter 3">
            <a:extLst>
              <a:ext uri="{FF2B5EF4-FFF2-40B4-BE49-F238E27FC236}">
                <a16:creationId xmlns:a16="http://schemas.microsoft.com/office/drawing/2014/main" id="{CE02E500-63E2-4C56-9F8A-0882A2503863}"/>
              </a:ext>
            </a:extLst>
          </p:cNvPr>
          <p:cNvSpPr>
            <a:spLocks noGrp="1"/>
          </p:cNvSpPr>
          <p:nvPr>
            <p:ph type="ftr" sz="quarter" idx="11"/>
          </p:nvPr>
        </p:nvSpPr>
        <p:spPr/>
        <p:txBody>
          <a:bodyPr/>
          <a:lstStyle/>
          <a:p>
            <a:r>
              <a:rPr lang="de-DE" dirty="0"/>
              <a:t>www.project-cola.eu</a:t>
            </a:r>
            <a:endParaRPr lang="en-US" dirty="0"/>
          </a:p>
        </p:txBody>
      </p:sp>
      <p:sp>
        <p:nvSpPr>
          <p:cNvPr id="5" name="Foliennummernplatzhalter 4">
            <a:extLst>
              <a:ext uri="{FF2B5EF4-FFF2-40B4-BE49-F238E27FC236}">
                <a16:creationId xmlns:a16="http://schemas.microsoft.com/office/drawing/2014/main" id="{823E8DC6-4A1B-42E7-8DB6-4C6760415CFE}"/>
              </a:ext>
            </a:extLst>
          </p:cNvPr>
          <p:cNvSpPr>
            <a:spLocks noGrp="1"/>
          </p:cNvSpPr>
          <p:nvPr>
            <p:ph type="sldNum" sz="quarter" idx="12"/>
          </p:nvPr>
        </p:nvSpPr>
        <p:spPr/>
        <p:txBody>
          <a:bodyPr/>
          <a:lstStyle/>
          <a:p>
            <a:fld id="{955D2CB3-FAB5-4AC1-8180-4167EE2129B0}" type="slidenum">
              <a:rPr lang="en-US" smtClean="0"/>
              <a:t>‹#›</a:t>
            </a:fld>
            <a:endParaRPr lang="en-US"/>
          </a:p>
        </p:txBody>
      </p:sp>
      <p:sp>
        <p:nvSpPr>
          <p:cNvPr id="8" name="Inhaltsplatzhalter 7">
            <a:extLst>
              <a:ext uri="{FF2B5EF4-FFF2-40B4-BE49-F238E27FC236}">
                <a16:creationId xmlns:a16="http://schemas.microsoft.com/office/drawing/2014/main" id="{541E2699-131B-492F-A234-099C0CA9C186}"/>
              </a:ext>
            </a:extLst>
          </p:cNvPr>
          <p:cNvSpPr>
            <a:spLocks noGrp="1"/>
          </p:cNvSpPr>
          <p:nvPr>
            <p:ph sz="quarter" idx="13"/>
          </p:nvPr>
        </p:nvSpPr>
        <p:spPr>
          <a:xfrm>
            <a:off x="360363" y="1550988"/>
            <a:ext cx="11485562" cy="44291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034253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8D489F-534A-4166-AF2A-A9E0F519712B}"/>
              </a:ext>
            </a:extLst>
          </p:cNvPr>
          <p:cNvSpPr>
            <a:spLocks noGrp="1"/>
          </p:cNvSpPr>
          <p:nvPr>
            <p:ph type="title"/>
          </p:nvPr>
        </p:nvSpPr>
        <p:spPr/>
        <p:txBody>
          <a:bodyPr/>
          <a:lstStyle/>
          <a:p>
            <a:r>
              <a:rPr lang="de-DE"/>
              <a:t>Titelmasterformat durch Klicken bearbeiten</a:t>
            </a:r>
            <a:endParaRPr lang="en-US" dirty="0"/>
          </a:p>
        </p:txBody>
      </p:sp>
      <p:sp>
        <p:nvSpPr>
          <p:cNvPr id="4" name="Datumsplatzhalter 3">
            <a:extLst>
              <a:ext uri="{FF2B5EF4-FFF2-40B4-BE49-F238E27FC236}">
                <a16:creationId xmlns:a16="http://schemas.microsoft.com/office/drawing/2014/main" id="{5D16D511-A477-4A21-9E35-D225A33E5BA0}"/>
              </a:ext>
            </a:extLst>
          </p:cNvPr>
          <p:cNvSpPr>
            <a:spLocks noGrp="1"/>
          </p:cNvSpPr>
          <p:nvPr>
            <p:ph type="dt" sz="half" idx="10"/>
          </p:nvPr>
        </p:nvSpPr>
        <p:spPr/>
        <p:txBody>
          <a:bodyPr/>
          <a:lstStyle/>
          <a:p>
            <a:fld id="{143628AC-78D9-4E42-9CAD-AC4AAEA7A955}" type="datetime1">
              <a:rPr lang="en-US" smtClean="0"/>
              <a:t>10/13/2021</a:t>
            </a:fld>
            <a:endParaRPr lang="en-US"/>
          </a:p>
        </p:txBody>
      </p:sp>
      <p:sp>
        <p:nvSpPr>
          <p:cNvPr id="5" name="Fußzeilenplatzhalter 4">
            <a:extLst>
              <a:ext uri="{FF2B5EF4-FFF2-40B4-BE49-F238E27FC236}">
                <a16:creationId xmlns:a16="http://schemas.microsoft.com/office/drawing/2014/main" id="{182739AA-359E-4A60-90C7-109F9AB6A824}"/>
              </a:ext>
            </a:extLst>
          </p:cNvPr>
          <p:cNvSpPr>
            <a:spLocks noGrp="1"/>
          </p:cNvSpPr>
          <p:nvPr>
            <p:ph type="ftr" sz="quarter" idx="11"/>
          </p:nvPr>
        </p:nvSpPr>
        <p:spPr/>
        <p:txBody>
          <a:bodyPr/>
          <a:lstStyle/>
          <a:p>
            <a:r>
              <a:rPr lang="de-DE" dirty="0"/>
              <a:t>www.project-cola.eu</a:t>
            </a:r>
            <a:endParaRPr lang="en-US" dirty="0"/>
          </a:p>
        </p:txBody>
      </p:sp>
      <p:sp>
        <p:nvSpPr>
          <p:cNvPr id="6" name="Foliennummernplatzhalter 5">
            <a:extLst>
              <a:ext uri="{FF2B5EF4-FFF2-40B4-BE49-F238E27FC236}">
                <a16:creationId xmlns:a16="http://schemas.microsoft.com/office/drawing/2014/main" id="{7650B79C-662D-41C0-B092-B3F88CBD3ADE}"/>
              </a:ext>
            </a:extLst>
          </p:cNvPr>
          <p:cNvSpPr>
            <a:spLocks noGrp="1"/>
          </p:cNvSpPr>
          <p:nvPr>
            <p:ph type="sldNum" sz="quarter" idx="12"/>
          </p:nvPr>
        </p:nvSpPr>
        <p:spPr/>
        <p:txBody>
          <a:bodyPr/>
          <a:lstStyle/>
          <a:p>
            <a:fld id="{955D2CB3-FAB5-4AC1-8180-4167EE2129B0}" type="slidenum">
              <a:rPr lang="en-US" smtClean="0"/>
              <a:t>‹#›</a:t>
            </a:fld>
            <a:endParaRPr lang="en-US"/>
          </a:p>
        </p:txBody>
      </p:sp>
      <p:sp>
        <p:nvSpPr>
          <p:cNvPr id="8" name="Inhaltsplatzhalter 7">
            <a:extLst>
              <a:ext uri="{FF2B5EF4-FFF2-40B4-BE49-F238E27FC236}">
                <a16:creationId xmlns:a16="http://schemas.microsoft.com/office/drawing/2014/main" id="{F290D249-C012-49EE-9F9E-73021E1F8881}"/>
              </a:ext>
            </a:extLst>
          </p:cNvPr>
          <p:cNvSpPr>
            <a:spLocks noGrp="1"/>
          </p:cNvSpPr>
          <p:nvPr>
            <p:ph sz="quarter" idx="13"/>
          </p:nvPr>
        </p:nvSpPr>
        <p:spPr>
          <a:xfrm>
            <a:off x="360363" y="1520679"/>
            <a:ext cx="4324350" cy="43656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9" name="Inhaltsplatzhalter 7">
            <a:extLst>
              <a:ext uri="{FF2B5EF4-FFF2-40B4-BE49-F238E27FC236}">
                <a16:creationId xmlns:a16="http://schemas.microsoft.com/office/drawing/2014/main" id="{43D9E56D-542C-43DE-98DB-346721CA8B93}"/>
              </a:ext>
            </a:extLst>
          </p:cNvPr>
          <p:cNvSpPr>
            <a:spLocks noGrp="1"/>
          </p:cNvSpPr>
          <p:nvPr>
            <p:ph sz="quarter" idx="14"/>
          </p:nvPr>
        </p:nvSpPr>
        <p:spPr>
          <a:xfrm>
            <a:off x="5373384" y="1520678"/>
            <a:ext cx="6472719" cy="43656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210038948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8D489F-534A-4166-AF2A-A9E0F519712B}"/>
              </a:ext>
            </a:extLst>
          </p:cNvPr>
          <p:cNvSpPr>
            <a:spLocks noGrp="1"/>
          </p:cNvSpPr>
          <p:nvPr>
            <p:ph type="title"/>
          </p:nvPr>
        </p:nvSpPr>
        <p:spPr/>
        <p:txBody>
          <a:bodyPr/>
          <a:lstStyle/>
          <a:p>
            <a:r>
              <a:rPr lang="de-DE"/>
              <a:t>Titelmasterformat durch Klicken bearbeiten</a:t>
            </a:r>
            <a:endParaRPr lang="en-US" dirty="0"/>
          </a:p>
        </p:txBody>
      </p:sp>
      <p:sp>
        <p:nvSpPr>
          <p:cNvPr id="4" name="Datumsplatzhalter 3">
            <a:extLst>
              <a:ext uri="{FF2B5EF4-FFF2-40B4-BE49-F238E27FC236}">
                <a16:creationId xmlns:a16="http://schemas.microsoft.com/office/drawing/2014/main" id="{5D16D511-A477-4A21-9E35-D225A33E5BA0}"/>
              </a:ext>
            </a:extLst>
          </p:cNvPr>
          <p:cNvSpPr>
            <a:spLocks noGrp="1"/>
          </p:cNvSpPr>
          <p:nvPr>
            <p:ph type="dt" sz="half" idx="10"/>
          </p:nvPr>
        </p:nvSpPr>
        <p:spPr/>
        <p:txBody>
          <a:bodyPr/>
          <a:lstStyle/>
          <a:p>
            <a:fld id="{143628AC-78D9-4E42-9CAD-AC4AAEA7A955}" type="datetime1">
              <a:rPr lang="en-US" smtClean="0"/>
              <a:t>10/9/2021</a:t>
            </a:fld>
            <a:endParaRPr lang="en-US"/>
          </a:p>
        </p:txBody>
      </p:sp>
      <p:sp>
        <p:nvSpPr>
          <p:cNvPr id="5" name="Fußzeilenplatzhalter 4">
            <a:extLst>
              <a:ext uri="{FF2B5EF4-FFF2-40B4-BE49-F238E27FC236}">
                <a16:creationId xmlns:a16="http://schemas.microsoft.com/office/drawing/2014/main" id="{182739AA-359E-4A60-90C7-109F9AB6A824}"/>
              </a:ext>
            </a:extLst>
          </p:cNvPr>
          <p:cNvSpPr>
            <a:spLocks noGrp="1"/>
          </p:cNvSpPr>
          <p:nvPr>
            <p:ph type="ftr" sz="quarter" idx="11"/>
          </p:nvPr>
        </p:nvSpPr>
        <p:spPr/>
        <p:txBody>
          <a:bodyPr/>
          <a:lstStyle/>
          <a:p>
            <a:r>
              <a:rPr lang="de-DE" dirty="0"/>
              <a:t>www.project-cola.eu</a:t>
            </a:r>
            <a:endParaRPr lang="en-US" dirty="0"/>
          </a:p>
        </p:txBody>
      </p:sp>
      <p:sp>
        <p:nvSpPr>
          <p:cNvPr id="6" name="Foliennummernplatzhalter 5">
            <a:extLst>
              <a:ext uri="{FF2B5EF4-FFF2-40B4-BE49-F238E27FC236}">
                <a16:creationId xmlns:a16="http://schemas.microsoft.com/office/drawing/2014/main" id="{7650B79C-662D-41C0-B092-B3F88CBD3ADE}"/>
              </a:ext>
            </a:extLst>
          </p:cNvPr>
          <p:cNvSpPr>
            <a:spLocks noGrp="1"/>
          </p:cNvSpPr>
          <p:nvPr>
            <p:ph type="sldNum" sz="quarter" idx="12"/>
          </p:nvPr>
        </p:nvSpPr>
        <p:spPr/>
        <p:txBody>
          <a:bodyPr/>
          <a:lstStyle/>
          <a:p>
            <a:fld id="{955D2CB3-FAB5-4AC1-8180-4167EE2129B0}" type="slidenum">
              <a:rPr lang="en-US" smtClean="0"/>
              <a:t>‹#›</a:t>
            </a:fld>
            <a:endParaRPr lang="en-US"/>
          </a:p>
        </p:txBody>
      </p:sp>
      <p:sp>
        <p:nvSpPr>
          <p:cNvPr id="8" name="Inhaltsplatzhalter 7">
            <a:extLst>
              <a:ext uri="{FF2B5EF4-FFF2-40B4-BE49-F238E27FC236}">
                <a16:creationId xmlns:a16="http://schemas.microsoft.com/office/drawing/2014/main" id="{F290D249-C012-49EE-9F9E-73021E1F8881}"/>
              </a:ext>
            </a:extLst>
          </p:cNvPr>
          <p:cNvSpPr>
            <a:spLocks noGrp="1"/>
          </p:cNvSpPr>
          <p:nvPr>
            <p:ph sz="quarter" idx="13"/>
          </p:nvPr>
        </p:nvSpPr>
        <p:spPr>
          <a:xfrm>
            <a:off x="360363" y="1520679"/>
            <a:ext cx="4324350" cy="43656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9" name="Inhaltsplatzhalter 7">
            <a:extLst>
              <a:ext uri="{FF2B5EF4-FFF2-40B4-BE49-F238E27FC236}">
                <a16:creationId xmlns:a16="http://schemas.microsoft.com/office/drawing/2014/main" id="{43D9E56D-542C-43DE-98DB-346721CA8B93}"/>
              </a:ext>
            </a:extLst>
          </p:cNvPr>
          <p:cNvSpPr>
            <a:spLocks noGrp="1"/>
          </p:cNvSpPr>
          <p:nvPr>
            <p:ph sz="quarter" idx="14"/>
          </p:nvPr>
        </p:nvSpPr>
        <p:spPr>
          <a:xfrm>
            <a:off x="5373384" y="1520678"/>
            <a:ext cx="6472719" cy="43656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2100389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AE36B0-0F35-43FB-BA30-1A29FDA45745}"/>
              </a:ext>
            </a:extLst>
          </p:cNvPr>
          <p:cNvSpPr>
            <a:spLocks noGrp="1"/>
          </p:cNvSpPr>
          <p:nvPr>
            <p:ph type="title" hasCustomPrompt="1"/>
          </p:nvPr>
        </p:nvSpPr>
        <p:spPr/>
        <p:txBody>
          <a:bodyPr/>
          <a:lstStyle>
            <a:lvl1pPr>
              <a:defRPr/>
            </a:lvl1pPr>
          </a:lstStyle>
          <a:p>
            <a:r>
              <a:rPr lang="de-DE" dirty="0"/>
              <a:t>End </a:t>
            </a:r>
            <a:r>
              <a:rPr lang="de-DE" dirty="0" err="1"/>
              <a:t>of</a:t>
            </a:r>
            <a:r>
              <a:rPr lang="de-DE" dirty="0"/>
              <a:t> </a:t>
            </a:r>
            <a:r>
              <a:rPr lang="de-DE" dirty="0" err="1"/>
              <a:t>Presentation</a:t>
            </a:r>
            <a:endParaRPr lang="en-US" dirty="0"/>
          </a:p>
        </p:txBody>
      </p:sp>
      <p:sp>
        <p:nvSpPr>
          <p:cNvPr id="3" name="Datumsplatzhalter 2">
            <a:extLst>
              <a:ext uri="{FF2B5EF4-FFF2-40B4-BE49-F238E27FC236}">
                <a16:creationId xmlns:a16="http://schemas.microsoft.com/office/drawing/2014/main" id="{AC948177-81F1-477D-89B7-ABF4DA5A65E4}"/>
              </a:ext>
            </a:extLst>
          </p:cNvPr>
          <p:cNvSpPr>
            <a:spLocks noGrp="1"/>
          </p:cNvSpPr>
          <p:nvPr>
            <p:ph type="dt" sz="half" idx="10"/>
          </p:nvPr>
        </p:nvSpPr>
        <p:spPr/>
        <p:txBody>
          <a:bodyPr/>
          <a:lstStyle/>
          <a:p>
            <a:fld id="{6510535A-0FDB-47CF-8647-0FDB7D742307}" type="datetime1">
              <a:rPr lang="en-US" smtClean="0"/>
              <a:t>10/13/2021</a:t>
            </a:fld>
            <a:endParaRPr lang="en-US"/>
          </a:p>
        </p:txBody>
      </p:sp>
      <p:sp>
        <p:nvSpPr>
          <p:cNvPr id="4" name="Fußzeilenplatzhalter 3">
            <a:extLst>
              <a:ext uri="{FF2B5EF4-FFF2-40B4-BE49-F238E27FC236}">
                <a16:creationId xmlns:a16="http://schemas.microsoft.com/office/drawing/2014/main" id="{458557B2-46F1-4D7A-A527-13C8FF67474E}"/>
              </a:ext>
            </a:extLst>
          </p:cNvPr>
          <p:cNvSpPr>
            <a:spLocks noGrp="1"/>
          </p:cNvSpPr>
          <p:nvPr>
            <p:ph type="ftr" sz="quarter" idx="11"/>
          </p:nvPr>
        </p:nvSpPr>
        <p:spPr/>
        <p:txBody>
          <a:bodyPr/>
          <a:lstStyle/>
          <a:p>
            <a:r>
              <a:rPr lang="de-DE"/>
              <a:t>www.project-cola.eu</a:t>
            </a:r>
            <a:endParaRPr lang="de-DE" dirty="0"/>
          </a:p>
        </p:txBody>
      </p:sp>
      <p:sp>
        <p:nvSpPr>
          <p:cNvPr id="5" name="Foliennummernplatzhalter 4">
            <a:extLst>
              <a:ext uri="{FF2B5EF4-FFF2-40B4-BE49-F238E27FC236}">
                <a16:creationId xmlns:a16="http://schemas.microsoft.com/office/drawing/2014/main" id="{3413C909-83B3-4BD1-9DF1-08ECC2EA353C}"/>
              </a:ext>
            </a:extLst>
          </p:cNvPr>
          <p:cNvSpPr>
            <a:spLocks noGrp="1"/>
          </p:cNvSpPr>
          <p:nvPr>
            <p:ph type="sldNum" sz="quarter" idx="12"/>
          </p:nvPr>
        </p:nvSpPr>
        <p:spPr/>
        <p:txBody>
          <a:bodyPr/>
          <a:lstStyle/>
          <a:p>
            <a:fld id="{955D2CB3-FAB5-4AC1-8180-4167EE2129B0}" type="slidenum">
              <a:rPr lang="en-US" smtClean="0"/>
              <a:t>‹#›</a:t>
            </a:fld>
            <a:endParaRPr lang="en-US"/>
          </a:p>
        </p:txBody>
      </p:sp>
      <p:pic>
        <p:nvPicPr>
          <p:cNvPr id="8" name="Grafik 7">
            <a:extLst>
              <a:ext uri="{FF2B5EF4-FFF2-40B4-BE49-F238E27FC236}">
                <a16:creationId xmlns:a16="http://schemas.microsoft.com/office/drawing/2014/main" id="{1DDC4C0F-9397-4560-BA6D-1C4D27917D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57880" y="1569409"/>
            <a:ext cx="3649864" cy="4035253"/>
          </a:xfrm>
          <a:prstGeom prst="rect">
            <a:avLst/>
          </a:prstGeom>
        </p:spPr>
      </p:pic>
      <p:sp>
        <p:nvSpPr>
          <p:cNvPr id="12" name="Bildplatzhalter 11">
            <a:extLst>
              <a:ext uri="{FF2B5EF4-FFF2-40B4-BE49-F238E27FC236}">
                <a16:creationId xmlns:a16="http://schemas.microsoft.com/office/drawing/2014/main" id="{E499882A-AC52-4544-A5BC-23393130A89E}"/>
              </a:ext>
            </a:extLst>
          </p:cNvPr>
          <p:cNvSpPr>
            <a:spLocks noGrp="1"/>
          </p:cNvSpPr>
          <p:nvPr>
            <p:ph type="pic" sz="quarter" idx="14" hasCustomPrompt="1"/>
          </p:nvPr>
        </p:nvSpPr>
        <p:spPr>
          <a:xfrm>
            <a:off x="852488" y="2290763"/>
            <a:ext cx="1943100" cy="1941512"/>
          </a:xfrm>
        </p:spPr>
        <p:txBody>
          <a:bodyPr/>
          <a:lstStyle>
            <a:lvl1pPr marL="0" indent="0">
              <a:buNone/>
              <a:defRPr/>
            </a:lvl1pPr>
          </a:lstStyle>
          <a:p>
            <a:r>
              <a:rPr lang="de-DE" dirty="0"/>
              <a:t>Picture</a:t>
            </a:r>
          </a:p>
          <a:p>
            <a:r>
              <a:rPr lang="de-DE" dirty="0"/>
              <a:t>Speaker</a:t>
            </a:r>
            <a:endParaRPr lang="en-US" dirty="0"/>
          </a:p>
        </p:txBody>
      </p:sp>
      <p:sp>
        <p:nvSpPr>
          <p:cNvPr id="14" name="Textplatzhalter 13">
            <a:extLst>
              <a:ext uri="{FF2B5EF4-FFF2-40B4-BE49-F238E27FC236}">
                <a16:creationId xmlns:a16="http://schemas.microsoft.com/office/drawing/2014/main" id="{021F3FBB-D15E-4444-9AFB-C6A5732EC176}"/>
              </a:ext>
            </a:extLst>
          </p:cNvPr>
          <p:cNvSpPr>
            <a:spLocks noGrp="1"/>
          </p:cNvSpPr>
          <p:nvPr>
            <p:ph type="body" sz="quarter" idx="15" hasCustomPrompt="1"/>
          </p:nvPr>
        </p:nvSpPr>
        <p:spPr>
          <a:xfrm>
            <a:off x="2988297" y="2274888"/>
            <a:ext cx="4788866" cy="1998662"/>
          </a:xfrm>
        </p:spPr>
        <p:txBody>
          <a:bodyPr/>
          <a:lstStyle>
            <a:lvl1pPr marL="0" indent="0">
              <a:buNone/>
              <a:defRPr/>
            </a:lvl1pPr>
          </a:lstStyle>
          <a:p>
            <a:pPr lvl="0"/>
            <a:r>
              <a:rPr lang="de-DE" dirty="0"/>
              <a:t>Name</a:t>
            </a:r>
          </a:p>
          <a:p>
            <a:pPr lvl="0"/>
            <a:r>
              <a:rPr lang="de-DE" dirty="0"/>
              <a:t>Company, Position</a:t>
            </a:r>
          </a:p>
          <a:p>
            <a:pPr lvl="0"/>
            <a:r>
              <a:rPr lang="de-DE" dirty="0"/>
              <a:t>E-Mail</a:t>
            </a:r>
          </a:p>
          <a:p>
            <a:pPr lvl="0"/>
            <a:r>
              <a:rPr lang="de-DE" dirty="0" err="1"/>
              <a:t>Mobilephone</a:t>
            </a:r>
            <a:endParaRPr lang="en-US" dirty="0"/>
          </a:p>
        </p:txBody>
      </p:sp>
      <p:sp>
        <p:nvSpPr>
          <p:cNvPr id="7" name="Textfeld 6">
            <a:extLst>
              <a:ext uri="{FF2B5EF4-FFF2-40B4-BE49-F238E27FC236}">
                <a16:creationId xmlns:a16="http://schemas.microsoft.com/office/drawing/2014/main" id="{54D9CAC3-A219-4A6D-B44F-D0FF492C46BA}"/>
              </a:ext>
            </a:extLst>
          </p:cNvPr>
          <p:cNvSpPr txBox="1"/>
          <p:nvPr userDrawn="1"/>
        </p:nvSpPr>
        <p:spPr>
          <a:xfrm>
            <a:off x="351404" y="5113376"/>
            <a:ext cx="11422229" cy="1354217"/>
          </a:xfrm>
          <a:prstGeom prst="rect">
            <a:avLst/>
          </a:prstGeom>
          <a:noFill/>
        </p:spPr>
        <p:txBody>
          <a:bodyPr wrap="none" rtlCol="0">
            <a:spAutoFit/>
          </a:bodyPr>
          <a:lstStyle/>
          <a:p>
            <a:pPr lvl="0"/>
            <a:r>
              <a:rPr lang="de-DE" sz="1600" dirty="0"/>
              <a:t>Project </a:t>
            </a:r>
            <a:r>
              <a:rPr lang="de-DE" sz="1600" dirty="0" err="1"/>
              <a:t>Director</a:t>
            </a:r>
            <a:r>
              <a:rPr lang="de-DE" sz="1600" dirty="0"/>
              <a:t>: Dr. Tamas Kiss, University </a:t>
            </a:r>
            <a:r>
              <a:rPr lang="de-DE" sz="1600" dirty="0" err="1"/>
              <a:t>of</a:t>
            </a:r>
            <a:r>
              <a:rPr lang="de-DE" sz="1600" dirty="0"/>
              <a:t> Westminster, UK</a:t>
            </a:r>
          </a:p>
          <a:p>
            <a:pPr lvl="0"/>
            <a:endParaRPr lang="de-DE" sz="1600" dirty="0"/>
          </a:p>
          <a:p>
            <a:pPr lvl="0"/>
            <a:r>
              <a:rPr lang="de-DE" sz="1600" dirty="0"/>
              <a:t>The COLA Project – Cloud Orchestration at </a:t>
            </a:r>
            <a:r>
              <a:rPr lang="de-DE" sz="1600" dirty="0" err="1"/>
              <a:t>the</a:t>
            </a:r>
            <a:r>
              <a:rPr lang="de-DE" sz="1600" dirty="0"/>
              <a:t> Level </a:t>
            </a:r>
            <a:r>
              <a:rPr lang="de-DE" sz="1600" dirty="0" err="1"/>
              <a:t>of</a:t>
            </a:r>
            <a:r>
              <a:rPr lang="de-DE" sz="1600" dirty="0"/>
              <a:t> </a:t>
            </a:r>
            <a:r>
              <a:rPr lang="de-DE" sz="1600" dirty="0" err="1"/>
              <a:t>Application</a:t>
            </a:r>
            <a:r>
              <a:rPr lang="de-DE" sz="1600" dirty="0"/>
              <a:t> (COLA) - </a:t>
            </a:r>
            <a:r>
              <a:rPr lang="de-DE" sz="1600" dirty="0" err="1"/>
              <a:t>receives</a:t>
            </a:r>
            <a:r>
              <a:rPr lang="de-DE" sz="1600" dirty="0"/>
              <a:t> </a:t>
            </a:r>
            <a:r>
              <a:rPr lang="de-DE" sz="1600" dirty="0" err="1"/>
              <a:t>funding</a:t>
            </a:r>
            <a:r>
              <a:rPr lang="de-DE" sz="1600" dirty="0"/>
              <a:t> </a:t>
            </a:r>
            <a:r>
              <a:rPr lang="de-DE" sz="1600" dirty="0" err="1"/>
              <a:t>from</a:t>
            </a:r>
            <a:endParaRPr lang="de-DE" sz="1600" dirty="0"/>
          </a:p>
          <a:p>
            <a:pPr lvl="0"/>
            <a:r>
              <a:rPr lang="de-DE" sz="1600" dirty="0" err="1"/>
              <a:t>the</a:t>
            </a:r>
            <a:r>
              <a:rPr lang="de-DE" sz="1600" dirty="0"/>
              <a:t> European </a:t>
            </a:r>
            <a:r>
              <a:rPr lang="de-DE" sz="1600" dirty="0" err="1"/>
              <a:t>Union´s</a:t>
            </a:r>
            <a:r>
              <a:rPr lang="de-DE" sz="1600" dirty="0"/>
              <a:t> Horizon 2020 </a:t>
            </a:r>
            <a:r>
              <a:rPr lang="de-DE" sz="1600" dirty="0" err="1"/>
              <a:t>research</a:t>
            </a:r>
            <a:r>
              <a:rPr lang="de-DE" sz="1600" dirty="0"/>
              <a:t> and </a:t>
            </a:r>
            <a:r>
              <a:rPr lang="de-DE" sz="1600" dirty="0" err="1"/>
              <a:t>innovation</a:t>
            </a:r>
            <a:r>
              <a:rPr lang="de-DE" sz="1600" dirty="0"/>
              <a:t> </a:t>
            </a:r>
            <a:r>
              <a:rPr lang="de-DE" sz="1600" dirty="0" err="1"/>
              <a:t>programme</a:t>
            </a:r>
            <a:r>
              <a:rPr lang="de-DE" sz="1600" dirty="0"/>
              <a:t> </a:t>
            </a:r>
            <a:r>
              <a:rPr lang="de-DE" sz="1600" dirty="0" err="1"/>
              <a:t>under</a:t>
            </a:r>
            <a:r>
              <a:rPr lang="de-DE" sz="1600" dirty="0"/>
              <a:t> </a:t>
            </a:r>
            <a:r>
              <a:rPr lang="de-DE" sz="1600" dirty="0" err="1"/>
              <a:t>grant</a:t>
            </a:r>
            <a:r>
              <a:rPr lang="de-DE" sz="1600" dirty="0"/>
              <a:t> </a:t>
            </a:r>
            <a:r>
              <a:rPr lang="de-DE" sz="1600" dirty="0" err="1"/>
              <a:t>agreement</a:t>
            </a:r>
            <a:r>
              <a:rPr lang="de-DE" sz="1600" dirty="0"/>
              <a:t> </a:t>
            </a:r>
            <a:r>
              <a:rPr lang="de-DE" sz="1600" dirty="0" err="1"/>
              <a:t>No</a:t>
            </a:r>
            <a:r>
              <a:rPr lang="de-DE" sz="1600" dirty="0"/>
              <a:t> 731574</a:t>
            </a:r>
          </a:p>
          <a:p>
            <a:pPr lvl="0"/>
            <a:endParaRPr lang="de-DE" dirty="0"/>
          </a:p>
        </p:txBody>
      </p:sp>
    </p:spTree>
    <p:extLst>
      <p:ext uri="{BB962C8B-B14F-4D97-AF65-F5344CB8AC3E}">
        <p14:creationId xmlns:p14="http://schemas.microsoft.com/office/powerpoint/2010/main" val="238848679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AE36B0-0F35-43FB-BA30-1A29FDA45745}"/>
              </a:ext>
            </a:extLst>
          </p:cNvPr>
          <p:cNvSpPr>
            <a:spLocks noGrp="1"/>
          </p:cNvSpPr>
          <p:nvPr>
            <p:ph type="title" hasCustomPrompt="1"/>
          </p:nvPr>
        </p:nvSpPr>
        <p:spPr/>
        <p:txBody>
          <a:bodyPr/>
          <a:lstStyle>
            <a:lvl1pPr>
              <a:defRPr/>
            </a:lvl1pPr>
          </a:lstStyle>
          <a:p>
            <a:r>
              <a:rPr lang="de-DE" dirty="0"/>
              <a:t>End </a:t>
            </a:r>
            <a:r>
              <a:rPr lang="de-DE" dirty="0" err="1"/>
              <a:t>of</a:t>
            </a:r>
            <a:r>
              <a:rPr lang="de-DE" dirty="0"/>
              <a:t> </a:t>
            </a:r>
            <a:r>
              <a:rPr lang="de-DE" dirty="0" err="1"/>
              <a:t>Presentation</a:t>
            </a:r>
            <a:endParaRPr lang="en-US" dirty="0"/>
          </a:p>
        </p:txBody>
      </p:sp>
      <p:sp>
        <p:nvSpPr>
          <p:cNvPr id="3" name="Datumsplatzhalter 2">
            <a:extLst>
              <a:ext uri="{FF2B5EF4-FFF2-40B4-BE49-F238E27FC236}">
                <a16:creationId xmlns:a16="http://schemas.microsoft.com/office/drawing/2014/main" id="{AC948177-81F1-477D-89B7-ABF4DA5A65E4}"/>
              </a:ext>
            </a:extLst>
          </p:cNvPr>
          <p:cNvSpPr>
            <a:spLocks noGrp="1"/>
          </p:cNvSpPr>
          <p:nvPr>
            <p:ph type="dt" sz="half" idx="10"/>
          </p:nvPr>
        </p:nvSpPr>
        <p:spPr/>
        <p:txBody>
          <a:bodyPr/>
          <a:lstStyle/>
          <a:p>
            <a:fld id="{6510535A-0FDB-47CF-8647-0FDB7D742307}" type="datetime1">
              <a:rPr lang="en-US" smtClean="0"/>
              <a:t>10/9/2021</a:t>
            </a:fld>
            <a:endParaRPr lang="en-US"/>
          </a:p>
        </p:txBody>
      </p:sp>
      <p:sp>
        <p:nvSpPr>
          <p:cNvPr id="4" name="Fußzeilenplatzhalter 3">
            <a:extLst>
              <a:ext uri="{FF2B5EF4-FFF2-40B4-BE49-F238E27FC236}">
                <a16:creationId xmlns:a16="http://schemas.microsoft.com/office/drawing/2014/main" id="{458557B2-46F1-4D7A-A527-13C8FF67474E}"/>
              </a:ext>
            </a:extLst>
          </p:cNvPr>
          <p:cNvSpPr>
            <a:spLocks noGrp="1"/>
          </p:cNvSpPr>
          <p:nvPr>
            <p:ph type="ftr" sz="quarter" idx="11"/>
          </p:nvPr>
        </p:nvSpPr>
        <p:spPr/>
        <p:txBody>
          <a:bodyPr/>
          <a:lstStyle/>
          <a:p>
            <a:r>
              <a:rPr lang="de-DE"/>
              <a:t>www.project-cola.eu</a:t>
            </a:r>
            <a:endParaRPr lang="de-DE" dirty="0"/>
          </a:p>
        </p:txBody>
      </p:sp>
      <p:sp>
        <p:nvSpPr>
          <p:cNvPr id="5" name="Foliennummernplatzhalter 4">
            <a:extLst>
              <a:ext uri="{FF2B5EF4-FFF2-40B4-BE49-F238E27FC236}">
                <a16:creationId xmlns:a16="http://schemas.microsoft.com/office/drawing/2014/main" id="{3413C909-83B3-4BD1-9DF1-08ECC2EA353C}"/>
              </a:ext>
            </a:extLst>
          </p:cNvPr>
          <p:cNvSpPr>
            <a:spLocks noGrp="1"/>
          </p:cNvSpPr>
          <p:nvPr>
            <p:ph type="sldNum" sz="quarter" idx="12"/>
          </p:nvPr>
        </p:nvSpPr>
        <p:spPr/>
        <p:txBody>
          <a:bodyPr/>
          <a:lstStyle/>
          <a:p>
            <a:fld id="{955D2CB3-FAB5-4AC1-8180-4167EE2129B0}" type="slidenum">
              <a:rPr lang="en-US" smtClean="0"/>
              <a:t>‹#›</a:t>
            </a:fld>
            <a:endParaRPr lang="en-US"/>
          </a:p>
        </p:txBody>
      </p:sp>
      <p:pic>
        <p:nvPicPr>
          <p:cNvPr id="8" name="Grafik 7">
            <a:extLst>
              <a:ext uri="{FF2B5EF4-FFF2-40B4-BE49-F238E27FC236}">
                <a16:creationId xmlns:a16="http://schemas.microsoft.com/office/drawing/2014/main" id="{1DDC4C0F-9397-4560-BA6D-1C4D27917D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57880" y="1569409"/>
            <a:ext cx="3649864" cy="4035253"/>
          </a:xfrm>
          <a:prstGeom prst="rect">
            <a:avLst/>
          </a:prstGeom>
        </p:spPr>
      </p:pic>
      <p:sp>
        <p:nvSpPr>
          <p:cNvPr id="12" name="Bildplatzhalter 11">
            <a:extLst>
              <a:ext uri="{FF2B5EF4-FFF2-40B4-BE49-F238E27FC236}">
                <a16:creationId xmlns:a16="http://schemas.microsoft.com/office/drawing/2014/main" id="{E499882A-AC52-4544-A5BC-23393130A89E}"/>
              </a:ext>
            </a:extLst>
          </p:cNvPr>
          <p:cNvSpPr>
            <a:spLocks noGrp="1"/>
          </p:cNvSpPr>
          <p:nvPr>
            <p:ph type="pic" sz="quarter" idx="14" hasCustomPrompt="1"/>
          </p:nvPr>
        </p:nvSpPr>
        <p:spPr>
          <a:xfrm>
            <a:off x="852488" y="2290763"/>
            <a:ext cx="1943100" cy="1941512"/>
          </a:xfrm>
        </p:spPr>
        <p:txBody>
          <a:bodyPr/>
          <a:lstStyle>
            <a:lvl1pPr marL="0" indent="0">
              <a:buNone/>
              <a:defRPr/>
            </a:lvl1pPr>
          </a:lstStyle>
          <a:p>
            <a:r>
              <a:rPr lang="de-DE" dirty="0"/>
              <a:t>Picture</a:t>
            </a:r>
          </a:p>
          <a:p>
            <a:r>
              <a:rPr lang="de-DE" dirty="0"/>
              <a:t>Speaker</a:t>
            </a:r>
            <a:endParaRPr lang="en-US" dirty="0"/>
          </a:p>
        </p:txBody>
      </p:sp>
      <p:sp>
        <p:nvSpPr>
          <p:cNvPr id="14" name="Textplatzhalter 13">
            <a:extLst>
              <a:ext uri="{FF2B5EF4-FFF2-40B4-BE49-F238E27FC236}">
                <a16:creationId xmlns:a16="http://schemas.microsoft.com/office/drawing/2014/main" id="{021F3FBB-D15E-4444-9AFB-C6A5732EC176}"/>
              </a:ext>
            </a:extLst>
          </p:cNvPr>
          <p:cNvSpPr>
            <a:spLocks noGrp="1"/>
          </p:cNvSpPr>
          <p:nvPr>
            <p:ph type="body" sz="quarter" idx="15" hasCustomPrompt="1"/>
          </p:nvPr>
        </p:nvSpPr>
        <p:spPr>
          <a:xfrm>
            <a:off x="2988297" y="2274888"/>
            <a:ext cx="4788866" cy="1998662"/>
          </a:xfrm>
        </p:spPr>
        <p:txBody>
          <a:bodyPr/>
          <a:lstStyle>
            <a:lvl1pPr marL="0" indent="0">
              <a:buNone/>
              <a:defRPr/>
            </a:lvl1pPr>
          </a:lstStyle>
          <a:p>
            <a:pPr lvl="0"/>
            <a:r>
              <a:rPr lang="de-DE" dirty="0"/>
              <a:t>Name</a:t>
            </a:r>
          </a:p>
          <a:p>
            <a:pPr lvl="0"/>
            <a:r>
              <a:rPr lang="de-DE" dirty="0"/>
              <a:t>Company, Position</a:t>
            </a:r>
          </a:p>
          <a:p>
            <a:pPr lvl="0"/>
            <a:r>
              <a:rPr lang="de-DE" dirty="0"/>
              <a:t>E-Mail</a:t>
            </a:r>
          </a:p>
          <a:p>
            <a:pPr lvl="0"/>
            <a:r>
              <a:rPr lang="de-DE" dirty="0" err="1"/>
              <a:t>Mobilephone</a:t>
            </a:r>
            <a:endParaRPr lang="en-US" dirty="0"/>
          </a:p>
        </p:txBody>
      </p:sp>
      <p:sp>
        <p:nvSpPr>
          <p:cNvPr id="7" name="Textfeld 6">
            <a:extLst>
              <a:ext uri="{FF2B5EF4-FFF2-40B4-BE49-F238E27FC236}">
                <a16:creationId xmlns:a16="http://schemas.microsoft.com/office/drawing/2014/main" id="{54D9CAC3-A219-4A6D-B44F-D0FF492C46BA}"/>
              </a:ext>
            </a:extLst>
          </p:cNvPr>
          <p:cNvSpPr txBox="1"/>
          <p:nvPr userDrawn="1"/>
        </p:nvSpPr>
        <p:spPr>
          <a:xfrm>
            <a:off x="351404" y="5113376"/>
            <a:ext cx="11422229" cy="1354217"/>
          </a:xfrm>
          <a:prstGeom prst="rect">
            <a:avLst/>
          </a:prstGeom>
          <a:noFill/>
        </p:spPr>
        <p:txBody>
          <a:bodyPr wrap="none" rtlCol="0">
            <a:spAutoFit/>
          </a:bodyPr>
          <a:lstStyle/>
          <a:p>
            <a:pPr lvl="0"/>
            <a:r>
              <a:rPr lang="de-DE" sz="1600" dirty="0"/>
              <a:t>Project </a:t>
            </a:r>
            <a:r>
              <a:rPr lang="de-DE" sz="1600" dirty="0" err="1"/>
              <a:t>Director</a:t>
            </a:r>
            <a:r>
              <a:rPr lang="de-DE" sz="1600" dirty="0"/>
              <a:t>: Dr. Tamas Kiss, University </a:t>
            </a:r>
            <a:r>
              <a:rPr lang="de-DE" sz="1600" dirty="0" err="1"/>
              <a:t>of</a:t>
            </a:r>
            <a:r>
              <a:rPr lang="de-DE" sz="1600" dirty="0"/>
              <a:t> Westminster, UK</a:t>
            </a:r>
          </a:p>
          <a:p>
            <a:pPr lvl="0"/>
            <a:endParaRPr lang="de-DE" sz="1600" dirty="0"/>
          </a:p>
          <a:p>
            <a:pPr lvl="0"/>
            <a:r>
              <a:rPr lang="de-DE" sz="1600" dirty="0"/>
              <a:t>The COLA Project – Cloud Orchestration at </a:t>
            </a:r>
            <a:r>
              <a:rPr lang="de-DE" sz="1600" dirty="0" err="1"/>
              <a:t>the</a:t>
            </a:r>
            <a:r>
              <a:rPr lang="de-DE" sz="1600" dirty="0"/>
              <a:t> Level </a:t>
            </a:r>
            <a:r>
              <a:rPr lang="de-DE" sz="1600" dirty="0" err="1"/>
              <a:t>of</a:t>
            </a:r>
            <a:r>
              <a:rPr lang="de-DE" sz="1600" dirty="0"/>
              <a:t> </a:t>
            </a:r>
            <a:r>
              <a:rPr lang="de-DE" sz="1600" dirty="0" err="1"/>
              <a:t>Application</a:t>
            </a:r>
            <a:r>
              <a:rPr lang="de-DE" sz="1600" dirty="0"/>
              <a:t> (COLA) - </a:t>
            </a:r>
            <a:r>
              <a:rPr lang="de-DE" sz="1600" dirty="0" err="1"/>
              <a:t>receives</a:t>
            </a:r>
            <a:r>
              <a:rPr lang="de-DE" sz="1600" dirty="0"/>
              <a:t> </a:t>
            </a:r>
            <a:r>
              <a:rPr lang="de-DE" sz="1600" dirty="0" err="1"/>
              <a:t>funding</a:t>
            </a:r>
            <a:r>
              <a:rPr lang="de-DE" sz="1600" dirty="0"/>
              <a:t> </a:t>
            </a:r>
            <a:r>
              <a:rPr lang="de-DE" sz="1600" dirty="0" err="1"/>
              <a:t>from</a:t>
            </a:r>
            <a:endParaRPr lang="de-DE" sz="1600" dirty="0"/>
          </a:p>
          <a:p>
            <a:pPr lvl="0"/>
            <a:r>
              <a:rPr lang="de-DE" sz="1600" dirty="0" err="1"/>
              <a:t>the</a:t>
            </a:r>
            <a:r>
              <a:rPr lang="de-DE" sz="1600" dirty="0"/>
              <a:t> European </a:t>
            </a:r>
            <a:r>
              <a:rPr lang="de-DE" sz="1600" dirty="0" err="1"/>
              <a:t>Union´s</a:t>
            </a:r>
            <a:r>
              <a:rPr lang="de-DE" sz="1600" dirty="0"/>
              <a:t> Horizon 2020 </a:t>
            </a:r>
            <a:r>
              <a:rPr lang="de-DE" sz="1600" dirty="0" err="1"/>
              <a:t>research</a:t>
            </a:r>
            <a:r>
              <a:rPr lang="de-DE" sz="1600" dirty="0"/>
              <a:t> and </a:t>
            </a:r>
            <a:r>
              <a:rPr lang="de-DE" sz="1600" dirty="0" err="1"/>
              <a:t>innovation</a:t>
            </a:r>
            <a:r>
              <a:rPr lang="de-DE" sz="1600" dirty="0"/>
              <a:t> </a:t>
            </a:r>
            <a:r>
              <a:rPr lang="de-DE" sz="1600" dirty="0" err="1"/>
              <a:t>programme</a:t>
            </a:r>
            <a:r>
              <a:rPr lang="de-DE" sz="1600" dirty="0"/>
              <a:t> </a:t>
            </a:r>
            <a:r>
              <a:rPr lang="de-DE" sz="1600" dirty="0" err="1"/>
              <a:t>under</a:t>
            </a:r>
            <a:r>
              <a:rPr lang="de-DE" sz="1600" dirty="0"/>
              <a:t> </a:t>
            </a:r>
            <a:r>
              <a:rPr lang="de-DE" sz="1600" dirty="0" err="1"/>
              <a:t>grant</a:t>
            </a:r>
            <a:r>
              <a:rPr lang="de-DE" sz="1600" dirty="0"/>
              <a:t> </a:t>
            </a:r>
            <a:r>
              <a:rPr lang="de-DE" sz="1600" dirty="0" err="1"/>
              <a:t>agreement</a:t>
            </a:r>
            <a:r>
              <a:rPr lang="de-DE" sz="1600" dirty="0"/>
              <a:t> </a:t>
            </a:r>
            <a:r>
              <a:rPr lang="de-DE" sz="1600" dirty="0" err="1"/>
              <a:t>No</a:t>
            </a:r>
            <a:r>
              <a:rPr lang="de-DE" sz="1600" dirty="0"/>
              <a:t> 731574</a:t>
            </a:r>
          </a:p>
          <a:p>
            <a:pPr lvl="0"/>
            <a:endParaRPr lang="de-DE" dirty="0"/>
          </a:p>
        </p:txBody>
      </p:sp>
    </p:spTree>
    <p:extLst>
      <p:ext uri="{BB962C8B-B14F-4D97-AF65-F5344CB8AC3E}">
        <p14:creationId xmlns:p14="http://schemas.microsoft.com/office/powerpoint/2010/main" val="2388486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3 oszlopkép listaje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hu-HU"/>
              <a:t>Mintacím szerkesztése</a:t>
            </a:r>
            <a:endParaRPr lang="hu-HU" dirty="0"/>
          </a:p>
        </p:txBody>
      </p:sp>
      <p:sp>
        <p:nvSpPr>
          <p:cNvPr id="7" name="Élőláb helye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hu-HU" dirty="0"/>
              <a:t>Élőláb beszúrása</a:t>
            </a:r>
          </a:p>
        </p:txBody>
      </p:sp>
      <p:sp>
        <p:nvSpPr>
          <p:cNvPr id="8" name="Dia számának helye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smtClean="0"/>
              <a:pPr/>
              <a:t>‹#›</a:t>
            </a:fld>
            <a:endParaRPr lang="hu-HU" dirty="0"/>
          </a:p>
        </p:txBody>
      </p:sp>
      <p:sp>
        <p:nvSpPr>
          <p:cNvPr id="5" name="Szöveg helye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071452" y="4688112"/>
            <a:ext cx="2160588" cy="900000"/>
          </a:xfrm>
        </p:spPr>
        <p:txBody>
          <a:bodyPr rtlCol="0"/>
          <a:lstStyle>
            <a:lvl1pPr marL="0" indent="0" algn="ctr">
              <a:buNone/>
              <a:defRPr sz="1600"/>
            </a:lvl1pPr>
          </a:lstStyle>
          <a:p>
            <a:pPr lvl="0" rtl="0"/>
            <a:r>
              <a:rPr lang="hu-HU" dirty="0"/>
              <a:t>Listajel leírása</a:t>
            </a:r>
          </a:p>
        </p:txBody>
      </p:sp>
      <p:sp>
        <p:nvSpPr>
          <p:cNvPr id="13" name="Szöveg helye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rtlCol="0"/>
          <a:lstStyle>
            <a:lvl1pPr marL="0" indent="0" algn="ctr">
              <a:buNone/>
              <a:defRPr sz="1600"/>
            </a:lvl1pPr>
          </a:lstStyle>
          <a:p>
            <a:pPr lvl="0" rtl="0"/>
            <a:r>
              <a:rPr lang="hu-HU" dirty="0"/>
              <a:t>Listajel leírása</a:t>
            </a:r>
          </a:p>
        </p:txBody>
      </p:sp>
      <p:sp>
        <p:nvSpPr>
          <p:cNvPr id="15" name="Szöveg helye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969634" y="4683647"/>
            <a:ext cx="2160588" cy="900000"/>
          </a:xfrm>
        </p:spPr>
        <p:txBody>
          <a:bodyPr rtlCol="0"/>
          <a:lstStyle>
            <a:lvl1pPr marL="0" indent="0" algn="ctr">
              <a:buNone/>
              <a:defRPr sz="1600"/>
            </a:lvl1pPr>
          </a:lstStyle>
          <a:p>
            <a:pPr lvl="0" rtl="0"/>
            <a:r>
              <a:rPr lang="hu-HU" dirty="0"/>
              <a:t>Listajel leírása</a:t>
            </a:r>
          </a:p>
        </p:txBody>
      </p:sp>
      <p:sp>
        <p:nvSpPr>
          <p:cNvPr id="10" name="Szöveg helye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071453" y="3926335"/>
            <a:ext cx="2160587" cy="504000"/>
          </a:xfrm>
        </p:spPr>
        <p:txBody>
          <a:bodyPr rtlCol="0"/>
          <a:lstStyle>
            <a:lvl1pPr marL="0" indent="0" algn="ctr">
              <a:buNone/>
              <a:defRPr b="1">
                <a:latin typeface="+mj-lt"/>
              </a:defRPr>
            </a:lvl1pPr>
          </a:lstStyle>
          <a:p>
            <a:pPr lvl="0" rtl="0"/>
            <a:r>
              <a:rPr lang="hu-HU" dirty="0"/>
              <a:t>Listajel 2</a:t>
            </a:r>
          </a:p>
        </p:txBody>
      </p:sp>
      <p:sp>
        <p:nvSpPr>
          <p:cNvPr id="12" name="Szöveg helye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rtlCol="0"/>
          <a:lstStyle>
            <a:lvl1pPr marL="0" indent="0" algn="ctr">
              <a:buNone/>
              <a:defRPr b="1">
                <a:latin typeface="+mj-lt"/>
              </a:defRPr>
            </a:lvl1pPr>
          </a:lstStyle>
          <a:p>
            <a:pPr lvl="0" rtl="0"/>
            <a:r>
              <a:rPr lang="hu-HU" dirty="0"/>
              <a:t>Listajel 3</a:t>
            </a:r>
          </a:p>
        </p:txBody>
      </p:sp>
      <p:sp>
        <p:nvSpPr>
          <p:cNvPr id="16" name="Szöveg helye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7969635" y="3926335"/>
            <a:ext cx="2160587" cy="504000"/>
          </a:xfrm>
        </p:spPr>
        <p:txBody>
          <a:bodyPr rtlCol="0"/>
          <a:lstStyle>
            <a:lvl1pPr marL="0" indent="0" algn="ctr">
              <a:buNone/>
              <a:defRPr b="1">
                <a:latin typeface="+mj-lt"/>
              </a:defRPr>
            </a:lvl1pPr>
          </a:lstStyle>
          <a:p>
            <a:pPr lvl="0" rtl="0"/>
            <a:r>
              <a:rPr lang="hu-HU" dirty="0"/>
              <a:t>Listajel 4</a:t>
            </a:r>
          </a:p>
        </p:txBody>
      </p:sp>
      <p:sp>
        <p:nvSpPr>
          <p:cNvPr id="9" name="Szöveg helye 8">
            <a:extLst>
              <a:ext uri="{FF2B5EF4-FFF2-40B4-BE49-F238E27FC236}">
                <a16:creationId xmlns:a16="http://schemas.microsoft.com/office/drawing/2014/main" id="{36DD16A0-27CF-480C-8ADD-7BB99E0031A4}"/>
              </a:ext>
            </a:extLst>
          </p:cNvPr>
          <p:cNvSpPr>
            <a:spLocks noGrp="1"/>
          </p:cNvSpPr>
          <p:nvPr>
            <p:ph type="body" sz="quarter" idx="26" hasCustomPrompt="1"/>
          </p:nvPr>
        </p:nvSpPr>
        <p:spPr>
          <a:xfrm>
            <a:off x="431800" y="1080000"/>
            <a:ext cx="11339513" cy="276561"/>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hu-HU" dirty="0" err="1"/>
              <a:t>Alfejléc</a:t>
            </a:r>
            <a:endParaRPr lang="hu-HU" dirty="0"/>
          </a:p>
        </p:txBody>
      </p:sp>
      <p:sp>
        <p:nvSpPr>
          <p:cNvPr id="20" name="Kép helyőrzője 3">
            <a:extLst>
              <a:ext uri="{FF2B5EF4-FFF2-40B4-BE49-F238E27FC236}">
                <a16:creationId xmlns:a16="http://schemas.microsoft.com/office/drawing/2014/main" id="{06B6D0B6-0884-CD46-A1B0-9FED03C22626}"/>
              </a:ext>
            </a:extLst>
          </p:cNvPr>
          <p:cNvSpPr>
            <a:spLocks noGrp="1"/>
          </p:cNvSpPr>
          <p:nvPr>
            <p:ph type="pic" sz="quarter" idx="27" hasCustomPrompt="1"/>
          </p:nvPr>
        </p:nvSpPr>
        <p:spPr>
          <a:xfrm>
            <a:off x="2724708" y="2358091"/>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
        <p:nvSpPr>
          <p:cNvPr id="21" name="Kép helyőrzője 3">
            <a:extLst>
              <a:ext uri="{FF2B5EF4-FFF2-40B4-BE49-F238E27FC236}">
                <a16:creationId xmlns:a16="http://schemas.microsoft.com/office/drawing/2014/main" id="{BAAC12A0-90C3-984B-A8FC-7EB4AA432E3A}"/>
              </a:ext>
            </a:extLst>
          </p:cNvPr>
          <p:cNvSpPr>
            <a:spLocks noGrp="1"/>
          </p:cNvSpPr>
          <p:nvPr>
            <p:ph type="pic" sz="quarter" idx="28" hasCustomPrompt="1"/>
          </p:nvPr>
        </p:nvSpPr>
        <p:spPr>
          <a:xfrm>
            <a:off x="5672402" y="2358091"/>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
        <p:nvSpPr>
          <p:cNvPr id="22" name="Kép helyőrzője 3">
            <a:extLst>
              <a:ext uri="{FF2B5EF4-FFF2-40B4-BE49-F238E27FC236}">
                <a16:creationId xmlns:a16="http://schemas.microsoft.com/office/drawing/2014/main" id="{51565942-8816-734B-BEEE-1258F13B66DA}"/>
              </a:ext>
            </a:extLst>
          </p:cNvPr>
          <p:cNvSpPr>
            <a:spLocks noGrp="1"/>
          </p:cNvSpPr>
          <p:nvPr>
            <p:ph type="pic" sz="quarter" idx="29" hasCustomPrompt="1"/>
          </p:nvPr>
        </p:nvSpPr>
        <p:spPr>
          <a:xfrm>
            <a:off x="8621493" y="2358090"/>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Tree>
    <p:extLst>
      <p:ext uri="{BB962C8B-B14F-4D97-AF65-F5344CB8AC3E}">
        <p14:creationId xmlns:p14="http://schemas.microsoft.com/office/powerpoint/2010/main" val="223783162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3 oszlopkép listaje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hu-HU"/>
              <a:t>Mintacím szerkesztése</a:t>
            </a:r>
            <a:endParaRPr lang="hu-HU" dirty="0"/>
          </a:p>
        </p:txBody>
      </p:sp>
      <p:sp>
        <p:nvSpPr>
          <p:cNvPr id="7" name="Élőláb helye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hu-HU" dirty="0"/>
              <a:t>Élőláb beszúrása</a:t>
            </a:r>
          </a:p>
        </p:txBody>
      </p:sp>
      <p:sp>
        <p:nvSpPr>
          <p:cNvPr id="8" name="Dia számának helye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smtClean="0"/>
              <a:pPr/>
              <a:t>‹#›</a:t>
            </a:fld>
            <a:endParaRPr lang="hu-HU" dirty="0"/>
          </a:p>
        </p:txBody>
      </p:sp>
      <p:sp>
        <p:nvSpPr>
          <p:cNvPr id="5" name="Szöveg helye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071452" y="4688112"/>
            <a:ext cx="2160588" cy="900000"/>
          </a:xfrm>
        </p:spPr>
        <p:txBody>
          <a:bodyPr rtlCol="0"/>
          <a:lstStyle>
            <a:lvl1pPr marL="0" indent="0" algn="ctr">
              <a:buNone/>
              <a:defRPr sz="1600"/>
            </a:lvl1pPr>
          </a:lstStyle>
          <a:p>
            <a:pPr lvl="0" rtl="0"/>
            <a:r>
              <a:rPr lang="hu-HU" dirty="0"/>
              <a:t>Listajel leírása</a:t>
            </a:r>
          </a:p>
        </p:txBody>
      </p:sp>
      <p:sp>
        <p:nvSpPr>
          <p:cNvPr id="13" name="Szöveg helye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rtlCol="0"/>
          <a:lstStyle>
            <a:lvl1pPr marL="0" indent="0" algn="ctr">
              <a:buNone/>
              <a:defRPr sz="1600"/>
            </a:lvl1pPr>
          </a:lstStyle>
          <a:p>
            <a:pPr lvl="0" rtl="0"/>
            <a:r>
              <a:rPr lang="hu-HU" dirty="0"/>
              <a:t>Listajel leírása</a:t>
            </a:r>
          </a:p>
        </p:txBody>
      </p:sp>
      <p:sp>
        <p:nvSpPr>
          <p:cNvPr id="15" name="Szöveg helye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969634" y="4683647"/>
            <a:ext cx="2160588" cy="900000"/>
          </a:xfrm>
        </p:spPr>
        <p:txBody>
          <a:bodyPr rtlCol="0"/>
          <a:lstStyle>
            <a:lvl1pPr marL="0" indent="0" algn="ctr">
              <a:buNone/>
              <a:defRPr sz="1600"/>
            </a:lvl1pPr>
          </a:lstStyle>
          <a:p>
            <a:pPr lvl="0" rtl="0"/>
            <a:r>
              <a:rPr lang="hu-HU" dirty="0"/>
              <a:t>Listajel leírása</a:t>
            </a:r>
          </a:p>
        </p:txBody>
      </p:sp>
      <p:sp>
        <p:nvSpPr>
          <p:cNvPr id="10" name="Szöveg helye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071453" y="3926335"/>
            <a:ext cx="2160587" cy="504000"/>
          </a:xfrm>
        </p:spPr>
        <p:txBody>
          <a:bodyPr rtlCol="0"/>
          <a:lstStyle>
            <a:lvl1pPr marL="0" indent="0" algn="ctr">
              <a:buNone/>
              <a:defRPr b="1">
                <a:latin typeface="+mj-lt"/>
              </a:defRPr>
            </a:lvl1pPr>
          </a:lstStyle>
          <a:p>
            <a:pPr lvl="0" rtl="0"/>
            <a:r>
              <a:rPr lang="hu-HU" dirty="0"/>
              <a:t>Listajel 2</a:t>
            </a:r>
          </a:p>
        </p:txBody>
      </p:sp>
      <p:sp>
        <p:nvSpPr>
          <p:cNvPr id="12" name="Szöveg helye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rtlCol="0"/>
          <a:lstStyle>
            <a:lvl1pPr marL="0" indent="0" algn="ctr">
              <a:buNone/>
              <a:defRPr b="1">
                <a:latin typeface="+mj-lt"/>
              </a:defRPr>
            </a:lvl1pPr>
          </a:lstStyle>
          <a:p>
            <a:pPr lvl="0" rtl="0"/>
            <a:r>
              <a:rPr lang="hu-HU" dirty="0"/>
              <a:t>Listajel 3</a:t>
            </a:r>
          </a:p>
        </p:txBody>
      </p:sp>
      <p:sp>
        <p:nvSpPr>
          <p:cNvPr id="16" name="Szöveg helye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7969635" y="3926335"/>
            <a:ext cx="2160587" cy="504000"/>
          </a:xfrm>
        </p:spPr>
        <p:txBody>
          <a:bodyPr rtlCol="0"/>
          <a:lstStyle>
            <a:lvl1pPr marL="0" indent="0" algn="ctr">
              <a:buNone/>
              <a:defRPr b="1">
                <a:latin typeface="+mj-lt"/>
              </a:defRPr>
            </a:lvl1pPr>
          </a:lstStyle>
          <a:p>
            <a:pPr lvl="0" rtl="0"/>
            <a:r>
              <a:rPr lang="hu-HU" dirty="0"/>
              <a:t>Listajel 4</a:t>
            </a:r>
          </a:p>
        </p:txBody>
      </p:sp>
      <p:sp>
        <p:nvSpPr>
          <p:cNvPr id="9" name="Szöveg helye 8">
            <a:extLst>
              <a:ext uri="{FF2B5EF4-FFF2-40B4-BE49-F238E27FC236}">
                <a16:creationId xmlns:a16="http://schemas.microsoft.com/office/drawing/2014/main" id="{36DD16A0-27CF-480C-8ADD-7BB99E0031A4}"/>
              </a:ext>
            </a:extLst>
          </p:cNvPr>
          <p:cNvSpPr>
            <a:spLocks noGrp="1"/>
          </p:cNvSpPr>
          <p:nvPr>
            <p:ph type="body" sz="quarter" idx="26" hasCustomPrompt="1"/>
          </p:nvPr>
        </p:nvSpPr>
        <p:spPr>
          <a:xfrm>
            <a:off x="431800" y="1080000"/>
            <a:ext cx="11339513" cy="276561"/>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hu-HU" dirty="0" err="1"/>
              <a:t>Alfejléc</a:t>
            </a:r>
            <a:endParaRPr lang="hu-HU" dirty="0"/>
          </a:p>
        </p:txBody>
      </p:sp>
      <p:sp>
        <p:nvSpPr>
          <p:cNvPr id="20" name="Kép helyőrzője 3">
            <a:extLst>
              <a:ext uri="{FF2B5EF4-FFF2-40B4-BE49-F238E27FC236}">
                <a16:creationId xmlns:a16="http://schemas.microsoft.com/office/drawing/2014/main" id="{06B6D0B6-0884-CD46-A1B0-9FED03C22626}"/>
              </a:ext>
            </a:extLst>
          </p:cNvPr>
          <p:cNvSpPr>
            <a:spLocks noGrp="1"/>
          </p:cNvSpPr>
          <p:nvPr>
            <p:ph type="pic" sz="quarter" idx="27" hasCustomPrompt="1"/>
          </p:nvPr>
        </p:nvSpPr>
        <p:spPr>
          <a:xfrm>
            <a:off x="2724708" y="2358091"/>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
        <p:nvSpPr>
          <p:cNvPr id="21" name="Kép helyőrzője 3">
            <a:extLst>
              <a:ext uri="{FF2B5EF4-FFF2-40B4-BE49-F238E27FC236}">
                <a16:creationId xmlns:a16="http://schemas.microsoft.com/office/drawing/2014/main" id="{BAAC12A0-90C3-984B-A8FC-7EB4AA432E3A}"/>
              </a:ext>
            </a:extLst>
          </p:cNvPr>
          <p:cNvSpPr>
            <a:spLocks noGrp="1"/>
          </p:cNvSpPr>
          <p:nvPr>
            <p:ph type="pic" sz="quarter" idx="28" hasCustomPrompt="1"/>
          </p:nvPr>
        </p:nvSpPr>
        <p:spPr>
          <a:xfrm>
            <a:off x="5672402" y="2358091"/>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
        <p:nvSpPr>
          <p:cNvPr id="22" name="Kép helyőrzője 3">
            <a:extLst>
              <a:ext uri="{FF2B5EF4-FFF2-40B4-BE49-F238E27FC236}">
                <a16:creationId xmlns:a16="http://schemas.microsoft.com/office/drawing/2014/main" id="{51565942-8816-734B-BEEE-1258F13B66DA}"/>
              </a:ext>
            </a:extLst>
          </p:cNvPr>
          <p:cNvSpPr>
            <a:spLocks noGrp="1"/>
          </p:cNvSpPr>
          <p:nvPr>
            <p:ph type="pic" sz="quarter" idx="29" hasCustomPrompt="1"/>
          </p:nvPr>
        </p:nvSpPr>
        <p:spPr>
          <a:xfrm>
            <a:off x="8621493" y="2358090"/>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Tree>
    <p:extLst>
      <p:ext uri="{BB962C8B-B14F-4D97-AF65-F5344CB8AC3E}">
        <p14:creationId xmlns:p14="http://schemas.microsoft.com/office/powerpoint/2010/main" val="2237831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Köszönjük!">
    <p:bg>
      <p:bgPr>
        <a:solidFill>
          <a:schemeClr val="bg1"/>
        </a:solidFill>
        <a:effectLst/>
      </p:bgPr>
    </p:bg>
    <p:spTree>
      <p:nvGrpSpPr>
        <p:cNvPr id="1" name=""/>
        <p:cNvGrpSpPr/>
        <p:nvPr/>
      </p:nvGrpSpPr>
      <p:grpSpPr>
        <a:xfrm>
          <a:off x="0" y="0"/>
          <a:ext cx="0" cy="0"/>
          <a:chOff x="0" y="0"/>
          <a:chExt cx="0" cy="0"/>
        </a:xfrm>
      </p:grpSpPr>
      <p:sp>
        <p:nvSpPr>
          <p:cNvPr id="32" name="Kép helyőrzője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rtlCol="0"/>
          <a:lstStyle>
            <a:lvl1pPr marL="0" indent="0">
              <a:buNone/>
              <a:defRPr sz="1100" i="1">
                <a:latin typeface="Times New Roman" panose="02020603050405020304" pitchFamily="18" charset="0"/>
                <a:cs typeface="Times New Roman" panose="02020603050405020304" pitchFamily="18" charset="0"/>
              </a:defRPr>
            </a:lvl1pPr>
          </a:lstStyle>
          <a:p>
            <a:pPr rtl="0"/>
            <a:r>
              <a:rPr lang="hu-HU" dirty="0"/>
              <a:t>Szúrja be, vagy húzza a képet ide</a:t>
            </a:r>
          </a:p>
        </p:txBody>
      </p:sp>
      <p:sp>
        <p:nvSpPr>
          <p:cNvPr id="2" name="Cím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494607" y="2237328"/>
            <a:ext cx="7202786" cy="1449788"/>
          </a:xfrm>
          <a:solidFill>
            <a:schemeClr val="tx1">
              <a:alpha val="80000"/>
            </a:schemeClr>
          </a:solidFill>
        </p:spPr>
        <p:txBody>
          <a:bodyPr lIns="288000" rIns="2160000" bIns="144000" rtlCol="0" anchor="b" anchorCtr="0"/>
          <a:lstStyle>
            <a:lvl1pPr algn="r">
              <a:defRPr sz="6600" spc="-150">
                <a:solidFill>
                  <a:schemeClr val="bg1"/>
                </a:solidFill>
              </a:defRPr>
            </a:lvl1pPr>
          </a:lstStyle>
          <a:p>
            <a:pPr rtl="0"/>
            <a:r>
              <a:rPr lang="hu-HU" dirty="0"/>
              <a:t>Köszönjük!</a:t>
            </a:r>
          </a:p>
        </p:txBody>
      </p:sp>
      <p:sp>
        <p:nvSpPr>
          <p:cNvPr id="3" name="Alcím 2">
            <a:extLst>
              <a:ext uri="{FF2B5EF4-FFF2-40B4-BE49-F238E27FC236}">
                <a16:creationId xmlns:a16="http://schemas.microsoft.com/office/drawing/2014/main" id="{C9980B88-3F4A-4688-9ED0-17EF37E62D93}"/>
              </a:ext>
            </a:extLst>
          </p:cNvPr>
          <p:cNvSpPr>
            <a:spLocks noGrp="1"/>
          </p:cNvSpPr>
          <p:nvPr>
            <p:ph type="subTitle" idx="1"/>
          </p:nvPr>
        </p:nvSpPr>
        <p:spPr>
          <a:xfrm>
            <a:off x="2494607" y="3684672"/>
            <a:ext cx="5282503" cy="1604172"/>
          </a:xfrm>
          <a:solidFill>
            <a:schemeClr val="tx1">
              <a:alpha val="90000"/>
            </a:schemeClr>
          </a:solidFill>
        </p:spPr>
        <p:txBody>
          <a:bodyPr lIns="216000" tIns="144000" rIns="576000" rtlCol="0"/>
          <a:lstStyle>
            <a:lvl1pPr marL="0" indent="0" algn="r">
              <a:buNone/>
              <a:defRPr sz="21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hu-HU"/>
              <a:t>Kattintson ide az alcím mintájának szerkesztéséhez</a:t>
            </a:r>
            <a:endParaRPr lang="hu-HU" dirty="0"/>
          </a:p>
        </p:txBody>
      </p:sp>
      <p:cxnSp>
        <p:nvCxnSpPr>
          <p:cNvPr id="5" name="Egyenes összekötő 4">
            <a:extLst>
              <a:ext uri="{FF2B5EF4-FFF2-40B4-BE49-F238E27FC236}">
                <a16:creationId xmlns:a16="http://schemas.microsoft.com/office/drawing/2014/main" id="{9688AEDF-1396-4322-8818-9D1C7976FCDF}"/>
              </a:ext>
            </a:extLst>
          </p:cNvPr>
          <p:cNvCxnSpPr>
            <a:cxnSpLocks/>
          </p:cNvCxnSpPr>
          <p:nvPr userDrawn="1"/>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6" name="Szöveg helye 5">
            <a:extLst>
              <a:ext uri="{FF2B5EF4-FFF2-40B4-BE49-F238E27FC236}">
                <a16:creationId xmlns:a16="http://schemas.microsoft.com/office/drawing/2014/main" id="{BC122267-81F5-4D7C-8854-830FD491A4E9}"/>
              </a:ext>
            </a:extLst>
          </p:cNvPr>
          <p:cNvSpPr>
            <a:spLocks noGrp="1"/>
          </p:cNvSpPr>
          <p:nvPr>
            <p:ph type="body" sz="quarter" idx="13" hasCustomPrompt="1"/>
          </p:nvPr>
        </p:nvSpPr>
        <p:spPr>
          <a:xfrm>
            <a:off x="2667000" y="4142258"/>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Partner száma</a:t>
            </a:r>
          </a:p>
        </p:txBody>
      </p:sp>
      <p:sp>
        <p:nvSpPr>
          <p:cNvPr id="9" name="Szöveg helye 5">
            <a:extLst>
              <a:ext uri="{FF2B5EF4-FFF2-40B4-BE49-F238E27FC236}">
                <a16:creationId xmlns:a16="http://schemas.microsoft.com/office/drawing/2014/main" id="{D1624B9A-AB57-40B6-89A6-D34ED60BBF00}"/>
              </a:ext>
            </a:extLst>
          </p:cNvPr>
          <p:cNvSpPr>
            <a:spLocks noGrp="1"/>
          </p:cNvSpPr>
          <p:nvPr>
            <p:ph type="body" sz="quarter" idx="14" hasCustomPrompt="1"/>
          </p:nvPr>
        </p:nvSpPr>
        <p:spPr>
          <a:xfrm>
            <a:off x="2667000" y="4448040"/>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E-mail vagy közösség média fogópontja</a:t>
            </a:r>
          </a:p>
        </p:txBody>
      </p:sp>
      <p:sp>
        <p:nvSpPr>
          <p:cNvPr id="8" name="Kép helyőrzője 5">
            <a:extLst>
              <a:ext uri="{FF2B5EF4-FFF2-40B4-BE49-F238E27FC236}">
                <a16:creationId xmlns:a16="http://schemas.microsoft.com/office/drawing/2014/main" id="{61EA5FFD-797F-43FF-B13A-5DA8C820EE22}"/>
              </a:ext>
            </a:extLst>
          </p:cNvPr>
          <p:cNvSpPr>
            <a:spLocks noGrp="1"/>
          </p:cNvSpPr>
          <p:nvPr>
            <p:ph type="pic" sz="quarter" idx="15" hasCustomPrompt="1"/>
          </p:nvPr>
        </p:nvSpPr>
        <p:spPr>
          <a:xfrm>
            <a:off x="8065008" y="2587752"/>
            <a:ext cx="1344168" cy="704088"/>
          </a:xfrm>
        </p:spPr>
        <p:txBody>
          <a:bodyPr rtlCol="0"/>
          <a:lstStyle>
            <a:lvl1pPr marL="0" indent="0">
              <a:buNone/>
              <a:defRPr>
                <a:solidFill>
                  <a:schemeClr val="bg1"/>
                </a:solidFill>
              </a:defRPr>
            </a:lvl1pPr>
          </a:lstStyle>
          <a:p>
            <a:pPr rtl="0"/>
            <a:r>
              <a:rPr lang="hu-HU" dirty="0"/>
              <a:t>Embléma</a:t>
            </a:r>
          </a:p>
        </p:txBody>
      </p:sp>
      <p:sp>
        <p:nvSpPr>
          <p:cNvPr id="10" name="Szöveg helye 5">
            <a:extLst>
              <a:ext uri="{FF2B5EF4-FFF2-40B4-BE49-F238E27FC236}">
                <a16:creationId xmlns:a16="http://schemas.microsoft.com/office/drawing/2014/main" id="{7436EF9B-F86C-114A-BB87-C439E5F12997}"/>
              </a:ext>
            </a:extLst>
          </p:cNvPr>
          <p:cNvSpPr>
            <a:spLocks noGrp="1"/>
          </p:cNvSpPr>
          <p:nvPr>
            <p:ph type="body" sz="quarter" idx="16" hasCustomPrompt="1"/>
          </p:nvPr>
        </p:nvSpPr>
        <p:spPr>
          <a:xfrm>
            <a:off x="2667000" y="4753821"/>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Webhely címe</a:t>
            </a:r>
          </a:p>
        </p:txBody>
      </p:sp>
    </p:spTree>
    <p:extLst>
      <p:ext uri="{BB962C8B-B14F-4D97-AF65-F5344CB8AC3E}">
        <p14:creationId xmlns:p14="http://schemas.microsoft.com/office/powerpoint/2010/main" val="99185717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userDrawn="1">
  <p:cSld name="Köszönjük!">
    <p:bg>
      <p:bgPr>
        <a:solidFill>
          <a:schemeClr val="bg1"/>
        </a:solidFill>
        <a:effectLst/>
      </p:bgPr>
    </p:bg>
    <p:spTree>
      <p:nvGrpSpPr>
        <p:cNvPr id="1" name=""/>
        <p:cNvGrpSpPr/>
        <p:nvPr/>
      </p:nvGrpSpPr>
      <p:grpSpPr>
        <a:xfrm>
          <a:off x="0" y="0"/>
          <a:ext cx="0" cy="0"/>
          <a:chOff x="0" y="0"/>
          <a:chExt cx="0" cy="0"/>
        </a:xfrm>
      </p:grpSpPr>
      <p:sp>
        <p:nvSpPr>
          <p:cNvPr id="32" name="Kép helyőrzője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rtlCol="0"/>
          <a:lstStyle>
            <a:lvl1pPr marL="0" indent="0">
              <a:buNone/>
              <a:defRPr sz="1100" i="1">
                <a:latin typeface="Times New Roman" panose="02020603050405020304" pitchFamily="18" charset="0"/>
                <a:cs typeface="Times New Roman" panose="02020603050405020304" pitchFamily="18" charset="0"/>
              </a:defRPr>
            </a:lvl1pPr>
          </a:lstStyle>
          <a:p>
            <a:pPr rtl="0"/>
            <a:r>
              <a:rPr lang="hu-HU" dirty="0"/>
              <a:t>Szúrja be, vagy húzza a képet ide</a:t>
            </a:r>
          </a:p>
        </p:txBody>
      </p:sp>
      <p:sp>
        <p:nvSpPr>
          <p:cNvPr id="2" name="Cím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494607" y="2237328"/>
            <a:ext cx="7202786" cy="1449788"/>
          </a:xfrm>
          <a:solidFill>
            <a:schemeClr val="tx1">
              <a:alpha val="80000"/>
            </a:schemeClr>
          </a:solidFill>
        </p:spPr>
        <p:txBody>
          <a:bodyPr lIns="288000" rIns="2160000" bIns="144000" rtlCol="0" anchor="b" anchorCtr="0"/>
          <a:lstStyle>
            <a:lvl1pPr algn="r">
              <a:defRPr sz="6600" spc="-150">
                <a:solidFill>
                  <a:schemeClr val="bg1"/>
                </a:solidFill>
              </a:defRPr>
            </a:lvl1pPr>
          </a:lstStyle>
          <a:p>
            <a:pPr rtl="0"/>
            <a:r>
              <a:rPr lang="hu-HU" dirty="0"/>
              <a:t>Köszönjük!</a:t>
            </a:r>
          </a:p>
        </p:txBody>
      </p:sp>
      <p:sp>
        <p:nvSpPr>
          <p:cNvPr id="3" name="Alcím 2">
            <a:extLst>
              <a:ext uri="{FF2B5EF4-FFF2-40B4-BE49-F238E27FC236}">
                <a16:creationId xmlns:a16="http://schemas.microsoft.com/office/drawing/2014/main" id="{C9980B88-3F4A-4688-9ED0-17EF37E62D93}"/>
              </a:ext>
            </a:extLst>
          </p:cNvPr>
          <p:cNvSpPr>
            <a:spLocks noGrp="1"/>
          </p:cNvSpPr>
          <p:nvPr>
            <p:ph type="subTitle" idx="1"/>
          </p:nvPr>
        </p:nvSpPr>
        <p:spPr>
          <a:xfrm>
            <a:off x="2494607" y="3684672"/>
            <a:ext cx="5282503" cy="1604172"/>
          </a:xfrm>
          <a:solidFill>
            <a:schemeClr val="tx1">
              <a:alpha val="90000"/>
            </a:schemeClr>
          </a:solidFill>
        </p:spPr>
        <p:txBody>
          <a:bodyPr lIns="216000" tIns="144000" rIns="576000" rtlCol="0"/>
          <a:lstStyle>
            <a:lvl1pPr marL="0" indent="0" algn="r">
              <a:buNone/>
              <a:defRPr sz="21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hu-HU"/>
              <a:t>Kattintson ide az alcím mintájának szerkesztéséhez</a:t>
            </a:r>
            <a:endParaRPr lang="hu-HU" dirty="0"/>
          </a:p>
        </p:txBody>
      </p:sp>
      <p:cxnSp>
        <p:nvCxnSpPr>
          <p:cNvPr id="5" name="Egyenes összekötő 4">
            <a:extLst>
              <a:ext uri="{FF2B5EF4-FFF2-40B4-BE49-F238E27FC236}">
                <a16:creationId xmlns:a16="http://schemas.microsoft.com/office/drawing/2014/main" id="{9688AEDF-1396-4322-8818-9D1C7976FCDF}"/>
              </a:ext>
            </a:extLst>
          </p:cNvPr>
          <p:cNvCxnSpPr>
            <a:cxnSpLocks/>
          </p:cNvCxnSpPr>
          <p:nvPr userDrawn="1"/>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6" name="Szöveg helye 5">
            <a:extLst>
              <a:ext uri="{FF2B5EF4-FFF2-40B4-BE49-F238E27FC236}">
                <a16:creationId xmlns:a16="http://schemas.microsoft.com/office/drawing/2014/main" id="{BC122267-81F5-4D7C-8854-830FD491A4E9}"/>
              </a:ext>
            </a:extLst>
          </p:cNvPr>
          <p:cNvSpPr>
            <a:spLocks noGrp="1"/>
          </p:cNvSpPr>
          <p:nvPr>
            <p:ph type="body" sz="quarter" idx="13" hasCustomPrompt="1"/>
          </p:nvPr>
        </p:nvSpPr>
        <p:spPr>
          <a:xfrm>
            <a:off x="2667000" y="4142258"/>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Partner száma</a:t>
            </a:r>
          </a:p>
        </p:txBody>
      </p:sp>
      <p:sp>
        <p:nvSpPr>
          <p:cNvPr id="9" name="Szöveg helye 5">
            <a:extLst>
              <a:ext uri="{FF2B5EF4-FFF2-40B4-BE49-F238E27FC236}">
                <a16:creationId xmlns:a16="http://schemas.microsoft.com/office/drawing/2014/main" id="{D1624B9A-AB57-40B6-89A6-D34ED60BBF00}"/>
              </a:ext>
            </a:extLst>
          </p:cNvPr>
          <p:cNvSpPr>
            <a:spLocks noGrp="1"/>
          </p:cNvSpPr>
          <p:nvPr>
            <p:ph type="body" sz="quarter" idx="14" hasCustomPrompt="1"/>
          </p:nvPr>
        </p:nvSpPr>
        <p:spPr>
          <a:xfrm>
            <a:off x="2667000" y="4448040"/>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E-mail vagy közösség média fogópontja</a:t>
            </a:r>
          </a:p>
        </p:txBody>
      </p:sp>
      <p:sp>
        <p:nvSpPr>
          <p:cNvPr id="8" name="Kép helyőrzője 5">
            <a:extLst>
              <a:ext uri="{FF2B5EF4-FFF2-40B4-BE49-F238E27FC236}">
                <a16:creationId xmlns:a16="http://schemas.microsoft.com/office/drawing/2014/main" id="{61EA5FFD-797F-43FF-B13A-5DA8C820EE22}"/>
              </a:ext>
            </a:extLst>
          </p:cNvPr>
          <p:cNvSpPr>
            <a:spLocks noGrp="1"/>
          </p:cNvSpPr>
          <p:nvPr>
            <p:ph type="pic" sz="quarter" idx="15" hasCustomPrompt="1"/>
          </p:nvPr>
        </p:nvSpPr>
        <p:spPr>
          <a:xfrm>
            <a:off x="8065008" y="2587752"/>
            <a:ext cx="1344168" cy="704088"/>
          </a:xfrm>
        </p:spPr>
        <p:txBody>
          <a:bodyPr rtlCol="0"/>
          <a:lstStyle>
            <a:lvl1pPr marL="0" indent="0">
              <a:buNone/>
              <a:defRPr>
                <a:solidFill>
                  <a:schemeClr val="bg1"/>
                </a:solidFill>
              </a:defRPr>
            </a:lvl1pPr>
          </a:lstStyle>
          <a:p>
            <a:pPr rtl="0"/>
            <a:r>
              <a:rPr lang="hu-HU" dirty="0"/>
              <a:t>Embléma</a:t>
            </a:r>
          </a:p>
        </p:txBody>
      </p:sp>
      <p:sp>
        <p:nvSpPr>
          <p:cNvPr id="10" name="Szöveg helye 5">
            <a:extLst>
              <a:ext uri="{FF2B5EF4-FFF2-40B4-BE49-F238E27FC236}">
                <a16:creationId xmlns:a16="http://schemas.microsoft.com/office/drawing/2014/main" id="{7436EF9B-F86C-114A-BB87-C439E5F12997}"/>
              </a:ext>
            </a:extLst>
          </p:cNvPr>
          <p:cNvSpPr>
            <a:spLocks noGrp="1"/>
          </p:cNvSpPr>
          <p:nvPr>
            <p:ph type="body" sz="quarter" idx="16" hasCustomPrompt="1"/>
          </p:nvPr>
        </p:nvSpPr>
        <p:spPr>
          <a:xfrm>
            <a:off x="2667000" y="4753821"/>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Webhely címe</a:t>
            </a:r>
          </a:p>
        </p:txBody>
      </p:sp>
    </p:spTree>
    <p:extLst>
      <p:ext uri="{BB962C8B-B14F-4D97-AF65-F5344CB8AC3E}">
        <p14:creationId xmlns:p14="http://schemas.microsoft.com/office/powerpoint/2010/main" val="991857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30.xml"/><Relationship Id="rId7" Type="http://schemas.openxmlformats.org/officeDocument/2006/relationships/slideLayout" Target="../slideLayouts/slideLayout70.xml"/><Relationship Id="rId2" Type="http://schemas.openxmlformats.org/officeDocument/2006/relationships/slideLayout" Target="../slideLayouts/slideLayout20.xml"/><Relationship Id="rId1" Type="http://schemas.openxmlformats.org/officeDocument/2006/relationships/slideLayout" Target="../slideLayouts/slideLayout10.xml"/><Relationship Id="rId6" Type="http://schemas.openxmlformats.org/officeDocument/2006/relationships/slideLayout" Target="../slideLayouts/slideLayout60.xml"/><Relationship Id="rId5" Type="http://schemas.openxmlformats.org/officeDocument/2006/relationships/slideLayout" Target="../slideLayouts/slideLayout50.xml"/><Relationship Id="rId4" Type="http://schemas.openxmlformats.org/officeDocument/2006/relationships/slideLayout" Target="../slideLayouts/slideLayout40.xml"/><Relationship Id="rId9"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39F51544-C899-4A24-A293-BECCCBF9BF5A}"/>
              </a:ext>
            </a:extLst>
          </p:cNvPr>
          <p:cNvSpPr>
            <a:spLocks noGrp="1"/>
          </p:cNvSpPr>
          <p:nvPr>
            <p:ph type="title"/>
          </p:nvPr>
        </p:nvSpPr>
        <p:spPr>
          <a:xfrm>
            <a:off x="359597" y="184935"/>
            <a:ext cx="11486506" cy="1006867"/>
          </a:xfrm>
          <a:prstGeom prst="rect">
            <a:avLst/>
          </a:prstGeom>
        </p:spPr>
        <p:txBody>
          <a:bodyPr vert="horz" lIns="91440" tIns="45720" rIns="91440" bIns="45720" rtlCol="0" anchor="ctr">
            <a:normAutofit/>
          </a:bodyPr>
          <a:lstStyle/>
          <a:p>
            <a:r>
              <a:rPr lang="de-DE" dirty="0"/>
              <a:t>Titelmasterformat durch Klicken bearbeiten</a:t>
            </a:r>
            <a:endParaRPr lang="en-US" dirty="0"/>
          </a:p>
        </p:txBody>
      </p:sp>
      <p:sp>
        <p:nvSpPr>
          <p:cNvPr id="3" name="Textplatzhalter 2">
            <a:extLst>
              <a:ext uri="{FF2B5EF4-FFF2-40B4-BE49-F238E27FC236}">
                <a16:creationId xmlns:a16="http://schemas.microsoft.com/office/drawing/2014/main" id="{AD3E16B6-DD11-4C9A-89BA-C0D4BFD60703}"/>
              </a:ext>
            </a:extLst>
          </p:cNvPr>
          <p:cNvSpPr>
            <a:spLocks noGrp="1"/>
          </p:cNvSpPr>
          <p:nvPr>
            <p:ph type="body" idx="1"/>
          </p:nvPr>
        </p:nvSpPr>
        <p:spPr>
          <a:xfrm>
            <a:off x="359597" y="1466029"/>
            <a:ext cx="11486506" cy="4503256"/>
          </a:xfrm>
          <a:prstGeom prst="rect">
            <a:avLst/>
          </a:prstGeom>
        </p:spPr>
        <p:txBody>
          <a:bodyPr vert="horz" lIns="91440" tIns="45720" rIns="91440" bIns="45720" rtlCol="0">
            <a:normAutofit/>
          </a:body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5" name="Fußzeilenplatzhalter 4">
            <a:extLst>
              <a:ext uri="{FF2B5EF4-FFF2-40B4-BE49-F238E27FC236}">
                <a16:creationId xmlns:a16="http://schemas.microsoft.com/office/drawing/2014/main" id="{11C7139C-AF99-4099-9EAF-00A6E7960A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r>
              <a:rPr lang="de-DE" dirty="0"/>
              <a:t>www.project-cola.eu</a:t>
            </a:r>
          </a:p>
        </p:txBody>
      </p:sp>
      <p:sp>
        <p:nvSpPr>
          <p:cNvPr id="4" name="Datumsplatzhalter 3">
            <a:extLst>
              <a:ext uri="{FF2B5EF4-FFF2-40B4-BE49-F238E27FC236}">
                <a16:creationId xmlns:a16="http://schemas.microsoft.com/office/drawing/2014/main" id="{105520AC-1B96-4CC4-B099-6CA5DEDB86E1}"/>
              </a:ext>
            </a:extLst>
          </p:cNvPr>
          <p:cNvSpPr>
            <a:spLocks noGrp="1"/>
          </p:cNvSpPr>
          <p:nvPr>
            <p:ph type="dt" sz="half" idx="2"/>
          </p:nvPr>
        </p:nvSpPr>
        <p:spPr>
          <a:xfrm>
            <a:off x="1696133" y="6379056"/>
            <a:ext cx="2197773" cy="385212"/>
          </a:xfrm>
          <a:prstGeom prst="rect">
            <a:avLst/>
          </a:prstGeom>
        </p:spPr>
        <p:txBody>
          <a:bodyPr vert="horz" lIns="91440" tIns="45720" rIns="91440" bIns="45720" rtlCol="0" anchor="ctr"/>
          <a:lstStyle>
            <a:lvl1pPr algn="l">
              <a:defRPr sz="1200">
                <a:solidFill>
                  <a:schemeClr val="tx1"/>
                </a:solidFill>
              </a:defRPr>
            </a:lvl1pPr>
          </a:lstStyle>
          <a:p>
            <a:fld id="{F282C22B-FB8C-4641-B6F6-7F95742E7C2A}" type="datetime1">
              <a:rPr lang="en-US" smtClean="0"/>
              <a:t>10/13/2021</a:t>
            </a:fld>
            <a:endParaRPr lang="en-US" dirty="0"/>
          </a:p>
        </p:txBody>
      </p:sp>
      <p:sp>
        <p:nvSpPr>
          <p:cNvPr id="6" name="Foliennummernplatzhalter 5">
            <a:extLst>
              <a:ext uri="{FF2B5EF4-FFF2-40B4-BE49-F238E27FC236}">
                <a16:creationId xmlns:a16="http://schemas.microsoft.com/office/drawing/2014/main" id="{F3C1E163-8F4B-45D5-B5C4-6002BE31B6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955D2CB3-FAB5-4AC1-8180-4167EE2129B0}" type="slidenum">
              <a:rPr lang="en-US" smtClean="0"/>
              <a:pPr/>
              <a:t>‹#›</a:t>
            </a:fld>
            <a:endParaRPr lang="en-US" dirty="0"/>
          </a:p>
        </p:txBody>
      </p:sp>
    </p:spTree>
    <p:extLst>
      <p:ext uri="{BB962C8B-B14F-4D97-AF65-F5344CB8AC3E}">
        <p14:creationId xmlns:p14="http://schemas.microsoft.com/office/powerpoint/2010/main" val="6042901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8" r:id="rId5"/>
    <p:sldLayoutId id="2147483659" r:id="rId6"/>
    <p:sldLayoutId id="2147483660" r:id="rId7"/>
    <p:sldLayoutId id="2147483661" r:id="rId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39F51544-C899-4A24-A293-BECCCBF9BF5A}"/>
              </a:ext>
            </a:extLst>
          </p:cNvPr>
          <p:cNvSpPr>
            <a:spLocks noGrp="1"/>
          </p:cNvSpPr>
          <p:nvPr>
            <p:ph type="title"/>
          </p:nvPr>
        </p:nvSpPr>
        <p:spPr>
          <a:xfrm>
            <a:off x="359597" y="184935"/>
            <a:ext cx="11486506" cy="1006867"/>
          </a:xfrm>
          <a:prstGeom prst="rect">
            <a:avLst/>
          </a:prstGeom>
        </p:spPr>
        <p:txBody>
          <a:bodyPr vert="horz" lIns="91440" tIns="45720" rIns="91440" bIns="45720" rtlCol="0" anchor="ctr">
            <a:normAutofit/>
          </a:bodyPr>
          <a:lstStyle/>
          <a:p>
            <a:r>
              <a:rPr lang="de-DE" dirty="0"/>
              <a:t>Titelmasterformat durch Klicken bearbeiten</a:t>
            </a:r>
            <a:endParaRPr lang="en-US" dirty="0"/>
          </a:p>
        </p:txBody>
      </p:sp>
      <p:sp>
        <p:nvSpPr>
          <p:cNvPr id="3" name="Textplatzhalter 2">
            <a:extLst>
              <a:ext uri="{FF2B5EF4-FFF2-40B4-BE49-F238E27FC236}">
                <a16:creationId xmlns:a16="http://schemas.microsoft.com/office/drawing/2014/main" id="{AD3E16B6-DD11-4C9A-89BA-C0D4BFD60703}"/>
              </a:ext>
            </a:extLst>
          </p:cNvPr>
          <p:cNvSpPr>
            <a:spLocks noGrp="1"/>
          </p:cNvSpPr>
          <p:nvPr>
            <p:ph type="body" idx="1"/>
          </p:nvPr>
        </p:nvSpPr>
        <p:spPr>
          <a:xfrm>
            <a:off x="359597" y="1466029"/>
            <a:ext cx="11486506" cy="4503256"/>
          </a:xfrm>
          <a:prstGeom prst="rect">
            <a:avLst/>
          </a:prstGeom>
        </p:spPr>
        <p:txBody>
          <a:bodyPr vert="horz" lIns="91440" tIns="45720" rIns="91440" bIns="45720" rtlCol="0">
            <a:normAutofit/>
          </a:body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5" name="Fußzeilenplatzhalter 4">
            <a:extLst>
              <a:ext uri="{FF2B5EF4-FFF2-40B4-BE49-F238E27FC236}">
                <a16:creationId xmlns:a16="http://schemas.microsoft.com/office/drawing/2014/main" id="{11C7139C-AF99-4099-9EAF-00A6E7960A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r>
              <a:rPr lang="de-DE" dirty="0"/>
              <a:t>www.project-cola.eu</a:t>
            </a:r>
          </a:p>
        </p:txBody>
      </p:sp>
      <p:sp>
        <p:nvSpPr>
          <p:cNvPr id="4" name="Datumsplatzhalter 3">
            <a:extLst>
              <a:ext uri="{FF2B5EF4-FFF2-40B4-BE49-F238E27FC236}">
                <a16:creationId xmlns:a16="http://schemas.microsoft.com/office/drawing/2014/main" id="{105520AC-1B96-4CC4-B099-6CA5DEDB86E1}"/>
              </a:ext>
            </a:extLst>
          </p:cNvPr>
          <p:cNvSpPr>
            <a:spLocks noGrp="1"/>
          </p:cNvSpPr>
          <p:nvPr>
            <p:ph type="dt" sz="half" idx="2"/>
          </p:nvPr>
        </p:nvSpPr>
        <p:spPr>
          <a:xfrm>
            <a:off x="1696133" y="6379056"/>
            <a:ext cx="2197773" cy="385212"/>
          </a:xfrm>
          <a:prstGeom prst="rect">
            <a:avLst/>
          </a:prstGeom>
        </p:spPr>
        <p:txBody>
          <a:bodyPr vert="horz" lIns="91440" tIns="45720" rIns="91440" bIns="45720" rtlCol="0" anchor="ctr"/>
          <a:lstStyle>
            <a:lvl1pPr algn="l">
              <a:defRPr sz="1200">
                <a:solidFill>
                  <a:schemeClr val="tx1"/>
                </a:solidFill>
              </a:defRPr>
            </a:lvl1pPr>
          </a:lstStyle>
          <a:p>
            <a:fld id="{F282C22B-FB8C-4641-B6F6-7F95742E7C2A}" type="datetime1">
              <a:rPr lang="en-US" smtClean="0"/>
              <a:t>10/9/2021</a:t>
            </a:fld>
            <a:endParaRPr lang="en-US" dirty="0"/>
          </a:p>
        </p:txBody>
      </p:sp>
      <p:sp>
        <p:nvSpPr>
          <p:cNvPr id="6" name="Foliennummernplatzhalter 5">
            <a:extLst>
              <a:ext uri="{FF2B5EF4-FFF2-40B4-BE49-F238E27FC236}">
                <a16:creationId xmlns:a16="http://schemas.microsoft.com/office/drawing/2014/main" id="{F3C1E163-8F4B-45D5-B5C4-6002BE31B6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955D2CB3-FAB5-4AC1-8180-4167EE2129B0}" type="slidenum">
              <a:rPr lang="en-US" smtClean="0"/>
              <a:pPr/>
              <a:t>‹#›</a:t>
            </a:fld>
            <a:endParaRPr lang="en-US" dirty="0"/>
          </a:p>
        </p:txBody>
      </p:sp>
    </p:spTree>
    <p:extLst>
      <p:ext uri="{BB962C8B-B14F-4D97-AF65-F5344CB8AC3E}">
        <p14:creationId xmlns:p14="http://schemas.microsoft.com/office/powerpoint/2010/main" val="6042901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8" r:id="rId5"/>
    <p:sldLayoutId id="2147483659" r:id="rId6"/>
    <p:sldLayoutId id="2147483660" r:id="rId7"/>
    <p:sldLayoutId id="2147483661" r:id="rId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5.png"/><Relationship Id="rId7"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7.png"/><Relationship Id="rId7"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8.png"/><Relationship Id="rId7"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2.png"/><Relationship Id="rId7"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2.png"/><Relationship Id="rId7"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2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2.jpg"/><Relationship Id="rId5" Type="http://schemas.openxmlformats.org/officeDocument/2006/relationships/image" Target="../media/image41.png"/><Relationship Id="rId4" Type="http://schemas.openxmlformats.org/officeDocument/2006/relationships/hyperlink" Target="https://project-cola.eu/about-micado/"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hyperlink" Target="http://localhost/io/Test1%7bparam%7d" TargetMode="External"/><Relationship Id="rId3" Type="http://schemas.openxmlformats.org/officeDocument/2006/relationships/image" Target="../media/image34.png"/><Relationship Id="rId7" Type="http://schemas.openxmlformats.org/officeDocument/2006/relationships/hyperlink" Target="http://localhost/io/%7bparam%7d" TargetMode="External"/><Relationship Id="rId12"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hyperlink" Target="http://localhost/cpu/%7bparam%7d" TargetMode="External"/><Relationship Id="rId11" Type="http://schemas.openxmlformats.org/officeDocument/2006/relationships/image" Target="../media/image45.png"/><Relationship Id="rId5" Type="http://schemas.openxmlformats.org/officeDocument/2006/relationships/hyperlink" Target="http://localhost/cpu/BaseTest" TargetMode="External"/><Relationship Id="rId10"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hyperlink" Target="http://localhost/network/%7bparam%7d"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localhost/io/Test1%7bparam%7d" TargetMode="External"/><Relationship Id="rId3" Type="http://schemas.openxmlformats.org/officeDocument/2006/relationships/image" Target="../media/image34.png"/><Relationship Id="rId7" Type="http://schemas.openxmlformats.org/officeDocument/2006/relationships/hyperlink" Target="http://localhost/io/%7bparam%7d" TargetMode="External"/><Relationship Id="rId12"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hyperlink" Target="http://localhost/cpu/%7bparam%7d" TargetMode="External"/><Relationship Id="rId11" Type="http://schemas.openxmlformats.org/officeDocument/2006/relationships/image" Target="../media/image45.png"/><Relationship Id="rId5" Type="http://schemas.openxmlformats.org/officeDocument/2006/relationships/hyperlink" Target="http://localhost/cpu/BaseTest" TargetMode="External"/><Relationship Id="rId10"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hyperlink" Target="http://localhost/network/%7bparam%7d" TargetMode="External"/></Relationships>
</file>

<file path=ppt/slides/_rels/slide32.xml.rels><?xml version="1.0" encoding="UTF-8" standalone="yes"?>
<Relationships xmlns="http://schemas.openxmlformats.org/package/2006/relationships"><Relationship Id="rId3" Type="http://schemas.openxmlformats.org/officeDocument/2006/relationships/slide" Target="slide33.xml"/><Relationship Id="rId7" Type="http://schemas.openxmlformats.org/officeDocument/2006/relationships/image" Target="../media/image490.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slide" Target="slide30.xml"/><Relationship Id="rId5" Type="http://schemas.openxmlformats.org/officeDocument/2006/relationships/image" Target="../media/image49.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8" Type="http://schemas.openxmlformats.org/officeDocument/2006/relationships/hyperlink" Target="http://localhost/io/Test1%7bparam%7d" TargetMode="External"/><Relationship Id="rId3" Type="http://schemas.openxmlformats.org/officeDocument/2006/relationships/image" Target="../media/image34.png"/><Relationship Id="rId7" Type="http://schemas.openxmlformats.org/officeDocument/2006/relationships/hyperlink" Target="http://localhost/io/%7bparam%7d" TargetMode="External"/><Relationship Id="rId12"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hyperlink" Target="http://localhost/cpu/%7bparam%7d" TargetMode="External"/><Relationship Id="rId11" Type="http://schemas.openxmlformats.org/officeDocument/2006/relationships/image" Target="../media/image45.png"/><Relationship Id="rId5" Type="http://schemas.openxmlformats.org/officeDocument/2006/relationships/hyperlink" Target="http://localhost/cpu/BaseTest" TargetMode="External"/><Relationship Id="rId10"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hyperlink" Target="http://localhost/network/%7bparam%7d"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localhost/io/Test1%7bparam%7d" TargetMode="External"/><Relationship Id="rId13" Type="http://schemas.openxmlformats.org/officeDocument/2006/relationships/image" Target="../media/image7.png"/><Relationship Id="rId3" Type="http://schemas.openxmlformats.org/officeDocument/2006/relationships/image" Target="../media/image34.png"/><Relationship Id="rId7" Type="http://schemas.openxmlformats.org/officeDocument/2006/relationships/hyperlink" Target="http://localhost/io/%7bparam%7d" TargetMode="External"/><Relationship Id="rId12"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hyperlink" Target="http://localhost/cpu/%7bparam%7d" TargetMode="External"/><Relationship Id="rId11" Type="http://schemas.openxmlformats.org/officeDocument/2006/relationships/image" Target="../media/image45.png"/><Relationship Id="rId5" Type="http://schemas.openxmlformats.org/officeDocument/2006/relationships/hyperlink" Target="http://localhost/cpu/BaseTest" TargetMode="External"/><Relationship Id="rId10"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hyperlink" Target="http://localhost/network/%7bparam%7d" TargetMode="External"/><Relationship Id="rId14" Type="http://schemas.openxmlformats.org/officeDocument/2006/relationships/image" Target="../media/image50.gif"/></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9.png"/><Relationship Id="rId7"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53.png"/><Relationship Id="rId4" Type="http://schemas.openxmlformats.org/officeDocument/2006/relationships/image" Target="../media/image34.png"/><Relationship Id="rId9" Type="http://schemas.openxmlformats.org/officeDocument/2006/relationships/slide" Target="slide37.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6.png"/><Relationship Id="rId18" Type="http://schemas.openxmlformats.org/officeDocument/2006/relationships/slide" Target="slide42.xml"/><Relationship Id="rId3" Type="http://schemas.openxmlformats.org/officeDocument/2006/relationships/image" Target="../media/image9.png"/><Relationship Id="rId21" Type="http://schemas.openxmlformats.org/officeDocument/2006/relationships/slide" Target="slide43.xml"/><Relationship Id="rId7" Type="http://schemas.openxmlformats.org/officeDocument/2006/relationships/image" Target="../media/image45.png"/><Relationship Id="rId12" Type="http://schemas.openxmlformats.org/officeDocument/2006/relationships/slide" Target="slide40.xml"/><Relationship Id="rId17" Type="http://schemas.openxmlformats.org/officeDocument/2006/relationships/image" Target="../media/image58.png"/><Relationship Id="rId25" Type="http://schemas.openxmlformats.org/officeDocument/2006/relationships/image" Target="../media/image60.png"/><Relationship Id="rId2" Type="http://schemas.openxmlformats.org/officeDocument/2006/relationships/notesSlide" Target="../notesSlides/notesSlide34.xml"/><Relationship Id="rId16" Type="http://schemas.openxmlformats.org/officeDocument/2006/relationships/image" Target="../media/image57.png"/><Relationship Id="rId20"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56.png"/><Relationship Id="rId24" Type="http://schemas.openxmlformats.org/officeDocument/2006/relationships/slide" Target="slide44.xml"/><Relationship Id="rId5" Type="http://schemas.openxmlformats.org/officeDocument/2006/relationships/image" Target="../media/image43.png"/><Relationship Id="rId15" Type="http://schemas.openxmlformats.org/officeDocument/2006/relationships/slide" Target="slide41.xml"/><Relationship Id="rId23" Type="http://schemas.openxmlformats.org/officeDocument/2006/relationships/image" Target="../media/image60.png"/><Relationship Id="rId10" Type="http://schemas.openxmlformats.org/officeDocument/2006/relationships/image" Target="../media/image55.png"/><Relationship Id="rId19" Type="http://schemas.openxmlformats.org/officeDocument/2006/relationships/image" Target="../media/image58.png"/><Relationship Id="rId4" Type="http://schemas.openxmlformats.org/officeDocument/2006/relationships/image" Target="../media/image34.png"/><Relationship Id="rId9" Type="http://schemas.openxmlformats.org/officeDocument/2006/relationships/slide" Target="slide39.xml"/><Relationship Id="rId14" Type="http://schemas.openxmlformats.org/officeDocument/2006/relationships/image" Target="../media/image57.png"/><Relationship Id="rId22" Type="http://schemas.openxmlformats.org/officeDocument/2006/relationships/image" Target="../media/image59.png"/></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slide" Target="slide33.xml"/><Relationship Id="rId7"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slide" Target="slide30.xml"/><Relationship Id="rId5" Type="http://schemas.openxmlformats.org/officeDocument/2006/relationships/image" Target="../media/image49.png"/><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png"/><Relationship Id="rId7"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9.png"/><Relationship Id="rId4" Type="http://schemas.openxmlformats.org/officeDocument/2006/relationships/image" Target="../media/image5.png"/><Relationship Id="rId9" Type="http://schemas.openxmlformats.org/officeDocument/2006/relationships/image" Target="../media/image45.png"/></Relationships>
</file>

<file path=ppt/slides/_rels/slide47.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0.png"/><Relationship Id="rId18" Type="http://schemas.openxmlformats.org/officeDocument/2006/relationships/image" Target="../media/image71.png"/><Relationship Id="rId26" Type="http://schemas.openxmlformats.org/officeDocument/2006/relationships/slide" Target="slide560.xml"/><Relationship Id="rId3" Type="http://schemas.openxmlformats.org/officeDocument/2006/relationships/image" Target="../media/image69.png"/><Relationship Id="rId21" Type="http://schemas.openxmlformats.org/officeDocument/2006/relationships/image" Target="../media/image72.png"/><Relationship Id="rId7" Type="http://schemas.openxmlformats.org/officeDocument/2006/relationships/image" Target="../media/image5.png"/><Relationship Id="rId12" Type="http://schemas.openxmlformats.org/officeDocument/2006/relationships/image" Target="../media/image9.png"/><Relationship Id="rId17" Type="http://schemas.openxmlformats.org/officeDocument/2006/relationships/slide" Target="slide490.xml"/><Relationship Id="rId25" Type="http://schemas.openxmlformats.org/officeDocument/2006/relationships/image" Target="../media/image74.png"/><Relationship Id="rId2" Type="http://schemas.openxmlformats.org/officeDocument/2006/relationships/notesSlide" Target="../notesSlides/notesSlide36.xml"/><Relationship Id="rId16" Type="http://schemas.openxmlformats.org/officeDocument/2006/relationships/image" Target="../media/image71.png"/><Relationship Id="rId20" Type="http://schemas.openxmlformats.org/officeDocument/2006/relationships/slide" Target="slide540.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45.png"/><Relationship Id="rId24" Type="http://schemas.openxmlformats.org/officeDocument/2006/relationships/image" Target="../media/image73.png"/><Relationship Id="rId5" Type="http://schemas.openxmlformats.org/officeDocument/2006/relationships/image" Target="../media/image69.png"/><Relationship Id="rId15" Type="http://schemas.openxmlformats.org/officeDocument/2006/relationships/image" Target="../media/image70.png"/><Relationship Id="rId23" Type="http://schemas.openxmlformats.org/officeDocument/2006/relationships/slide" Target="slide530.xml"/><Relationship Id="rId28" Type="http://schemas.openxmlformats.org/officeDocument/2006/relationships/image" Target="../media/image75.png"/><Relationship Id="rId10" Type="http://schemas.openxmlformats.org/officeDocument/2006/relationships/image" Target="../media/image44.png"/><Relationship Id="rId19" Type="http://schemas.openxmlformats.org/officeDocument/2006/relationships/image" Target="../media/image72.png"/><Relationship Id="rId4" Type="http://schemas.openxmlformats.org/officeDocument/2006/relationships/slide" Target="slide510.xml"/><Relationship Id="rId9" Type="http://schemas.openxmlformats.org/officeDocument/2006/relationships/image" Target="../media/image43.png"/><Relationship Id="rId14" Type="http://schemas.openxmlformats.org/officeDocument/2006/relationships/slide" Target="slide470.xml"/><Relationship Id="rId22" Type="http://schemas.openxmlformats.org/officeDocument/2006/relationships/image" Target="../media/image73.png"/><Relationship Id="rId27" Type="http://schemas.openxmlformats.org/officeDocument/2006/relationships/image" Target="../media/image74.png"/></Relationships>
</file>

<file path=ppt/slides/_rels/slide4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70.xml"/><Relationship Id="rId1" Type="http://schemas.openxmlformats.org/officeDocument/2006/relationships/slideLayout" Target="../slideLayouts/slideLayout70.xml"/><Relationship Id="rId5" Type="http://schemas.openxmlformats.org/officeDocument/2006/relationships/slide" Target="slide480.xml"/><Relationship Id="rId4" Type="http://schemas.openxmlformats.org/officeDocument/2006/relationships/image" Target="../media/image770.PNG"/></Relationships>
</file>

<file path=ppt/slides/_rels/slide48.xml.rels><?xml version="1.0" encoding="UTF-8" standalone="yes"?>
<Relationships xmlns="http://schemas.openxmlformats.org/package/2006/relationships"><Relationship Id="rId8" Type="http://schemas.openxmlformats.org/officeDocument/2006/relationships/image" Target="../media/image9.png"/><Relationship Id="rId18" Type="http://schemas.openxmlformats.org/officeDocument/2006/relationships/image" Target="../media/image71.png"/><Relationship Id="rId26" Type="http://schemas.openxmlformats.org/officeDocument/2006/relationships/slide" Target="slide59.xml"/><Relationship Id="rId3" Type="http://schemas.openxmlformats.org/officeDocument/2006/relationships/image" Target="../media/image69.png"/><Relationship Id="rId21" Type="http://schemas.openxmlformats.org/officeDocument/2006/relationships/image" Target="../media/image72.png"/><Relationship Id="rId7" Type="http://schemas.openxmlformats.org/officeDocument/2006/relationships/image" Target="../media/image67.PNG"/><Relationship Id="rId17" Type="http://schemas.openxmlformats.org/officeDocument/2006/relationships/slide" Target="slide52.xml"/><Relationship Id="rId25" Type="http://schemas.openxmlformats.org/officeDocument/2006/relationships/image" Target="../media/image74.png"/><Relationship Id="rId33" Type="http://schemas.openxmlformats.org/officeDocument/2006/relationships/image" Target="../media/image45.png"/><Relationship Id="rId2" Type="http://schemas.openxmlformats.org/officeDocument/2006/relationships/notesSlide" Target="../notesSlides/notesSlide37.xml"/><Relationship Id="rId16" Type="http://schemas.openxmlformats.org/officeDocument/2006/relationships/image" Target="../media/image71.png"/><Relationship Id="rId20" Type="http://schemas.openxmlformats.org/officeDocument/2006/relationships/slide" Target="slide57.xml"/><Relationship Id="rId29"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5.png"/><Relationship Id="rId24" Type="http://schemas.openxmlformats.org/officeDocument/2006/relationships/image" Target="../media/image73.png"/><Relationship Id="rId32" Type="http://schemas.openxmlformats.org/officeDocument/2006/relationships/image" Target="../media/image44.png"/><Relationship Id="rId5" Type="http://schemas.openxmlformats.org/officeDocument/2006/relationships/image" Target="../media/image69.png"/><Relationship Id="rId15" Type="http://schemas.openxmlformats.org/officeDocument/2006/relationships/image" Target="../media/image70.png"/><Relationship Id="rId23" Type="http://schemas.openxmlformats.org/officeDocument/2006/relationships/slide" Target="slide56.xml"/><Relationship Id="rId28" Type="http://schemas.openxmlformats.org/officeDocument/2006/relationships/image" Target="../media/image75.png"/><Relationship Id="rId19" Type="http://schemas.openxmlformats.org/officeDocument/2006/relationships/image" Target="../media/image72.png"/><Relationship Id="rId31" Type="http://schemas.openxmlformats.org/officeDocument/2006/relationships/image" Target="../media/image43.png"/><Relationship Id="rId4" Type="http://schemas.openxmlformats.org/officeDocument/2006/relationships/slide" Target="slide54.xml"/><Relationship Id="rId9" Type="http://schemas.openxmlformats.org/officeDocument/2006/relationships/image" Target="../media/image70.png"/><Relationship Id="rId14" Type="http://schemas.openxmlformats.org/officeDocument/2006/relationships/slide" Target="slide50.xml"/><Relationship Id="rId22" Type="http://schemas.openxmlformats.org/officeDocument/2006/relationships/image" Target="../media/image73.png"/><Relationship Id="rId27" Type="http://schemas.openxmlformats.org/officeDocument/2006/relationships/image" Target="../media/image74.png"/><Relationship Id="rId30" Type="http://schemas.openxmlformats.org/officeDocument/2006/relationships/image" Target="../media/image68.png"/></Relationships>
</file>

<file path=ppt/slides/_rels/slide48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80.xml"/><Relationship Id="rId1" Type="http://schemas.openxmlformats.org/officeDocument/2006/relationships/slideLayout" Target="../slideLayouts/slideLayout70.xml"/><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slide" Target="slide57.xml"/><Relationship Id="rId18" Type="http://schemas.openxmlformats.org/officeDocument/2006/relationships/image" Target="../media/image75.png"/><Relationship Id="rId3" Type="http://schemas.openxmlformats.org/officeDocument/2006/relationships/image" Target="../media/image69.png"/><Relationship Id="rId21" Type="http://schemas.openxmlformats.org/officeDocument/2006/relationships/image" Target="../media/image43.png"/><Relationship Id="rId7" Type="http://schemas.openxmlformats.org/officeDocument/2006/relationships/image" Target="../media/image9.png"/><Relationship Id="rId12" Type="http://schemas.openxmlformats.org/officeDocument/2006/relationships/image" Target="../media/image72.png"/><Relationship Id="rId17" Type="http://schemas.openxmlformats.org/officeDocument/2006/relationships/slide" Target="slide59.xml"/><Relationship Id="rId2" Type="http://schemas.openxmlformats.org/officeDocument/2006/relationships/notesSlide" Target="../notesSlides/notesSlide38.xml"/><Relationship Id="rId16" Type="http://schemas.openxmlformats.org/officeDocument/2006/relationships/image" Target="../media/image74.png"/><Relationship Id="rId20"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slide" Target="slide52.xml"/><Relationship Id="rId5" Type="http://schemas.openxmlformats.org/officeDocument/2006/relationships/image" Target="../media/image5.png"/><Relationship Id="rId15" Type="http://schemas.openxmlformats.org/officeDocument/2006/relationships/slide" Target="slide56.xml"/><Relationship Id="rId23" Type="http://schemas.openxmlformats.org/officeDocument/2006/relationships/image" Target="../media/image45.png"/><Relationship Id="rId10" Type="http://schemas.openxmlformats.org/officeDocument/2006/relationships/image" Target="../media/image71.png"/><Relationship Id="rId19" Type="http://schemas.openxmlformats.org/officeDocument/2006/relationships/image" Target="../media/image76.png"/><Relationship Id="rId4" Type="http://schemas.openxmlformats.org/officeDocument/2006/relationships/slide" Target="slide54.xml"/><Relationship Id="rId9" Type="http://schemas.openxmlformats.org/officeDocument/2006/relationships/slide" Target="slide50.xml"/><Relationship Id="rId14" Type="http://schemas.openxmlformats.org/officeDocument/2006/relationships/image" Target="../media/image73.png"/><Relationship Id="rId22" Type="http://schemas.openxmlformats.org/officeDocument/2006/relationships/image" Target="../media/image44.png"/></Relationships>
</file>

<file path=ppt/slides/_rels/slide490.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slide" Target="slide500.xml"/><Relationship Id="rId2" Type="http://schemas.openxmlformats.org/officeDocument/2006/relationships/notesSlide" Target="../notesSlides/notesSlide390.xml"/><Relationship Id="rId1" Type="http://schemas.openxmlformats.org/officeDocument/2006/relationships/slideLayout" Target="../slideLayouts/slideLayout70.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770.PNG"/><Relationship Id="rId5" Type="http://schemas.openxmlformats.org/officeDocument/2006/relationships/slide" Target="slide51.xml"/><Relationship Id="rId4" Type="http://schemas.openxmlformats.org/officeDocument/2006/relationships/image" Target="../media/image78.png"/></Relationships>
</file>

<file path=ppt/slides/_rels/slide50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00.xml"/><Relationship Id="rId1" Type="http://schemas.openxmlformats.org/officeDocument/2006/relationships/slideLayout" Target="../slideLayouts/slideLayout70.xml"/><Relationship Id="rId5" Type="http://schemas.openxmlformats.org/officeDocument/2006/relationships/image" Target="../media/image86.PNG"/><Relationship Id="rId4" Type="http://schemas.openxmlformats.org/officeDocument/2006/relationships/image" Target="../media/image80.png"/></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51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10.xml"/><Relationship Id="rId1" Type="http://schemas.openxmlformats.org/officeDocument/2006/relationships/slideLayout" Target="../slideLayouts/slideLayout70.xml"/><Relationship Id="rId4" Type="http://schemas.openxmlformats.org/officeDocument/2006/relationships/image" Target="../media/image87.PNG"/></Relationships>
</file>

<file path=ppt/slides/_rels/slide5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1.PNG"/><Relationship Id="rId7" Type="http://schemas.openxmlformats.org/officeDocument/2006/relationships/slide" Target="slide53.xml"/><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80.png"/></Relationships>
</file>

<file path=ppt/slides/_rels/slide530.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jpg"/><Relationship Id="rId7" Type="http://schemas.openxmlformats.org/officeDocument/2006/relationships/image" Target="../media/image92.png"/><Relationship Id="rId2" Type="http://schemas.openxmlformats.org/officeDocument/2006/relationships/notesSlide" Target="../notesSlides/notesSlide430.xml"/><Relationship Id="rId1" Type="http://schemas.openxmlformats.org/officeDocument/2006/relationships/slideLayout" Target="../slideLayouts/slideLayout70.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5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540.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88.jpg"/><Relationship Id="rId7" Type="http://schemas.openxmlformats.org/officeDocument/2006/relationships/image" Target="../media/image93.png"/><Relationship Id="rId2" Type="http://schemas.openxmlformats.org/officeDocument/2006/relationships/notesSlide" Target="../notesSlides/notesSlide440.xml"/><Relationship Id="rId1" Type="http://schemas.openxmlformats.org/officeDocument/2006/relationships/slideLayout" Target="../slideLayouts/slideLayout70.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4.png"/></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56.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jpg"/><Relationship Id="rId7" Type="http://schemas.openxmlformats.org/officeDocument/2006/relationships/image" Target="../media/image92.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56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60.xml"/><Relationship Id="rId1" Type="http://schemas.openxmlformats.org/officeDocument/2006/relationships/slideLayout" Target="../slideLayouts/slideLayout70.xml"/><Relationship Id="rId4" Type="http://schemas.openxmlformats.org/officeDocument/2006/relationships/image" Target="../media/image74.png"/></Relationships>
</file>

<file path=ppt/slides/_rels/slide57.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88.jpg"/><Relationship Id="rId7" Type="http://schemas.openxmlformats.org/officeDocument/2006/relationships/image" Target="../media/image93.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4.png"/></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5.png"/></Relationships>
</file>

<file path=ppt/slides/_rels/slide6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4.png"/></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45.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96.png"/><Relationship Id="rId4" Type="http://schemas.openxmlformats.org/officeDocument/2006/relationships/image" Target="../media/image9.png"/></Relationships>
</file>

<file path=ppt/slides/_rels/slide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96.png"/></Relationships>
</file>

<file path=ppt/slides/_rels/slide6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96.png"/></Relationships>
</file>

<file path=ppt/slides/_rels/slide6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96.png"/></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5.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97.gif"/><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99.gif"/><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00.gif"/><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01.gif"/><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hyperlink" Target="https://github.com/JoDeMiro/Micado-Optimizer-Test" TargetMode="External"/><Relationship Id="rId7" Type="http://schemas.openxmlformats.org/officeDocument/2006/relationships/image" Target="../media/image9.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77.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50.gif"/><Relationship Id="rId3" Type="http://schemas.openxmlformats.org/officeDocument/2006/relationships/image" Target="../media/image103.png"/><Relationship Id="rId7" Type="http://schemas.openxmlformats.org/officeDocument/2006/relationships/image" Target="../media/image106.pn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05.png"/><Relationship Id="rId4" Type="http://schemas.openxmlformats.org/officeDocument/2006/relationships/image" Target="../media/image104.png"/><Relationship Id="rId9" Type="http://schemas.openxmlformats.org/officeDocument/2006/relationships/image" Target="../media/image107.png"/></Relationships>
</file>

<file path=ppt/slides/_rels/slide79.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3.png"/><Relationship Id="rId7" Type="http://schemas.openxmlformats.org/officeDocument/2006/relationships/image" Target="../media/image108.pn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50.gif"/><Relationship Id="rId5" Type="http://schemas.openxmlformats.org/officeDocument/2006/relationships/image" Target="../media/image4.png"/><Relationship Id="rId4" Type="http://schemas.openxmlformats.org/officeDocument/2006/relationships/image" Target="../media/image104.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7.PNG"/><Relationship Id="rId7" Type="http://schemas.openxmlformats.org/officeDocument/2006/relationships/image" Target="../media/image45.png"/><Relationship Id="rId12" Type="http://schemas.openxmlformats.org/officeDocument/2006/relationships/image" Target="../media/image111.pn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110.png"/><Relationship Id="rId5" Type="http://schemas.openxmlformats.org/officeDocument/2006/relationships/image" Target="../media/image43.png"/><Relationship Id="rId10" Type="http://schemas.openxmlformats.org/officeDocument/2006/relationships/slide" Target="slide81.xml"/><Relationship Id="rId4" Type="http://schemas.openxmlformats.org/officeDocument/2006/relationships/image" Target="../media/image68.png"/><Relationship Id="rId9" Type="http://schemas.openxmlformats.org/officeDocument/2006/relationships/image" Target="../media/image110.png"/></Relationships>
</file>

<file path=ppt/slides/_rels/slide8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8" Type="http://schemas.openxmlformats.org/officeDocument/2006/relationships/image" Target="../media/image119.svg"/><Relationship Id="rId3" Type="http://schemas.openxmlformats.org/officeDocument/2006/relationships/image" Target="../media/image114.png"/><Relationship Id="rId7" Type="http://schemas.openxmlformats.org/officeDocument/2006/relationships/image" Target="../media/image118.png"/><Relationship Id="rId12"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8.xml"/><Relationship Id="rId6" Type="http://schemas.openxmlformats.org/officeDocument/2006/relationships/image" Target="../media/image117.svg"/><Relationship Id="rId11" Type="http://schemas.openxmlformats.org/officeDocument/2006/relationships/image" Target="../media/image121.svg"/><Relationship Id="rId5" Type="http://schemas.openxmlformats.org/officeDocument/2006/relationships/image" Target="../media/image116.png"/><Relationship Id="rId10" Type="http://schemas.openxmlformats.org/officeDocument/2006/relationships/image" Target="../media/image120.png"/><Relationship Id="rId4" Type="http://schemas.openxmlformats.org/officeDocument/2006/relationships/image" Target="../media/image115.svg"/><Relationship Id="rId9" Type="http://schemas.openxmlformats.org/officeDocument/2006/relationships/hyperlink" Target="http://www.sztaki.hu/"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Kép helye 21" descr="A képen elektronika, áramkör látható&#10;&#10;A leírás teljesen megbízható">
            <a:extLst>
              <a:ext uri="{FF2B5EF4-FFF2-40B4-BE49-F238E27FC236}">
                <a16:creationId xmlns:a16="http://schemas.microsoft.com/office/drawing/2014/main" id="{89D18B32-4DCA-4C9C-B516-A0999BF48B30}"/>
              </a:ext>
            </a:extLst>
          </p:cNvPr>
          <p:cNvPicPr>
            <a:picLocks noGrp="1" noChangeAspect="1"/>
          </p:cNvPicPr>
          <p:nvPr>
            <p:ph type="pic" sz="quarter" idx="12"/>
          </p:nvPr>
        </p:nvPicPr>
        <p:blipFill>
          <a:blip r:embed="rId2"/>
          <a:srcRect t="8236" b="8236"/>
          <a:stretch>
            <a:fillRect/>
          </a:stretch>
        </p:blipFill>
        <p:spPr/>
      </p:pic>
      <p:sp>
        <p:nvSpPr>
          <p:cNvPr id="3" name="Cím 2">
            <a:extLst>
              <a:ext uri="{FF2B5EF4-FFF2-40B4-BE49-F238E27FC236}">
                <a16:creationId xmlns:a16="http://schemas.microsoft.com/office/drawing/2014/main" id="{EBDC24D3-EEF0-4B69-A174-E4DFF7884894}"/>
              </a:ext>
            </a:extLst>
          </p:cNvPr>
          <p:cNvSpPr>
            <a:spLocks noGrp="1"/>
          </p:cNvSpPr>
          <p:nvPr>
            <p:ph type="ctrTitle"/>
          </p:nvPr>
        </p:nvSpPr>
        <p:spPr>
          <a:xfrm>
            <a:off x="2494607" y="1763204"/>
            <a:ext cx="7202786" cy="1449788"/>
          </a:xfrm>
        </p:spPr>
        <p:txBody>
          <a:bodyPr rtlCol="0">
            <a:normAutofit/>
          </a:bodyPr>
          <a:lstStyle/>
          <a:p>
            <a:pPr rtl="0">
              <a:lnSpc>
                <a:spcPct val="150000"/>
              </a:lnSpc>
            </a:pPr>
            <a:r>
              <a:rPr lang="en-US" sz="4400" dirty="0"/>
              <a:t>F</a:t>
            </a:r>
            <a:r>
              <a:rPr lang="hu-HU" sz="4400" dirty="0" err="1"/>
              <a:t>élévi</a:t>
            </a:r>
            <a:r>
              <a:rPr lang="hu-HU" sz="4400" dirty="0"/>
              <a:t> beszámoló</a:t>
            </a:r>
          </a:p>
        </p:txBody>
      </p:sp>
      <p:cxnSp>
        <p:nvCxnSpPr>
          <p:cNvPr id="5" name="Egyenes összekötő 4" descr="Elválasztó">
            <a:extLst>
              <a:ext uri="{FF2B5EF4-FFF2-40B4-BE49-F238E27FC236}">
                <a16:creationId xmlns:a16="http://schemas.microsoft.com/office/drawing/2014/main" id="{FE07C9EC-5158-440C-995A-EAC50D3E05DA}"/>
              </a:ext>
              <a:ext uri="{C183D7F6-B498-43B3-948B-1728B52AA6E4}">
                <adec:decorative xmlns:adec="http://schemas.microsoft.com/office/drawing/2017/decorative" val="1"/>
              </a:ext>
            </a:extLst>
          </p:cNvPr>
          <p:cNvCxnSpPr>
            <a:cxnSpLocks/>
          </p:cNvCxnSpPr>
          <p:nvPr/>
        </p:nvCxnSpPr>
        <p:spPr>
          <a:xfrm>
            <a:off x="7777113" y="1938003"/>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7" name="Alcím 6">
            <a:extLst>
              <a:ext uri="{FF2B5EF4-FFF2-40B4-BE49-F238E27FC236}">
                <a16:creationId xmlns:a16="http://schemas.microsoft.com/office/drawing/2014/main" id="{ACCCCDAD-0E0B-437F-8CAA-0536470B2E2F}"/>
              </a:ext>
            </a:extLst>
          </p:cNvPr>
          <p:cNvSpPr>
            <a:spLocks noGrp="1"/>
          </p:cNvSpPr>
          <p:nvPr>
            <p:ph type="subTitle" idx="1"/>
          </p:nvPr>
        </p:nvSpPr>
        <p:spPr>
          <a:xfrm>
            <a:off x="2494607" y="3210548"/>
            <a:ext cx="5282503" cy="2494216"/>
          </a:xfrm>
        </p:spPr>
        <p:txBody>
          <a:bodyPr rtlCol="0"/>
          <a:lstStyle/>
          <a:p>
            <a:pPr rtl="0"/>
            <a:r>
              <a:rPr lang="hu-HU" dirty="0"/>
              <a:t>Pintye István</a:t>
            </a:r>
          </a:p>
        </p:txBody>
      </p:sp>
      <p:sp>
        <p:nvSpPr>
          <p:cNvPr id="9" name="Szöveg helye 8">
            <a:extLst>
              <a:ext uri="{FF2B5EF4-FFF2-40B4-BE49-F238E27FC236}">
                <a16:creationId xmlns:a16="http://schemas.microsoft.com/office/drawing/2014/main" id="{650F9D0C-7F14-4B83-A0A3-5710128C815A}"/>
              </a:ext>
            </a:extLst>
          </p:cNvPr>
          <p:cNvSpPr>
            <a:spLocks noGrp="1"/>
          </p:cNvSpPr>
          <p:nvPr>
            <p:ph type="body" sz="quarter" idx="13"/>
          </p:nvPr>
        </p:nvSpPr>
        <p:spPr>
          <a:xfrm>
            <a:off x="2667000" y="3687100"/>
            <a:ext cx="4508500" cy="660488"/>
          </a:xfrm>
        </p:spPr>
        <p:txBody>
          <a:bodyPr rtlCol="0" anchor="t">
            <a:normAutofit/>
          </a:bodyPr>
          <a:lstStyle/>
          <a:p>
            <a:r>
              <a:rPr lang="hu-HU" dirty="0"/>
              <a:t>Témavezető: Dr. habil. Lovas Róbert</a:t>
            </a:r>
            <a:br>
              <a:rPr lang="hu-HU" dirty="0"/>
            </a:br>
            <a:r>
              <a:rPr lang="hu-HU" dirty="0"/>
              <a:t>Dr. Kovács József</a:t>
            </a:r>
          </a:p>
        </p:txBody>
      </p:sp>
      <p:sp>
        <p:nvSpPr>
          <p:cNvPr id="10" name="Szöveg helye 9">
            <a:extLst>
              <a:ext uri="{FF2B5EF4-FFF2-40B4-BE49-F238E27FC236}">
                <a16:creationId xmlns:a16="http://schemas.microsoft.com/office/drawing/2014/main" id="{2EF9E03C-A81E-4083-9F20-EF8FFAF5914D}"/>
              </a:ext>
            </a:extLst>
          </p:cNvPr>
          <p:cNvSpPr>
            <a:spLocks noGrp="1"/>
          </p:cNvSpPr>
          <p:nvPr>
            <p:ph type="body" sz="quarter" idx="14"/>
          </p:nvPr>
        </p:nvSpPr>
        <p:spPr>
          <a:xfrm>
            <a:off x="2667000" y="4415439"/>
            <a:ext cx="4508500" cy="1153233"/>
          </a:xfrm>
        </p:spPr>
        <p:txBody>
          <a:bodyPr rtlCol="0">
            <a:normAutofit/>
          </a:bodyPr>
          <a:lstStyle/>
          <a:p>
            <a:r>
              <a:rPr lang="hu-HU" dirty="0"/>
              <a:t>Téma:</a:t>
            </a:r>
            <a:br>
              <a:rPr lang="hu-HU" dirty="0"/>
            </a:br>
            <a:br>
              <a:rPr lang="hu-HU" dirty="0"/>
            </a:br>
            <a:r>
              <a:rPr lang="hu-HU" dirty="0"/>
              <a:t>Felhőalapú számítási klaszter dinamikus skálázása</a:t>
            </a:r>
          </a:p>
        </p:txBody>
      </p:sp>
      <p:pic>
        <p:nvPicPr>
          <p:cNvPr id="51" name="Kép helye 50">
            <a:extLst>
              <a:ext uri="{FF2B5EF4-FFF2-40B4-BE49-F238E27FC236}">
                <a16:creationId xmlns:a16="http://schemas.microsoft.com/office/drawing/2014/main" id="{0BC42531-EDB2-4E82-9CA9-89768E8C9B39}"/>
              </a:ext>
            </a:extLst>
          </p:cNvPr>
          <p:cNvPicPr preferRelativeResize="0">
            <a:picLocks noGrp="1"/>
          </p:cNvPicPr>
          <p:nvPr>
            <p:ph type="pic" sz="quarter" idx="15"/>
          </p:nvPr>
        </p:nvPicPr>
        <p:blipFill>
          <a:blip r:embed="rId3">
            <a:extLst>
              <a:ext uri="{28A0092B-C50C-407E-A947-70E740481C1C}">
                <a14:useLocalDpi xmlns:a14="http://schemas.microsoft.com/office/drawing/2010/main" val="0"/>
              </a:ext>
            </a:extLst>
          </a:blip>
          <a:srcRect/>
          <a:stretch/>
        </p:blipFill>
        <p:spPr>
          <a:xfrm>
            <a:off x="8053703" y="2221544"/>
            <a:ext cx="1381125" cy="561975"/>
          </a:xfrm>
        </p:spPr>
      </p:pic>
      <p:sp>
        <p:nvSpPr>
          <p:cNvPr id="11" name="Cím 2">
            <a:extLst>
              <a:ext uri="{FF2B5EF4-FFF2-40B4-BE49-F238E27FC236}">
                <a16:creationId xmlns:a16="http://schemas.microsoft.com/office/drawing/2014/main" id="{D67E10A7-3971-4106-AF90-6386A879C3B9}"/>
              </a:ext>
            </a:extLst>
          </p:cNvPr>
          <p:cNvSpPr txBox="1">
            <a:spLocks/>
          </p:cNvSpPr>
          <p:nvPr/>
        </p:nvSpPr>
        <p:spPr>
          <a:xfrm>
            <a:off x="2494606" y="976870"/>
            <a:ext cx="7202783" cy="1449788"/>
          </a:xfrm>
          <a:prstGeom prst="rect">
            <a:avLst/>
          </a:prstGeom>
          <a:noFill/>
        </p:spPr>
        <p:txBody>
          <a:bodyPr vert="horz" lIns="288000" tIns="45720" rIns="2160000" bIns="144000" rtlCol="0" anchor="b" anchorCtr="0">
            <a:normAutofit/>
          </a:bodyPr>
          <a:lstStyle>
            <a:lvl1pPr algn="r" defTabSz="914400" rtl="0" eaLnBrk="1" latinLnBrk="0" hangingPunct="1">
              <a:lnSpc>
                <a:spcPct val="90000"/>
              </a:lnSpc>
              <a:spcBef>
                <a:spcPct val="0"/>
              </a:spcBef>
              <a:buNone/>
              <a:defRPr sz="6600" kern="1200" spc="-150">
                <a:solidFill>
                  <a:schemeClr val="bg1"/>
                </a:solidFill>
                <a:latin typeface="+mj-lt"/>
                <a:ea typeface="+mj-ea"/>
                <a:cs typeface="+mj-cs"/>
              </a:defRPr>
            </a:lvl1pPr>
          </a:lstStyle>
          <a:p>
            <a:pPr>
              <a:lnSpc>
                <a:spcPct val="150000"/>
              </a:lnSpc>
            </a:pPr>
            <a:r>
              <a:rPr lang="hu-HU" sz="2400" dirty="0"/>
              <a:t>2021-22/1</a:t>
            </a:r>
          </a:p>
        </p:txBody>
      </p:sp>
    </p:spTree>
    <p:extLst>
      <p:ext uri="{BB962C8B-B14F-4D97-AF65-F5344CB8AC3E}">
        <p14:creationId xmlns:p14="http://schemas.microsoft.com/office/powerpoint/2010/main" val="3254554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73C0ED10-AC04-4E8D-91D7-CB9272F1C0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03029" y="-10324"/>
            <a:ext cx="7185940" cy="6878647"/>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Kutatási eredmények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10</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111010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Több rétegű neurális hálóval pontosabb becslést kaptam. (r2 &gt; 0.89)</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 name="Kép 3">
            <a:extLst>
              <a:ext uri="{FF2B5EF4-FFF2-40B4-BE49-F238E27FC236}">
                <a16:creationId xmlns:a16="http://schemas.microsoft.com/office/drawing/2014/main" id="{573743F2-2630-42F9-8822-A8201C11469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2225" y="3178138"/>
            <a:ext cx="11041594" cy="3749444"/>
          </a:xfrm>
          <a:prstGeom prst="rect">
            <a:avLst/>
          </a:prstGeom>
        </p:spPr>
      </p:pic>
      <p:pic>
        <p:nvPicPr>
          <p:cNvPr id="10" name="Kép 9">
            <a:extLst>
              <a:ext uri="{FF2B5EF4-FFF2-40B4-BE49-F238E27FC236}">
                <a16:creationId xmlns:a16="http://schemas.microsoft.com/office/drawing/2014/main" id="{3AAA233B-C3E9-454A-B489-EBD46277D71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4937" y="843770"/>
            <a:ext cx="6214113" cy="2395739"/>
          </a:xfrm>
          <a:prstGeom prst="rect">
            <a:avLst/>
          </a:prstGeom>
        </p:spPr>
      </p:pic>
    </p:spTree>
    <p:extLst>
      <p:ext uri="{BB962C8B-B14F-4D97-AF65-F5344CB8AC3E}">
        <p14:creationId xmlns:p14="http://schemas.microsoft.com/office/powerpoint/2010/main" val="189897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73C0ED10-AC04-4E8D-91D7-CB9272F1C0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26371" y="-10324"/>
            <a:ext cx="9539256" cy="6878647"/>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Kutatási eredmények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11</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111010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Különböző kombinációkkal kísérletez-</a:t>
            </a:r>
            <a:r>
              <a:rPr lang="hu-HU" dirty="0" err="1">
                <a:solidFill>
                  <a:schemeClr val="tx1"/>
                </a:solidFill>
                <a:latin typeface="Calibri Light" panose="020F0302020204030204" pitchFamily="34" charset="0"/>
                <a:cs typeface="Calibri Light" panose="020F0302020204030204" pitchFamily="34" charset="0"/>
              </a:rPr>
              <a:t>tem</a:t>
            </a:r>
            <a:r>
              <a:rPr lang="hu-HU" dirty="0">
                <a:solidFill>
                  <a:schemeClr val="tx1"/>
                </a:solidFill>
                <a:latin typeface="Calibri Light" panose="020F0302020204030204" pitchFamily="34" charset="0"/>
                <a:cs typeface="Calibri Light" panose="020F0302020204030204" pitchFamily="34" charset="0"/>
              </a:rPr>
              <a:t>. Itt egy több rétegű neurális háló</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amely a metrika t-1 időpontban mért értékét is figyelembe veszi.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15" name="Kép 14">
            <a:extLst>
              <a:ext uri="{FF2B5EF4-FFF2-40B4-BE49-F238E27FC236}">
                <a16:creationId xmlns:a16="http://schemas.microsoft.com/office/drawing/2014/main" id="{D30592E6-F82C-476C-916B-B3608149E64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5949" y="851871"/>
            <a:ext cx="6172088" cy="2379536"/>
          </a:xfrm>
          <a:prstGeom prst="rect">
            <a:avLst/>
          </a:prstGeom>
        </p:spPr>
      </p:pic>
      <p:pic>
        <p:nvPicPr>
          <p:cNvPr id="16" name="Kép 15">
            <a:extLst>
              <a:ext uri="{FF2B5EF4-FFF2-40B4-BE49-F238E27FC236}">
                <a16:creationId xmlns:a16="http://schemas.microsoft.com/office/drawing/2014/main" id="{AFA2E703-C641-4E90-B1C4-3F48AD2030A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2225" y="3178138"/>
            <a:ext cx="11041594" cy="3749443"/>
          </a:xfrm>
          <a:prstGeom prst="rect">
            <a:avLst/>
          </a:prstGeom>
        </p:spPr>
      </p:pic>
    </p:spTree>
    <p:extLst>
      <p:ext uri="{BB962C8B-B14F-4D97-AF65-F5344CB8AC3E}">
        <p14:creationId xmlns:p14="http://schemas.microsoft.com/office/powerpoint/2010/main" val="55218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Kép 19">
            <a:extLst>
              <a:ext uri="{FF2B5EF4-FFF2-40B4-BE49-F238E27FC236}">
                <a16:creationId xmlns:a16="http://schemas.microsoft.com/office/drawing/2014/main" id="{FA34AC19-3D8B-48C7-8F00-348DF721939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63638" y="780192"/>
            <a:ext cx="3203844" cy="2617489"/>
          </a:xfrm>
          <a:prstGeom prst="rect">
            <a:avLst/>
          </a:prstGeom>
        </p:spPr>
      </p:pic>
      <p:pic>
        <p:nvPicPr>
          <p:cNvPr id="15" name="Kép 14">
            <a:extLst>
              <a:ext uri="{FF2B5EF4-FFF2-40B4-BE49-F238E27FC236}">
                <a16:creationId xmlns:a16="http://schemas.microsoft.com/office/drawing/2014/main" id="{D30592E6-F82C-476C-916B-B3608149E64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89046" y="899169"/>
            <a:ext cx="2912586" cy="2379536"/>
          </a:xfrm>
          <a:prstGeom prst="rect">
            <a:avLst/>
          </a:prstGeom>
        </p:spPr>
      </p:pic>
      <p:pic>
        <p:nvPicPr>
          <p:cNvPr id="19" name="Kép 18">
            <a:extLst>
              <a:ext uri="{FF2B5EF4-FFF2-40B4-BE49-F238E27FC236}">
                <a16:creationId xmlns:a16="http://schemas.microsoft.com/office/drawing/2014/main" id="{61430548-E10A-4842-A108-5FFD97C1DF5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621448" y="780192"/>
            <a:ext cx="3203845" cy="2617489"/>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Amit feltárt az elemzés</a:t>
            </a:r>
            <a:br>
              <a:rPr lang="hu-HU" dirty="0"/>
            </a:b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12</a:t>
            </a:fld>
            <a:endParaRPr lang="en-GB" dirty="0"/>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9860145" y="1371205"/>
            <a:ext cx="2084064" cy="162905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A becsült válaszidő alakulása a mért metrika különböző értékeihez rendelve.</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Milyen kapcsolat van az adott metrika és a válaszidő között.</a:t>
            </a:r>
            <a:endParaRPr lang="en-GB" sz="1400" dirty="0">
              <a:solidFill>
                <a:schemeClr val="tx1"/>
              </a:solidFill>
              <a:latin typeface="Calibri Light" panose="020F0302020204030204" pitchFamily="34" charset="0"/>
              <a:cs typeface="Calibri Light" panose="020F0302020204030204" pitchFamily="34" charset="0"/>
            </a:endParaRPr>
          </a:p>
        </p:txBody>
      </p:sp>
      <p:grpSp>
        <p:nvGrpSpPr>
          <p:cNvPr id="6" name="Csoportba foglalás 5">
            <a:extLst>
              <a:ext uri="{FF2B5EF4-FFF2-40B4-BE49-F238E27FC236}">
                <a16:creationId xmlns:a16="http://schemas.microsoft.com/office/drawing/2014/main" id="{254DC241-2069-474B-85CF-47ABFD6B902C}"/>
              </a:ext>
            </a:extLst>
          </p:cNvPr>
          <p:cNvGrpSpPr/>
          <p:nvPr/>
        </p:nvGrpSpPr>
        <p:grpSpPr>
          <a:xfrm>
            <a:off x="9632383" y="485674"/>
            <a:ext cx="1499496" cy="895342"/>
            <a:chOff x="9632383" y="1667363"/>
            <a:chExt cx="1499496" cy="895342"/>
          </a:xfrm>
        </p:grpSpPr>
        <p:sp>
          <p:nvSpPr>
            <p:cNvPr id="22" name="Ábra 18" title="Sablon utasítási nyíl">
              <a:extLst>
                <a:ext uri="{FF2B5EF4-FFF2-40B4-BE49-F238E27FC236}">
                  <a16:creationId xmlns:a16="http://schemas.microsoft.com/office/drawing/2014/main" id="{456BE1FD-5F2C-4CA3-80F9-54FCF8B8E81F}"/>
                </a:ext>
              </a:extLst>
            </p:cNvPr>
            <p:cNvSpPr/>
            <p:nvPr/>
          </p:nvSpPr>
          <p:spPr>
            <a:xfrm rot="686061" flipH="1" flipV="1">
              <a:off x="9803404" y="2007040"/>
              <a:ext cx="373531" cy="55566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632383" y="1667363"/>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Becsült válaszidő</a:t>
              </a:r>
              <a:endParaRPr lang="en-GB" dirty="0">
                <a:solidFill>
                  <a:schemeClr val="tx1"/>
                </a:solidFill>
                <a:latin typeface="Calibri Light" panose="020F0302020204030204" pitchFamily="34" charset="0"/>
                <a:cs typeface="Calibri Light" panose="020F0302020204030204" pitchFamily="34" charset="0"/>
              </a:endParaRPr>
            </a:p>
          </p:txBody>
        </p:sp>
      </p:grpSp>
      <p:pic>
        <p:nvPicPr>
          <p:cNvPr id="16" name="Kép 15">
            <a:extLst>
              <a:ext uri="{FF2B5EF4-FFF2-40B4-BE49-F238E27FC236}">
                <a16:creationId xmlns:a16="http://schemas.microsoft.com/office/drawing/2014/main" id="{AFA2E703-C641-4E90-B1C4-3F48AD2030A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55880" y="3693207"/>
            <a:ext cx="9125285" cy="2719305"/>
          </a:xfrm>
          <a:prstGeom prst="rect">
            <a:avLst/>
          </a:prstGeom>
        </p:spPr>
      </p:pic>
      <p:sp>
        <p:nvSpPr>
          <p:cNvPr id="24" name="Szöveg helye 14">
            <a:extLst>
              <a:ext uri="{FF2B5EF4-FFF2-40B4-BE49-F238E27FC236}">
                <a16:creationId xmlns:a16="http://schemas.microsoft.com/office/drawing/2014/main" id="{05AAAC38-B1AF-4F10-A35C-9A6B93ECDC4B}"/>
              </a:ext>
            </a:extLst>
          </p:cNvPr>
          <p:cNvSpPr txBox="1">
            <a:spLocks/>
          </p:cNvSpPr>
          <p:nvPr/>
        </p:nvSpPr>
        <p:spPr>
          <a:xfrm>
            <a:off x="9892708" y="4101296"/>
            <a:ext cx="2084064" cy="162905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Statisztikai elemzéssel fény derült rá, hogy egyes változók szórása szinte nulla.</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Nemcsak, hogy kevés volt a bemeneti változó, de mivel a teszt eset egyféle volt, ezért egyes változói </a:t>
            </a:r>
            <a:r>
              <a:rPr lang="hu-HU" sz="1400" dirty="0" err="1">
                <a:solidFill>
                  <a:schemeClr val="tx1"/>
                </a:solidFill>
                <a:latin typeface="Calibri Light" panose="020F0302020204030204" pitchFamily="34" charset="0"/>
                <a:cs typeface="Calibri Light" panose="020F0302020204030204" pitchFamily="34" charset="0"/>
              </a:rPr>
              <a:t>irrelevánsak</a:t>
            </a:r>
            <a:r>
              <a:rPr lang="hu-HU" sz="1400" dirty="0">
                <a:solidFill>
                  <a:schemeClr val="tx1"/>
                </a:solidFill>
                <a:latin typeface="Calibri Light" panose="020F0302020204030204" pitchFamily="34" charset="0"/>
                <a:cs typeface="Calibri Light" panose="020F0302020204030204" pitchFamily="34" charset="0"/>
              </a:rPr>
              <a:t> is</a:t>
            </a:r>
            <a:endParaRPr lang="en-GB" sz="1400" dirty="0">
              <a:solidFill>
                <a:schemeClr val="tx1"/>
              </a:solidFill>
              <a:latin typeface="Calibri Light" panose="020F0302020204030204" pitchFamily="34" charset="0"/>
              <a:cs typeface="Calibri Light" panose="020F0302020204030204" pitchFamily="34" charset="0"/>
            </a:endParaRPr>
          </a:p>
        </p:txBody>
      </p:sp>
      <p:sp>
        <p:nvSpPr>
          <p:cNvPr id="25" name="Szöveg helye 14">
            <a:extLst>
              <a:ext uri="{FF2B5EF4-FFF2-40B4-BE49-F238E27FC236}">
                <a16:creationId xmlns:a16="http://schemas.microsoft.com/office/drawing/2014/main" id="{83551F18-9FAA-447A-8DE1-CD7A1E0D14D8}"/>
              </a:ext>
            </a:extLst>
          </p:cNvPr>
          <p:cNvSpPr txBox="1">
            <a:spLocks/>
          </p:cNvSpPr>
          <p:nvPr/>
        </p:nvSpPr>
        <p:spPr>
          <a:xfrm>
            <a:off x="9752030" y="3705803"/>
            <a:ext cx="2192179"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err="1">
                <a:solidFill>
                  <a:schemeClr val="tx1"/>
                </a:solidFill>
                <a:latin typeface="Calibri Light" panose="020F0302020204030204" pitchFamily="34" charset="0"/>
                <a:cs typeface="Calibri Light" panose="020F0302020204030204" pitchFamily="34" charset="0"/>
              </a:rPr>
              <a:t>Meta</a:t>
            </a:r>
            <a:r>
              <a:rPr lang="hu-HU" dirty="0">
                <a:solidFill>
                  <a:schemeClr val="tx1"/>
                </a:solidFill>
                <a:latin typeface="Calibri Light" panose="020F0302020204030204" pitchFamily="34" charset="0"/>
                <a:cs typeface="Calibri Light" panose="020F0302020204030204" pitchFamily="34" charset="0"/>
              </a:rPr>
              <a:t> elemzés</a:t>
            </a:r>
            <a:endParaRPr lang="en-GB" dirty="0">
              <a:solidFill>
                <a:schemeClr val="tx1"/>
              </a:solidFill>
              <a:latin typeface="Calibri Light" panose="020F0302020204030204" pitchFamily="34" charset="0"/>
              <a:cs typeface="Calibri Light" panose="020F0302020204030204" pitchFamily="34" charset="0"/>
            </a:endParaRPr>
          </a:p>
        </p:txBody>
      </p:sp>
      <p:sp>
        <p:nvSpPr>
          <p:cNvPr id="26" name="Szöveg helye 14">
            <a:extLst>
              <a:ext uri="{FF2B5EF4-FFF2-40B4-BE49-F238E27FC236}">
                <a16:creationId xmlns:a16="http://schemas.microsoft.com/office/drawing/2014/main" id="{52F6DA17-9B7D-4121-BDD4-793558B89A0C}"/>
              </a:ext>
            </a:extLst>
          </p:cNvPr>
          <p:cNvSpPr txBox="1">
            <a:spLocks/>
          </p:cNvSpPr>
          <p:nvPr/>
        </p:nvSpPr>
        <p:spPr>
          <a:xfrm>
            <a:off x="1139252" y="6340839"/>
            <a:ext cx="8493130" cy="36512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1400" dirty="0">
                <a:solidFill>
                  <a:schemeClr val="tx1"/>
                </a:solidFill>
                <a:latin typeface="Calibri Light" panose="020F0302020204030204" pitchFamily="34" charset="0"/>
                <a:cs typeface="Calibri Light" panose="020F0302020204030204" pitchFamily="34" charset="0"/>
              </a:rPr>
              <a:t>Az egyes metrikák időbeli alakulása a kísérlet alatt. A hozzájuk tartozó értékeket színkódolással végeztem.</a:t>
            </a:r>
          </a:p>
        </p:txBody>
      </p:sp>
      <p:sp>
        <p:nvSpPr>
          <p:cNvPr id="31" name="Szöveg helye 17">
            <a:extLst>
              <a:ext uri="{FF2B5EF4-FFF2-40B4-BE49-F238E27FC236}">
                <a16:creationId xmlns:a16="http://schemas.microsoft.com/office/drawing/2014/main" id="{9CE26A76-E72B-427E-9C70-924E7E209B24}"/>
              </a:ext>
            </a:extLst>
          </p:cNvPr>
          <p:cNvSpPr txBox="1">
            <a:spLocks/>
          </p:cNvSpPr>
          <p:nvPr/>
        </p:nvSpPr>
        <p:spPr>
          <a:xfrm>
            <a:off x="3168261" y="3018367"/>
            <a:ext cx="483288" cy="68743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32" name="Szöveg helye 14">
            <a:extLst>
              <a:ext uri="{FF2B5EF4-FFF2-40B4-BE49-F238E27FC236}">
                <a16:creationId xmlns:a16="http://schemas.microsoft.com/office/drawing/2014/main" id="{F030AEBE-5931-431C-9629-6F5AF1024928}"/>
              </a:ext>
            </a:extLst>
          </p:cNvPr>
          <p:cNvSpPr txBox="1">
            <a:spLocks/>
          </p:cNvSpPr>
          <p:nvPr/>
        </p:nvSpPr>
        <p:spPr>
          <a:xfrm>
            <a:off x="3621448" y="3186804"/>
            <a:ext cx="2084064" cy="50640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Magas korreláció a</a:t>
            </a:r>
            <a:br>
              <a:rPr lang="hu-HU" sz="1400" dirty="0">
                <a:solidFill>
                  <a:schemeClr val="tx1"/>
                </a:solidFill>
                <a:latin typeface="Calibri Light" panose="020F0302020204030204" pitchFamily="34" charset="0"/>
                <a:cs typeface="Calibri Light" panose="020F0302020204030204" pitchFamily="34" charset="0"/>
              </a:rPr>
            </a:br>
            <a:r>
              <a:rPr lang="hu-HU" sz="1400" dirty="0">
                <a:solidFill>
                  <a:schemeClr val="tx1"/>
                </a:solidFill>
                <a:latin typeface="Calibri Light" panose="020F0302020204030204" pitchFamily="34" charset="0"/>
                <a:cs typeface="Calibri Light" panose="020F0302020204030204" pitchFamily="34" charset="0"/>
              </a:rPr>
              <a:t>változók között</a:t>
            </a:r>
            <a:endParaRPr lang="en-GB" sz="1400" dirty="0">
              <a:solidFill>
                <a:schemeClr val="tx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809832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00"/>
                                        <p:tgtEl>
                                          <p:spTgt spid="15"/>
                                        </p:tgtEl>
                                      </p:cBhvr>
                                    </p:animEffect>
                                  </p:childTnLst>
                                </p:cTn>
                              </p:par>
                            </p:childTnLst>
                          </p:cTn>
                        </p:par>
                        <p:par>
                          <p:cTn id="8" fill="hold">
                            <p:stCondLst>
                              <p:cond delay="3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300"/>
                                        <p:tgtEl>
                                          <p:spTgt spid="19"/>
                                        </p:tgtEl>
                                      </p:cBhvr>
                                    </p:animEffect>
                                  </p:childTnLst>
                                </p:cTn>
                              </p:par>
                            </p:childTnLst>
                          </p:cTn>
                        </p:par>
                        <p:par>
                          <p:cTn id="12" fill="hold">
                            <p:stCondLst>
                              <p:cond delay="600"/>
                            </p:stCondLst>
                            <p:childTnLst>
                              <p:par>
                                <p:cTn id="13" presetID="10" presetClass="entr" presetSubtype="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300"/>
                                        <p:tgtEl>
                                          <p:spTgt spid="20"/>
                                        </p:tgtEl>
                                      </p:cBhvr>
                                    </p:animEffect>
                                  </p:childTnLst>
                                </p:cTn>
                              </p:par>
                            </p:childTnLst>
                          </p:cTn>
                        </p:par>
                        <p:par>
                          <p:cTn id="16" fill="hold">
                            <p:stCondLst>
                              <p:cond delay="9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10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1600"/>
                                        <p:tgtEl>
                                          <p:spTgt spid="21"/>
                                        </p:tgtEl>
                                      </p:cBhvr>
                                    </p:animEffect>
                                  </p:childTnLst>
                                </p:cTn>
                              </p:par>
                              <p:par>
                                <p:cTn id="27" presetID="10" presetClass="entr" presetSubtype="0" fill="hold" grpId="0" nodeType="withEffect">
                                  <p:stCondLst>
                                    <p:cond delay="20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1600"/>
                                        <p:tgtEl>
                                          <p:spTgt spid="24"/>
                                        </p:tgtEl>
                                      </p:cBhvr>
                                    </p:animEffect>
                                  </p:childTnLst>
                                </p:cTn>
                              </p:par>
                              <p:par>
                                <p:cTn id="30" presetID="10" presetClass="entr" presetSubtype="0" fill="hold" grpId="0" nodeType="withEffect">
                                  <p:stCondLst>
                                    <p:cond delay="20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20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6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par>
                                <p:cTn id="41" presetID="10" presetClass="entr" presetSubtype="0" fill="hold" grpId="0" nodeType="withEffect">
                                  <p:stCondLst>
                                    <p:cond delay="20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16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P spid="25" grpId="0"/>
      <p:bldP spid="26" grpId="0"/>
      <p:bldP spid="31" grpId="0"/>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03E5B62A-3917-42E8-B09C-FDA6C1DE8E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8166" y="2192135"/>
            <a:ext cx="2629267" cy="290553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De van egy második lépés is</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13</a:t>
            </a:fld>
            <a:endParaRPr lang="en-GB" dirty="0"/>
          </a:p>
        </p:txBody>
      </p:sp>
      <p:sp>
        <p:nvSpPr>
          <p:cNvPr id="19" name="Téglalap 18">
            <a:extLst>
              <a:ext uri="{FF2B5EF4-FFF2-40B4-BE49-F238E27FC236}">
                <a16:creationId xmlns:a16="http://schemas.microsoft.com/office/drawing/2014/main" id="{763BD9C9-9B70-4063-BFE0-310153355ED7}"/>
              </a:ext>
            </a:extLst>
          </p:cNvPr>
          <p:cNvSpPr/>
          <p:nvPr/>
        </p:nvSpPr>
        <p:spPr>
          <a:xfrm>
            <a:off x="7165962" y="2222435"/>
            <a:ext cx="2744246" cy="29164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3" name="Kép helyőrzője 32" descr="Tanár">
            <a:extLst>
              <a:ext uri="{FF2B5EF4-FFF2-40B4-BE49-F238E27FC236}">
                <a16:creationId xmlns:a16="http://schemas.microsoft.com/office/drawing/2014/main" id="{DDFE365F-F609-43BD-AA8F-F26828263D0D}"/>
              </a:ext>
            </a:extLst>
          </p:cNvPr>
          <p:cNvPicPr>
            <a:picLocks noGrp="1" noChangeAspect="1"/>
          </p:cNvPicPr>
          <p:nvPr>
            <p:ph type="pic" sz="quarter" idx="27"/>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274777" y="1689850"/>
            <a:ext cx="854075" cy="854075"/>
          </a:xfrm>
        </p:spPr>
      </p:pic>
      <p:sp>
        <p:nvSpPr>
          <p:cNvPr id="63" name="Szöveg helye 17">
            <a:extLst>
              <a:ext uri="{FF2B5EF4-FFF2-40B4-BE49-F238E27FC236}">
                <a16:creationId xmlns:a16="http://schemas.microsoft.com/office/drawing/2014/main" id="{7442597B-556B-414A-B55D-5197A6AEF9B5}"/>
              </a:ext>
            </a:extLst>
          </p:cNvPr>
          <p:cNvSpPr txBox="1">
            <a:spLocks/>
          </p:cNvSpPr>
          <p:nvPr/>
        </p:nvSpPr>
        <p:spPr>
          <a:xfrm>
            <a:off x="4141524" y="5617755"/>
            <a:ext cx="3888093" cy="56822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Egy második tanuló modellre is szükség van</a:t>
            </a:r>
            <a:endParaRPr lang="en-GB" dirty="0"/>
          </a:p>
        </p:txBody>
      </p:sp>
      <p:cxnSp>
        <p:nvCxnSpPr>
          <p:cNvPr id="65" name="Egyenes összekötő 64" title="Elválasztó">
            <a:extLst>
              <a:ext uri="{FF2B5EF4-FFF2-40B4-BE49-F238E27FC236}">
                <a16:creationId xmlns:a16="http://schemas.microsoft.com/office/drawing/2014/main" id="{9CAC533E-3988-4DD7-A864-4457FB4E1908}"/>
              </a:ext>
            </a:extLst>
          </p:cNvPr>
          <p:cNvCxnSpPr>
            <a:cxnSpLocks/>
          </p:cNvCxnSpPr>
          <p:nvPr/>
        </p:nvCxnSpPr>
        <p:spPr>
          <a:xfrm flipH="1" flipV="1">
            <a:off x="6096000" y="2582755"/>
            <a:ext cx="1" cy="2315842"/>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Ábra 18" title="Sablon utasítási nyíl">
            <a:extLst>
              <a:ext uri="{FF2B5EF4-FFF2-40B4-BE49-F238E27FC236}">
                <a16:creationId xmlns:a16="http://schemas.microsoft.com/office/drawing/2014/main" id="{AB4E6FE2-3DCF-4CE3-ACAE-AE2936C3A800}"/>
              </a:ext>
            </a:extLst>
          </p:cNvPr>
          <p:cNvSpPr/>
          <p:nvPr/>
        </p:nvSpPr>
        <p:spPr>
          <a:xfrm rot="5626377" flipH="1">
            <a:off x="8145577" y="5183754"/>
            <a:ext cx="511519" cy="711323"/>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4" name="Téglalap 3">
            <a:extLst>
              <a:ext uri="{FF2B5EF4-FFF2-40B4-BE49-F238E27FC236}">
                <a16:creationId xmlns:a16="http://schemas.microsoft.com/office/drawing/2014/main" id="{EADBC84C-AB0B-4E47-80B6-028CBE8B48AD}"/>
              </a:ext>
            </a:extLst>
          </p:cNvPr>
          <p:cNvSpPr/>
          <p:nvPr/>
        </p:nvSpPr>
        <p:spPr>
          <a:xfrm>
            <a:off x="1840063" y="2222435"/>
            <a:ext cx="2744246" cy="29164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0" name="Szöveg helye 14">
            <a:extLst>
              <a:ext uri="{FF2B5EF4-FFF2-40B4-BE49-F238E27FC236}">
                <a16:creationId xmlns:a16="http://schemas.microsoft.com/office/drawing/2014/main" id="{F690B3C0-AE09-4AF2-BC66-C456A4F2A423}"/>
              </a:ext>
            </a:extLst>
          </p:cNvPr>
          <p:cNvSpPr txBox="1">
            <a:spLocks/>
          </p:cNvSpPr>
          <p:nvPr/>
        </p:nvSpPr>
        <p:spPr>
          <a:xfrm>
            <a:off x="1840062" y="2324035"/>
            <a:ext cx="2738379" cy="868237"/>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a:latin typeface="Monospace"/>
              </a:rPr>
              <a:t>Első fázis</a:t>
            </a:r>
            <a:endParaRPr lang="en-GB" sz="2800" dirty="0">
              <a:latin typeface="Monospace"/>
            </a:endParaRPr>
          </a:p>
        </p:txBody>
      </p:sp>
      <p:sp>
        <p:nvSpPr>
          <p:cNvPr id="17" name="Szöveg helye 14">
            <a:extLst>
              <a:ext uri="{FF2B5EF4-FFF2-40B4-BE49-F238E27FC236}">
                <a16:creationId xmlns:a16="http://schemas.microsoft.com/office/drawing/2014/main" id="{1A924165-786D-410F-B232-40FFB1572102}"/>
              </a:ext>
            </a:extLst>
          </p:cNvPr>
          <p:cNvSpPr txBox="1">
            <a:spLocks/>
          </p:cNvSpPr>
          <p:nvPr/>
        </p:nvSpPr>
        <p:spPr>
          <a:xfrm>
            <a:off x="1724648" y="1164285"/>
            <a:ext cx="8873247" cy="767223"/>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sz="2800" dirty="0">
                <a:latin typeface="Monospace"/>
              </a:rPr>
              <a:t>Minden alkalommal amikor </a:t>
            </a:r>
            <a:r>
              <a:rPr lang="hu-HU" sz="2800" b="1" i="1" dirty="0">
                <a:latin typeface="Monospace"/>
              </a:rPr>
              <a:t>fel-</a:t>
            </a:r>
            <a:r>
              <a:rPr lang="en-GB" sz="2800" dirty="0">
                <a:latin typeface="Monospace"/>
              </a:rPr>
              <a:t> </a:t>
            </a:r>
            <a:r>
              <a:rPr lang="hu-HU" sz="2800" dirty="0">
                <a:latin typeface="Monospace"/>
              </a:rPr>
              <a:t>vagy</a:t>
            </a:r>
            <a:r>
              <a:rPr lang="en-GB" sz="2800" dirty="0">
                <a:latin typeface="Monospace"/>
              </a:rPr>
              <a:t> </a:t>
            </a:r>
            <a:r>
              <a:rPr lang="hu-HU" sz="2800" b="1" i="1" dirty="0">
                <a:latin typeface="Monospace"/>
              </a:rPr>
              <a:t>leskálázunk</a:t>
            </a:r>
            <a:r>
              <a:rPr lang="en-GB" sz="2800" dirty="0">
                <a:latin typeface="Monospace"/>
              </a:rPr>
              <a:t> </a:t>
            </a:r>
            <a:r>
              <a:rPr lang="hu-HU" sz="2800" dirty="0">
                <a:latin typeface="Monospace"/>
              </a:rPr>
              <a:t>meg kell becsülnünk a bemeneti változók skálázás utáni értékét is.</a:t>
            </a:r>
            <a:endParaRPr lang="en-GB" sz="2800" dirty="0">
              <a:latin typeface="Monospace"/>
            </a:endParaRPr>
          </a:p>
        </p:txBody>
      </p:sp>
      <p:sp>
        <p:nvSpPr>
          <p:cNvPr id="66" name="Szöveg helye 14">
            <a:extLst>
              <a:ext uri="{FF2B5EF4-FFF2-40B4-BE49-F238E27FC236}">
                <a16:creationId xmlns:a16="http://schemas.microsoft.com/office/drawing/2014/main" id="{55E43FB5-FDED-4B17-8B7F-4B0B30D5DC1E}"/>
              </a:ext>
            </a:extLst>
          </p:cNvPr>
          <p:cNvSpPr txBox="1">
            <a:spLocks/>
          </p:cNvSpPr>
          <p:nvPr/>
        </p:nvSpPr>
        <p:spPr>
          <a:xfrm>
            <a:off x="7165962" y="2320478"/>
            <a:ext cx="2744246" cy="643324"/>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a:latin typeface="Monospace"/>
              </a:rPr>
              <a:t>Második fázis</a:t>
            </a:r>
            <a:endParaRPr lang="en-GB" sz="2800" dirty="0">
              <a:latin typeface="Monospace"/>
            </a:endParaRPr>
          </a:p>
        </p:txBody>
      </p:sp>
      <p:sp>
        <p:nvSpPr>
          <p:cNvPr id="21" name="Szöveg helye 14">
            <a:extLst>
              <a:ext uri="{FF2B5EF4-FFF2-40B4-BE49-F238E27FC236}">
                <a16:creationId xmlns:a16="http://schemas.microsoft.com/office/drawing/2014/main" id="{B411D7BD-941C-4939-B196-DDC3DA5BC559}"/>
              </a:ext>
            </a:extLst>
          </p:cNvPr>
          <p:cNvSpPr txBox="1">
            <a:spLocks/>
          </p:cNvSpPr>
          <p:nvPr/>
        </p:nvSpPr>
        <p:spPr>
          <a:xfrm>
            <a:off x="1840062" y="3200400"/>
            <a:ext cx="2738379" cy="193852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sz="1800" dirty="0">
                <a:latin typeface="Monospace"/>
              </a:rPr>
              <a:t>Neurális háló tanítása mesterségesen generált terhelési adatokkal, feladat a </a:t>
            </a:r>
            <a:r>
              <a:rPr lang="hu-HU" sz="1800" dirty="0">
                <a:solidFill>
                  <a:srgbClr val="C00000"/>
                </a:solidFill>
                <a:latin typeface="Monospace"/>
              </a:rPr>
              <a:t>válaszidő becslése</a:t>
            </a:r>
            <a:r>
              <a:rPr lang="hu-HU" sz="1800" dirty="0">
                <a:latin typeface="Monospace"/>
              </a:rPr>
              <a:t> a terhelés és a rendszer belső változóinak függvényében</a:t>
            </a:r>
            <a:endParaRPr lang="en-GB" sz="1800" dirty="0">
              <a:latin typeface="Monospace"/>
            </a:endParaRPr>
          </a:p>
        </p:txBody>
      </p:sp>
      <p:sp>
        <p:nvSpPr>
          <p:cNvPr id="15" name="Szöveg helye 14">
            <a:extLst>
              <a:ext uri="{FF2B5EF4-FFF2-40B4-BE49-F238E27FC236}">
                <a16:creationId xmlns:a16="http://schemas.microsoft.com/office/drawing/2014/main" id="{29422A57-D1B2-4F3C-97B8-173F2F221FEF}"/>
              </a:ext>
            </a:extLst>
          </p:cNvPr>
          <p:cNvSpPr txBox="1">
            <a:spLocks/>
          </p:cNvSpPr>
          <p:nvPr/>
        </p:nvSpPr>
        <p:spPr>
          <a:xfrm>
            <a:off x="7177491" y="3202672"/>
            <a:ext cx="2738379" cy="193852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sz="1800" dirty="0">
                <a:latin typeface="Monospace"/>
              </a:rPr>
              <a:t>Hogy becsülni tudjuk a </a:t>
            </a:r>
            <a:r>
              <a:rPr lang="hu-HU" sz="1800" dirty="0">
                <a:solidFill>
                  <a:srgbClr val="C00000"/>
                </a:solidFill>
                <a:latin typeface="Monospace"/>
              </a:rPr>
              <a:t>válaszidőt</a:t>
            </a:r>
            <a:r>
              <a:rPr lang="hu-HU" sz="1800" dirty="0">
                <a:latin typeface="Monospace"/>
              </a:rPr>
              <a:t> egy hipotetikus fel- vagy</a:t>
            </a:r>
            <a:r>
              <a:rPr lang="en-GB" sz="1800" dirty="0">
                <a:latin typeface="Monospace"/>
              </a:rPr>
              <a:t> </a:t>
            </a:r>
            <a:r>
              <a:rPr lang="hu-HU" sz="1800" dirty="0">
                <a:latin typeface="Monospace"/>
              </a:rPr>
              <a:t>leskálázás esetén</a:t>
            </a:r>
            <a:r>
              <a:rPr lang="en-GB" sz="1800" dirty="0">
                <a:latin typeface="Monospace"/>
              </a:rPr>
              <a:t>, </a:t>
            </a:r>
            <a:r>
              <a:rPr lang="hu-HU" sz="1800" dirty="0">
                <a:latin typeface="Monospace"/>
              </a:rPr>
              <a:t>meg kell becsülni a rendszer változók skálázás utáni értékeit is</a:t>
            </a:r>
            <a:r>
              <a:rPr lang="en-GB" sz="1800" dirty="0">
                <a:latin typeface="Monospace"/>
              </a:rPr>
              <a:t>.</a:t>
            </a:r>
            <a:br>
              <a:rPr lang="hu-HU" sz="1800" dirty="0">
                <a:latin typeface="Monospace"/>
              </a:rPr>
            </a:br>
            <a:r>
              <a:rPr lang="hu-HU" sz="1800" dirty="0">
                <a:latin typeface="Monospace"/>
              </a:rPr>
              <a:t>Például</a:t>
            </a:r>
            <a:r>
              <a:rPr lang="en-GB" sz="1800" dirty="0">
                <a:latin typeface="Monospace"/>
              </a:rPr>
              <a:t>: </a:t>
            </a:r>
            <a:r>
              <a:rPr lang="hu-HU" sz="1800" dirty="0">
                <a:latin typeface="Monospace"/>
              </a:rPr>
              <a:t>Mennyi lesz a</a:t>
            </a:r>
            <a:r>
              <a:rPr lang="en-GB" sz="1800" dirty="0">
                <a:latin typeface="Monospace"/>
              </a:rPr>
              <a:t> CPU </a:t>
            </a:r>
            <a:r>
              <a:rPr lang="hu-HU" sz="1800" dirty="0">
                <a:latin typeface="Monospace"/>
              </a:rPr>
              <a:t>terhelés skálázás után</a:t>
            </a:r>
            <a:endParaRPr lang="en-GB" sz="1800" dirty="0">
              <a:latin typeface="Monospace"/>
            </a:endParaRPr>
          </a:p>
        </p:txBody>
      </p:sp>
      <p:pic>
        <p:nvPicPr>
          <p:cNvPr id="7" name="Kép 6">
            <a:extLst>
              <a:ext uri="{FF2B5EF4-FFF2-40B4-BE49-F238E27FC236}">
                <a16:creationId xmlns:a16="http://schemas.microsoft.com/office/drawing/2014/main" id="{B5412036-C0E4-4B03-A118-7521B49FEE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808688" y="2222501"/>
            <a:ext cx="2226623" cy="6857998"/>
          </a:xfrm>
          <a:prstGeom prst="rect">
            <a:avLst/>
          </a:prstGeom>
        </p:spPr>
      </p:pic>
    </p:spTree>
    <p:extLst>
      <p:ext uri="{BB962C8B-B14F-4D97-AF65-F5344CB8AC3E}">
        <p14:creationId xmlns:p14="http://schemas.microsoft.com/office/powerpoint/2010/main" val="1517422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fade">
                                      <p:cBhvr>
                                        <p:cTn id="31" dur="500"/>
                                        <p:tgtEl>
                                          <p:spTgt spid="6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63" grpId="0"/>
      <p:bldP spid="20" grpId="0" animBg="1"/>
      <p:bldP spid="4" grpId="0" animBg="1"/>
      <p:bldP spid="60" grpId="0"/>
      <p:bldP spid="17" grpId="0" uiExpand="1" build="p"/>
      <p:bldP spid="66" grpId="0"/>
      <p:bldP spid="21"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Téglalap 40">
            <a:extLst>
              <a:ext uri="{FF2B5EF4-FFF2-40B4-BE49-F238E27FC236}">
                <a16:creationId xmlns:a16="http://schemas.microsoft.com/office/drawing/2014/main" id="{C12460E3-6A3D-4E17-B9A3-A048208C6790}"/>
              </a:ext>
            </a:extLst>
          </p:cNvPr>
          <p:cNvSpPr/>
          <p:nvPr/>
        </p:nvSpPr>
        <p:spPr>
          <a:xfrm>
            <a:off x="73153" y="3105501"/>
            <a:ext cx="4936575"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Második tanulási fázis</a:t>
            </a:r>
            <a:endParaRPr lang="en-GB"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14</a:t>
            </a:fld>
            <a:endParaRPr lang="en-GB"/>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Szöveg helye 17">
            <a:extLst>
              <a:ext uri="{FF2B5EF4-FFF2-40B4-BE49-F238E27FC236}">
                <a16:creationId xmlns:a16="http://schemas.microsoft.com/office/drawing/2014/main" id="{2F57F624-555C-4BAD-87E2-FFF26613042A}"/>
              </a:ext>
            </a:extLst>
          </p:cNvPr>
          <p:cNvSpPr txBox="1">
            <a:spLocks/>
          </p:cNvSpPr>
          <p:nvPr/>
        </p:nvSpPr>
        <p:spPr>
          <a:xfrm>
            <a:off x="9605318" y="1492741"/>
            <a:ext cx="1830756"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Apache Web Server</a:t>
            </a: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6592101" flipH="1" flipV="1">
            <a:off x="4923322" y="1277284"/>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02100" y="1120021"/>
            <a:ext cx="3843289"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tx1"/>
                </a:solidFill>
                <a:latin typeface="Calibri Light" panose="020F0302020204030204" pitchFamily="34" charset="0"/>
                <a:cs typeface="Calibri Light" panose="020F0302020204030204" pitchFamily="34" charset="0"/>
              </a:rPr>
              <a:t>Micado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tx1"/>
                </a:solidFill>
                <a:latin typeface="Calibri Light" panose="020F0302020204030204" pitchFamily="34" charset="0"/>
                <a:cs typeface="Calibri Light" panose="020F0302020204030204" pitchFamily="34" charset="0"/>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a:solidFill>
                  <a:schemeClr val="tx1"/>
                </a:solidFill>
                <a:latin typeface="Calibri Light" panose="020F0302020204030204" pitchFamily="34" charset="0"/>
                <a:cs typeface="Calibri Light" panose="020F0302020204030204" pitchFamily="34" charset="0"/>
              </a:rPr>
              <a:t>Micado Optimizer</a:t>
            </a:r>
          </a:p>
        </p:txBody>
      </p:sp>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Calibri Light" panose="020F0302020204030204" pitchFamily="34" charset="0"/>
                <a:cs typeface="Calibri Light" panose="020F0302020204030204" pitchFamily="34" charset="0"/>
              </a:rPr>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273476" y="4542149"/>
            <a:ext cx="5951901" cy="63335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000"/>
              </a:lnSpc>
            </a:pPr>
            <a:r>
              <a:rPr lang="en-GB" dirty="0">
                <a:latin typeface="Calibri Light" panose="020F0302020204030204" pitchFamily="34" charset="0"/>
                <a:cs typeface="Calibri Light" panose="020F0302020204030204" pitchFamily="34" charset="0"/>
              </a:rPr>
              <a:t>                          67,   40, 500,  9,  600,   8,     1,   </a:t>
            </a:r>
            <a:r>
              <a:rPr lang="hu-HU" dirty="0">
                <a:solidFill>
                  <a:srgbClr val="C00000"/>
                </a:solidFill>
                <a:latin typeface="Calibri Light" panose="020F0302020204030204" pitchFamily="34" charset="0"/>
                <a:cs typeface="Calibri Light" panose="020F0302020204030204" pitchFamily="34" charset="0"/>
              </a:rPr>
              <a:t>Felskálázás előtt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                          </a:t>
            </a:r>
            <a:r>
              <a:rPr lang="en-GB" i="1" dirty="0">
                <a:solidFill>
                  <a:schemeClr val="tx1"/>
                </a:solidFill>
                <a:latin typeface="Calibri Light" panose="020F0302020204030204" pitchFamily="34" charset="0"/>
                <a:cs typeface="Calibri Light" panose="020F0302020204030204" pitchFamily="34" charset="0"/>
              </a:rPr>
              <a:t>32,   20, </a:t>
            </a:r>
            <a:r>
              <a:rPr lang="hu-HU" i="1" dirty="0">
                <a:solidFill>
                  <a:schemeClr val="tx1"/>
                </a:solidFill>
                <a:latin typeface="Calibri Light" panose="020F0302020204030204" pitchFamily="34" charset="0"/>
                <a:cs typeface="Calibri Light" panose="020F0302020204030204" pitchFamily="34" charset="0"/>
              </a:rPr>
              <a:t>900</a:t>
            </a:r>
            <a:r>
              <a:rPr lang="en-GB" i="1" dirty="0">
                <a:solidFill>
                  <a:schemeClr val="tx1"/>
                </a:solidFill>
                <a:latin typeface="Calibri Light" panose="020F0302020204030204" pitchFamily="34" charset="0"/>
                <a:cs typeface="Calibri Light" panose="020F0302020204030204" pitchFamily="34" charset="0"/>
              </a:rPr>
              <a:t>,  9,  </a:t>
            </a:r>
            <a:r>
              <a:rPr lang="hu-HU" i="1" dirty="0">
                <a:solidFill>
                  <a:schemeClr val="tx1"/>
                </a:solidFill>
                <a:latin typeface="Calibri Light" panose="020F0302020204030204" pitchFamily="34" charset="0"/>
                <a:cs typeface="Calibri Light" panose="020F0302020204030204" pitchFamily="34" charset="0"/>
              </a:rPr>
              <a:t>800</a:t>
            </a:r>
            <a:r>
              <a:rPr lang="en-GB" i="1" dirty="0">
                <a:solidFill>
                  <a:schemeClr val="tx1"/>
                </a:solidFill>
                <a:latin typeface="Calibri Light" panose="020F0302020204030204" pitchFamily="34" charset="0"/>
                <a:cs typeface="Calibri Light" panose="020F0302020204030204" pitchFamily="34" charset="0"/>
              </a:rPr>
              <a:t>,   </a:t>
            </a:r>
            <a:r>
              <a:rPr lang="hu-HU" i="1" dirty="0">
                <a:solidFill>
                  <a:schemeClr val="tx1"/>
                </a:solidFill>
                <a:latin typeface="Calibri Light" panose="020F0302020204030204" pitchFamily="34" charset="0"/>
                <a:cs typeface="Calibri Light" panose="020F0302020204030204" pitchFamily="34" charset="0"/>
              </a:rPr>
              <a:t>9</a:t>
            </a:r>
            <a:r>
              <a:rPr lang="en-GB" i="1" dirty="0">
                <a:solidFill>
                  <a:schemeClr val="tx1"/>
                </a:solidFill>
                <a:latin typeface="Calibri Light" panose="020F0302020204030204" pitchFamily="34" charset="0"/>
                <a:cs typeface="Calibri Light" panose="020F0302020204030204" pitchFamily="34" charset="0"/>
              </a:rPr>
              <a:t>,     2</a:t>
            </a:r>
            <a:r>
              <a:rPr lang="en-GB" dirty="0">
                <a:latin typeface="Calibri Light" panose="020F0302020204030204" pitchFamily="34" charset="0"/>
                <a:cs typeface="Calibri Light" panose="020F0302020204030204" pitchFamily="34" charset="0"/>
              </a:rPr>
              <a:t>,   </a:t>
            </a:r>
            <a:r>
              <a:rPr lang="hu-HU" dirty="0">
                <a:solidFill>
                  <a:srgbClr val="00B0F0"/>
                </a:solidFill>
                <a:latin typeface="Calibri Light" panose="020F0302020204030204" pitchFamily="34" charset="0"/>
                <a:cs typeface="Calibri Light" panose="020F0302020204030204" pitchFamily="34" charset="0"/>
              </a:rPr>
              <a:t>Felskálázás után</a:t>
            </a:r>
            <a:endParaRPr lang="en-GB" dirty="0">
              <a:solidFill>
                <a:srgbClr val="00B0F0"/>
              </a:solidFill>
              <a:latin typeface="Calibri Light" panose="020F0302020204030204" pitchFamily="34" charset="0"/>
              <a:cs typeface="Calibri Light" panose="020F0302020204030204" pitchFamily="34" charset="0"/>
            </a:endParaRP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813615" y="3137649"/>
            <a:ext cx="3718933"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a:latin typeface="Calibri Light" panose="020F0302020204030204" pitchFamily="34" charset="0"/>
                <a:cs typeface="Calibri Light" panose="020F0302020204030204" pitchFamily="34" charset="0"/>
              </a:rPr>
              <a:t>CPU Usage</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Interrupts</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KB received</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Packet received</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KB sent</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Packet sent</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Number of VM</a:t>
            </a:r>
            <a:br>
              <a:rPr lang="en-GB">
                <a:latin typeface="Calibri Light" panose="020F0302020204030204" pitchFamily="34" charset="0"/>
                <a:cs typeface="Calibri Light" panose="020F0302020204030204" pitchFamily="34" charset="0"/>
              </a:rPr>
            </a:br>
            <a:r>
              <a:rPr lang="en-GB">
                <a:solidFill>
                  <a:srgbClr val="C00000"/>
                </a:solidFill>
                <a:latin typeface="Calibri Light" panose="020F0302020204030204" pitchFamily="34" charset="0"/>
                <a:cs typeface="Calibri Light" panose="020F0302020204030204" pitchFamily="34" charset="0"/>
              </a:rPr>
              <a:t>State</a:t>
            </a:r>
          </a:p>
        </p:txBody>
      </p:sp>
      <p:sp>
        <p:nvSpPr>
          <p:cNvPr id="42" name="Szöveg helye 17">
            <a:extLst>
              <a:ext uri="{FF2B5EF4-FFF2-40B4-BE49-F238E27FC236}">
                <a16:creationId xmlns:a16="http://schemas.microsoft.com/office/drawing/2014/main" id="{27344C67-8673-4983-B980-56A99EB5DF86}"/>
              </a:ext>
            </a:extLst>
          </p:cNvPr>
          <p:cNvSpPr txBox="1">
            <a:spLocks/>
          </p:cNvSpPr>
          <p:nvPr/>
        </p:nvSpPr>
        <p:spPr>
          <a:xfrm>
            <a:off x="6202805" y="2867492"/>
            <a:ext cx="3924390"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A Neurális háló</a:t>
            </a:r>
            <a:endParaRPr lang="en-GB" dirty="0"/>
          </a:p>
        </p:txBody>
      </p:sp>
      <p:pic>
        <p:nvPicPr>
          <p:cNvPr id="8" name="Kép 7">
            <a:extLst>
              <a:ext uri="{FF2B5EF4-FFF2-40B4-BE49-F238E27FC236}">
                <a16:creationId xmlns:a16="http://schemas.microsoft.com/office/drawing/2014/main" id="{E5081FA1-8D16-474D-97DA-EC3AF4E6D3DE}"/>
              </a:ext>
            </a:extLst>
          </p:cNvPr>
          <p:cNvPicPr>
            <a:picLocks noChangeAspect="1"/>
          </p:cNvPicPr>
          <p:nvPr/>
        </p:nvPicPr>
        <p:blipFill>
          <a:blip r:embed="rId5"/>
          <a:stretch>
            <a:fillRect/>
          </a:stretch>
        </p:blipFill>
        <p:spPr>
          <a:xfrm>
            <a:off x="7500672" y="3161251"/>
            <a:ext cx="2627104" cy="2908460"/>
          </a:xfrm>
          <a:prstGeom prst="rect">
            <a:avLst/>
          </a:prstGeom>
        </p:spPr>
      </p:pic>
      <p:sp>
        <p:nvSpPr>
          <p:cNvPr id="46" name="Szöveg helye 14">
            <a:extLst>
              <a:ext uri="{FF2B5EF4-FFF2-40B4-BE49-F238E27FC236}">
                <a16:creationId xmlns:a16="http://schemas.microsoft.com/office/drawing/2014/main" id="{322A5969-657F-42CE-A922-12FC30BE9F41}"/>
              </a:ext>
            </a:extLst>
          </p:cNvPr>
          <p:cNvSpPr txBox="1">
            <a:spLocks/>
          </p:cNvSpPr>
          <p:nvPr/>
        </p:nvSpPr>
        <p:spPr>
          <a:xfrm>
            <a:off x="6070894" y="3481832"/>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a:latin typeface="Calibri Light" panose="020F0302020204030204" pitchFamily="34" charset="0"/>
                <a:cs typeface="Calibri Light" panose="020F0302020204030204" pitchFamily="34" charset="0"/>
              </a:rPr>
              <a:t>Time</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Request Rate</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CPU Usage</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Interrupts</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KB received</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Packet received</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KB sent</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Packet sent</a:t>
            </a:r>
            <a:endParaRPr lang="en-GB">
              <a:solidFill>
                <a:srgbClr val="C00000"/>
              </a:solidFill>
              <a:latin typeface="Calibri Light" panose="020F0302020204030204" pitchFamily="34" charset="0"/>
              <a:cs typeface="Calibri Light" panose="020F0302020204030204" pitchFamily="34" charset="0"/>
            </a:endParaRPr>
          </a:p>
        </p:txBody>
      </p:sp>
      <p:sp>
        <p:nvSpPr>
          <p:cNvPr id="56" name="Szöveg helye 14">
            <a:extLst>
              <a:ext uri="{FF2B5EF4-FFF2-40B4-BE49-F238E27FC236}">
                <a16:creationId xmlns:a16="http://schemas.microsoft.com/office/drawing/2014/main" id="{EC6FA2AC-0597-40F3-A03D-97D9D0965799}"/>
              </a:ext>
            </a:extLst>
          </p:cNvPr>
          <p:cNvSpPr txBox="1">
            <a:spLocks/>
          </p:cNvSpPr>
          <p:nvPr/>
        </p:nvSpPr>
        <p:spPr>
          <a:xfrm>
            <a:off x="839879" y="5277521"/>
            <a:ext cx="3873993" cy="54869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Mivel ezek az értékek </a:t>
            </a:r>
            <a:r>
              <a:rPr lang="hu-HU" b="1" dirty="0">
                <a:solidFill>
                  <a:schemeClr val="tx1"/>
                </a:solidFill>
                <a:latin typeface="Calibri Light" panose="020F0302020204030204" pitchFamily="34" charset="0"/>
                <a:cs typeface="Calibri Light" panose="020F0302020204030204" pitchFamily="34" charset="0"/>
              </a:rPr>
              <a:t>nem lesznek azonosak</a:t>
            </a:r>
            <a:r>
              <a:rPr lang="hu-HU" dirty="0">
                <a:latin typeface="Calibri Light" panose="020F0302020204030204" pitchFamily="34" charset="0"/>
                <a:cs typeface="Calibri Light" panose="020F0302020204030204" pitchFamily="34" charset="0"/>
              </a:rPr>
              <a:t> egy skálázás után a skálázás előtti értékükkel</a:t>
            </a:r>
            <a:endParaRPr lang="en-GB" dirty="0">
              <a:latin typeface="Calibri Light" panose="020F0302020204030204" pitchFamily="34" charset="0"/>
              <a:cs typeface="Calibri Light" panose="020F0302020204030204" pitchFamily="34" charset="0"/>
            </a:endParaRPr>
          </a:p>
        </p:txBody>
      </p:sp>
      <p:pic>
        <p:nvPicPr>
          <p:cNvPr id="39" name="Kép helye 6">
            <a:extLst>
              <a:ext uri="{FF2B5EF4-FFF2-40B4-BE49-F238E27FC236}">
                <a16:creationId xmlns:a16="http://schemas.microsoft.com/office/drawing/2014/main" id="{B934B513-E42F-4F20-8E7A-8C69448A030A}"/>
              </a:ext>
            </a:extLst>
          </p:cNvPr>
          <p:cNvPicPr>
            <a:picLocks noChangeAspect="1"/>
          </p:cNvPicPr>
          <p:nvPr/>
        </p:nvPicPr>
        <p:blipFill>
          <a:blip r:embed="rId3"/>
          <a:stretch>
            <a:fillRect/>
          </a:stretch>
        </p:blipFill>
        <p:spPr>
          <a:xfrm>
            <a:off x="8770023" y="1574145"/>
            <a:ext cx="854075" cy="854075"/>
          </a:xfrm>
          <a:prstGeom prst="rect">
            <a:avLst/>
          </a:prstGeom>
        </p:spPr>
      </p:pic>
      <p:cxnSp>
        <p:nvCxnSpPr>
          <p:cNvPr id="40" name="Szögletes összekötő 12">
            <a:extLst>
              <a:ext uri="{FF2B5EF4-FFF2-40B4-BE49-F238E27FC236}">
                <a16:creationId xmlns:a16="http://schemas.microsoft.com/office/drawing/2014/main" id="{6DF226F9-AE32-4164-8A63-196A8D61C268}"/>
              </a:ext>
            </a:extLst>
          </p:cNvPr>
          <p:cNvCxnSpPr>
            <a:cxnSpLocks/>
            <a:endCxn id="7" idx="3"/>
          </p:cNvCxnSpPr>
          <p:nvPr/>
        </p:nvCxnSpPr>
        <p:spPr>
          <a:xfrm rot="10800000" flipV="1">
            <a:off x="6326671" y="2001183"/>
            <a:ext cx="2443352" cy="5256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Szöveg helye 17">
            <a:extLst>
              <a:ext uri="{FF2B5EF4-FFF2-40B4-BE49-F238E27FC236}">
                <a16:creationId xmlns:a16="http://schemas.microsoft.com/office/drawing/2014/main" id="{17A453F2-0811-4478-816C-72B72716F314}"/>
              </a:ext>
            </a:extLst>
          </p:cNvPr>
          <p:cNvSpPr txBox="1">
            <a:spLocks/>
          </p:cNvSpPr>
          <p:nvPr/>
        </p:nvSpPr>
        <p:spPr>
          <a:xfrm>
            <a:off x="9775221" y="2279594"/>
            <a:ext cx="1382508" cy="56822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Hozzá adtam 1 VM-</a:t>
            </a:r>
            <a:r>
              <a:rPr lang="hu-HU" dirty="0" err="1"/>
              <a:t>et</a:t>
            </a:r>
            <a:endParaRPr lang="en-GB" dirty="0"/>
          </a:p>
        </p:txBody>
      </p:sp>
      <p:sp>
        <p:nvSpPr>
          <p:cNvPr id="50" name="Ábra 18" title="Sablon utasítási nyíl">
            <a:extLst>
              <a:ext uri="{FF2B5EF4-FFF2-40B4-BE49-F238E27FC236}">
                <a16:creationId xmlns:a16="http://schemas.microsoft.com/office/drawing/2014/main" id="{3D3DCEC4-ECE9-4021-AD4A-8EC58FCA8502}"/>
              </a:ext>
            </a:extLst>
          </p:cNvPr>
          <p:cNvSpPr/>
          <p:nvPr/>
        </p:nvSpPr>
        <p:spPr>
          <a:xfrm rot="5626377" flipH="1" flipV="1">
            <a:off x="9292826" y="1984090"/>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cxnSp>
        <p:nvCxnSpPr>
          <p:cNvPr id="38" name="Egyenes összekötő nyíllal 8">
            <a:extLst>
              <a:ext uri="{FF2B5EF4-FFF2-40B4-BE49-F238E27FC236}">
                <a16:creationId xmlns:a16="http://schemas.microsoft.com/office/drawing/2014/main" id="{7AC45506-523A-488E-A705-B9585EF97EBE}"/>
              </a:ext>
            </a:extLst>
          </p:cNvPr>
          <p:cNvCxnSpPr>
            <a:cxnSpLocks/>
          </p:cNvCxnSpPr>
          <p:nvPr/>
        </p:nvCxnSpPr>
        <p:spPr>
          <a:xfrm flipV="1">
            <a:off x="3421978" y="1743356"/>
            <a:ext cx="5188622" cy="356458"/>
          </a:xfrm>
          <a:prstGeom prst="bentConnector3">
            <a:avLst>
              <a:gd name="adj1" fmla="val -60"/>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4" name="Egyenes összekötő nyíllal 8">
            <a:extLst>
              <a:ext uri="{FF2B5EF4-FFF2-40B4-BE49-F238E27FC236}">
                <a16:creationId xmlns:a16="http://schemas.microsoft.com/office/drawing/2014/main" id="{53F0C0AC-3204-41EE-B2B3-93FCCE026CE1}"/>
              </a:ext>
            </a:extLst>
          </p:cNvPr>
          <p:cNvCxnSpPr>
            <a:cxnSpLocks/>
          </p:cNvCxnSpPr>
          <p:nvPr/>
        </p:nvCxnSpPr>
        <p:spPr>
          <a:xfrm rot="5400000" flipH="1" flipV="1">
            <a:off x="5599307" y="-820499"/>
            <a:ext cx="634057"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3" name="Szöveg helye 14">
            <a:extLst>
              <a:ext uri="{FF2B5EF4-FFF2-40B4-BE49-F238E27FC236}">
                <a16:creationId xmlns:a16="http://schemas.microsoft.com/office/drawing/2014/main" id="{0D987B15-72DA-4449-8D0C-81ED23A4BF16}"/>
              </a:ext>
            </a:extLst>
          </p:cNvPr>
          <p:cNvSpPr txBox="1">
            <a:spLocks/>
          </p:cNvSpPr>
          <p:nvPr/>
        </p:nvSpPr>
        <p:spPr>
          <a:xfrm>
            <a:off x="9320663" y="5151727"/>
            <a:ext cx="1970069" cy="81404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latin typeface="Calibri Light" panose="020F0302020204030204" pitchFamily="34" charset="0"/>
                <a:cs typeface="Calibri Light" panose="020F0302020204030204" pitchFamily="34" charset="0"/>
              </a:rPr>
              <a:t>Mi lenne a </a:t>
            </a:r>
            <a:r>
              <a:rPr lang="hu-HU" b="1" dirty="0">
                <a:solidFill>
                  <a:srgbClr val="C00000"/>
                </a:solidFill>
                <a:latin typeface="Calibri Light" panose="020F0302020204030204" pitchFamily="34" charset="0"/>
                <a:cs typeface="Calibri Light" panose="020F0302020204030204" pitchFamily="34" charset="0"/>
              </a:rPr>
              <a:t>válaszidő</a:t>
            </a:r>
            <a:r>
              <a:rPr lang="hu-HU" b="1" dirty="0">
                <a:latin typeface="Calibri Light" panose="020F0302020204030204" pitchFamily="34" charset="0"/>
                <a:cs typeface="Calibri Light" panose="020F0302020204030204" pitchFamily="34" charset="0"/>
              </a:rPr>
              <a:t> becslése egy hipotetikus fel-skálázás esetén?</a:t>
            </a:r>
            <a:endParaRPr lang="en-GB" b="1" dirty="0">
              <a:latin typeface="Calibri Light" panose="020F0302020204030204" pitchFamily="34" charset="0"/>
              <a:cs typeface="Calibri Light" panose="020F0302020204030204" pitchFamily="34" charset="0"/>
            </a:endParaRPr>
          </a:p>
        </p:txBody>
      </p:sp>
      <p:sp>
        <p:nvSpPr>
          <p:cNvPr id="34" name="Ábra 18" title="Sablon utasítási nyíl">
            <a:extLst>
              <a:ext uri="{FF2B5EF4-FFF2-40B4-BE49-F238E27FC236}">
                <a16:creationId xmlns:a16="http://schemas.microsoft.com/office/drawing/2014/main" id="{6D9B934A-02C9-4FDD-AA6E-68398CB73C2F}"/>
              </a:ext>
            </a:extLst>
          </p:cNvPr>
          <p:cNvSpPr/>
          <p:nvPr/>
        </p:nvSpPr>
        <p:spPr>
          <a:xfrm rot="7624611" flipH="1">
            <a:off x="5117280" y="4558056"/>
            <a:ext cx="800695" cy="972794"/>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35" name="Szöveg helye 14">
            <a:extLst>
              <a:ext uri="{FF2B5EF4-FFF2-40B4-BE49-F238E27FC236}">
                <a16:creationId xmlns:a16="http://schemas.microsoft.com/office/drawing/2014/main" id="{87B66D43-157C-4389-84B0-854BC528389A}"/>
              </a:ext>
            </a:extLst>
          </p:cNvPr>
          <p:cNvSpPr txBox="1">
            <a:spLocks/>
          </p:cNvSpPr>
          <p:nvPr/>
        </p:nvSpPr>
        <p:spPr>
          <a:xfrm>
            <a:off x="3988282" y="3453779"/>
            <a:ext cx="2332293" cy="1147507"/>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 felskálázás utáni értékeket adjuk oda a Neurális háló bemenetének</a:t>
            </a:r>
            <a:endParaRPr lang="en-GB" dirty="0">
              <a:latin typeface="Calibri Light" panose="020F0302020204030204" pitchFamily="34" charset="0"/>
              <a:cs typeface="Calibri Light" panose="020F0302020204030204" pitchFamily="34" charset="0"/>
            </a:endParaRPr>
          </a:p>
        </p:txBody>
      </p:sp>
      <p:sp>
        <p:nvSpPr>
          <p:cNvPr id="48" name="Ábra 18" title="Sablon utasítási nyíl">
            <a:extLst>
              <a:ext uri="{FF2B5EF4-FFF2-40B4-BE49-F238E27FC236}">
                <a16:creationId xmlns:a16="http://schemas.microsoft.com/office/drawing/2014/main" id="{706C0199-D40D-421F-8EC3-AB2CC4313E8F}"/>
              </a:ext>
            </a:extLst>
          </p:cNvPr>
          <p:cNvSpPr/>
          <p:nvPr/>
        </p:nvSpPr>
        <p:spPr>
          <a:xfrm rot="4358213" flipH="1">
            <a:off x="4822407" y="4125145"/>
            <a:ext cx="661732" cy="803962"/>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sp>
        <p:nvSpPr>
          <p:cNvPr id="49" name="Ábra 18" title="Sablon utasítási nyíl">
            <a:extLst>
              <a:ext uri="{FF2B5EF4-FFF2-40B4-BE49-F238E27FC236}">
                <a16:creationId xmlns:a16="http://schemas.microsoft.com/office/drawing/2014/main" id="{A61C06D7-22B1-41B5-AC50-87F715603867}"/>
              </a:ext>
            </a:extLst>
          </p:cNvPr>
          <p:cNvSpPr/>
          <p:nvPr/>
        </p:nvSpPr>
        <p:spPr>
          <a:xfrm rot="10618964" flipH="1">
            <a:off x="5596999" y="4112718"/>
            <a:ext cx="661732" cy="803962"/>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sp>
        <p:nvSpPr>
          <p:cNvPr id="51" name="Szöveg helye 17">
            <a:extLst>
              <a:ext uri="{FF2B5EF4-FFF2-40B4-BE49-F238E27FC236}">
                <a16:creationId xmlns:a16="http://schemas.microsoft.com/office/drawing/2014/main" id="{CDAD39E9-15A3-444D-95EC-562F6CF63DBB}"/>
              </a:ext>
            </a:extLst>
          </p:cNvPr>
          <p:cNvSpPr txBox="1">
            <a:spLocks/>
          </p:cNvSpPr>
          <p:nvPr/>
        </p:nvSpPr>
        <p:spPr>
          <a:xfrm>
            <a:off x="5062570" y="4395494"/>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52" name="Szöveg helye 17">
            <a:extLst>
              <a:ext uri="{FF2B5EF4-FFF2-40B4-BE49-F238E27FC236}">
                <a16:creationId xmlns:a16="http://schemas.microsoft.com/office/drawing/2014/main" id="{B892C49F-8307-45E2-A2B1-AB8F31396F29}"/>
              </a:ext>
            </a:extLst>
          </p:cNvPr>
          <p:cNvSpPr txBox="1">
            <a:spLocks/>
          </p:cNvSpPr>
          <p:nvPr/>
        </p:nvSpPr>
        <p:spPr>
          <a:xfrm>
            <a:off x="9773334" y="4397767"/>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11" name="Nyíl: szalag, jobbra mutató 10">
            <a:extLst>
              <a:ext uri="{FF2B5EF4-FFF2-40B4-BE49-F238E27FC236}">
                <a16:creationId xmlns:a16="http://schemas.microsoft.com/office/drawing/2014/main" id="{9F8AAE1D-7E1E-4B77-B13F-704A5D308855}"/>
              </a:ext>
            </a:extLst>
          </p:cNvPr>
          <p:cNvSpPr/>
          <p:nvPr/>
        </p:nvSpPr>
        <p:spPr>
          <a:xfrm>
            <a:off x="616167" y="4611839"/>
            <a:ext cx="214332" cy="418085"/>
          </a:xfrm>
          <a:prstGeom prst="curv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4238705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églalap 40">
            <a:extLst>
              <a:ext uri="{FF2B5EF4-FFF2-40B4-BE49-F238E27FC236}">
                <a16:creationId xmlns:a16="http://schemas.microsoft.com/office/drawing/2014/main" id="{C12460E3-6A3D-4E17-B9A3-A048208C6790}"/>
              </a:ext>
            </a:extLst>
          </p:cNvPr>
          <p:cNvSpPr/>
          <p:nvPr/>
        </p:nvSpPr>
        <p:spPr>
          <a:xfrm>
            <a:off x="73153" y="3105501"/>
            <a:ext cx="4999539"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Második tanulási fázis</a:t>
            </a:r>
            <a:endParaRPr lang="en-GB"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15</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Szöveg helye 17">
            <a:extLst>
              <a:ext uri="{FF2B5EF4-FFF2-40B4-BE49-F238E27FC236}">
                <a16:creationId xmlns:a16="http://schemas.microsoft.com/office/drawing/2014/main" id="{2F57F624-555C-4BAD-87E2-FFF26613042A}"/>
              </a:ext>
            </a:extLst>
          </p:cNvPr>
          <p:cNvSpPr txBox="1">
            <a:spLocks/>
          </p:cNvSpPr>
          <p:nvPr/>
        </p:nvSpPr>
        <p:spPr>
          <a:xfrm>
            <a:off x="9605318" y="1492741"/>
            <a:ext cx="1830756"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Apache Web Server</a:t>
            </a: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6592101" flipH="1" flipV="1">
            <a:off x="4923322" y="1277284"/>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02100" y="1120021"/>
            <a:ext cx="3843289"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latin typeface="Calibri Light" panose="020F0302020204030204" pitchFamily="34" charset="0"/>
                <a:cs typeface="Calibri Light" panose="020F0302020204030204" pitchFamily="34" charset="0"/>
              </a:rPr>
              <a:t>Micado</a:t>
            </a:r>
            <a:r>
              <a:rPr lang="en-GB" dirty="0">
                <a:solidFill>
                  <a:schemeClr val="tx1"/>
                </a:solidFill>
                <a:latin typeface="Calibri Light" panose="020F0302020204030204" pitchFamily="34" charset="0"/>
                <a:cs typeface="Calibri Light" panose="020F0302020204030204" pitchFamily="34" charset="0"/>
              </a:rPr>
              <a:t>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Calibri Light" panose="020F0302020204030204" pitchFamily="34" charset="0"/>
                <a:cs typeface="Calibri Light" panose="020F0302020204030204" pitchFamily="34" charset="0"/>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err="1">
                <a:solidFill>
                  <a:schemeClr val="tx1"/>
                </a:solidFill>
                <a:latin typeface="Calibri Light" panose="020F0302020204030204" pitchFamily="34" charset="0"/>
                <a:cs typeface="Calibri Light" panose="020F0302020204030204" pitchFamily="34" charset="0"/>
              </a:rPr>
              <a:t>Micado</a:t>
            </a:r>
            <a:r>
              <a:rPr lang="en-GB" dirty="0">
                <a:solidFill>
                  <a:schemeClr val="tx1"/>
                </a:solidFill>
                <a:latin typeface="Calibri Light" panose="020F0302020204030204" pitchFamily="34" charset="0"/>
                <a:cs typeface="Calibri Light" panose="020F0302020204030204" pitchFamily="34" charset="0"/>
              </a:rPr>
              <a:t> Optimizer</a:t>
            </a:r>
          </a:p>
        </p:txBody>
      </p:sp>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Light" panose="020F0302020204030204" pitchFamily="34" charset="0"/>
              <a:cs typeface="Calibri Light" panose="020F0302020204030204" pitchFamily="34" charset="0"/>
            </a:endParaRPr>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273476" y="4542149"/>
            <a:ext cx="5951901" cy="63335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000"/>
              </a:lnSpc>
            </a:pPr>
            <a:r>
              <a:rPr lang="en-GB" dirty="0">
                <a:latin typeface="Calibri Light" panose="020F0302020204030204" pitchFamily="34" charset="0"/>
                <a:cs typeface="Calibri Light" panose="020F0302020204030204" pitchFamily="34" charset="0"/>
              </a:rPr>
              <a:t>                          67,   40, 500,  9,  600,   8,     1,   </a:t>
            </a:r>
            <a:r>
              <a:rPr lang="hu-HU" dirty="0">
                <a:solidFill>
                  <a:srgbClr val="C00000"/>
                </a:solidFill>
                <a:latin typeface="Calibri Light" panose="020F0302020204030204" pitchFamily="34" charset="0"/>
                <a:cs typeface="Calibri Light" panose="020F0302020204030204" pitchFamily="34" charset="0"/>
              </a:rPr>
              <a:t>Felskálázás előtt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                          32,   20, </a:t>
            </a:r>
            <a:r>
              <a:rPr lang="hu-HU" dirty="0">
                <a:latin typeface="Calibri Light" panose="020F0302020204030204" pitchFamily="34" charset="0"/>
                <a:cs typeface="Calibri Light" panose="020F0302020204030204" pitchFamily="34" charset="0"/>
              </a:rPr>
              <a:t>900</a:t>
            </a:r>
            <a:r>
              <a:rPr lang="en-GB" dirty="0">
                <a:latin typeface="Calibri Light" panose="020F0302020204030204" pitchFamily="34" charset="0"/>
                <a:cs typeface="Calibri Light" panose="020F0302020204030204" pitchFamily="34" charset="0"/>
              </a:rPr>
              <a:t>,  9,  </a:t>
            </a:r>
            <a:r>
              <a:rPr lang="hu-HU" dirty="0">
                <a:latin typeface="Calibri Light" panose="020F0302020204030204" pitchFamily="34" charset="0"/>
                <a:cs typeface="Calibri Light" panose="020F0302020204030204" pitchFamily="34" charset="0"/>
              </a:rPr>
              <a:t>800</a:t>
            </a:r>
            <a:r>
              <a:rPr lang="en-GB" dirty="0">
                <a:latin typeface="Calibri Light" panose="020F0302020204030204" pitchFamily="34" charset="0"/>
                <a:cs typeface="Calibri Light" panose="020F0302020204030204" pitchFamily="34" charset="0"/>
              </a:rPr>
              <a:t>,   </a:t>
            </a:r>
            <a:r>
              <a:rPr lang="hu-HU" dirty="0">
                <a:latin typeface="Calibri Light" panose="020F0302020204030204" pitchFamily="34" charset="0"/>
                <a:cs typeface="Calibri Light" panose="020F0302020204030204" pitchFamily="34" charset="0"/>
              </a:rPr>
              <a:t>9</a:t>
            </a:r>
            <a:r>
              <a:rPr lang="en-GB" dirty="0">
                <a:latin typeface="Calibri Light" panose="020F0302020204030204" pitchFamily="34" charset="0"/>
                <a:cs typeface="Calibri Light" panose="020F0302020204030204" pitchFamily="34" charset="0"/>
              </a:rPr>
              <a:t>,     2,   </a:t>
            </a:r>
            <a:r>
              <a:rPr lang="hu-HU" dirty="0">
                <a:solidFill>
                  <a:srgbClr val="00B0F0"/>
                </a:solidFill>
                <a:latin typeface="Calibri Light" panose="020F0302020204030204" pitchFamily="34" charset="0"/>
                <a:cs typeface="Calibri Light" panose="020F0302020204030204" pitchFamily="34" charset="0"/>
              </a:rPr>
              <a:t>Felskálázás után</a:t>
            </a:r>
            <a:endParaRPr lang="en-GB" dirty="0">
              <a:solidFill>
                <a:srgbClr val="00B0F0"/>
              </a:solidFill>
              <a:latin typeface="Calibri Light" panose="020F0302020204030204" pitchFamily="34" charset="0"/>
              <a:cs typeface="Calibri Light" panose="020F0302020204030204" pitchFamily="34" charset="0"/>
            </a:endParaRP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813615" y="3137649"/>
            <a:ext cx="3718933"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Number of VM</a:t>
            </a:r>
            <a:br>
              <a:rPr lang="en-GB" dirty="0">
                <a:latin typeface="Calibri Light" panose="020F0302020204030204" pitchFamily="34" charset="0"/>
                <a:cs typeface="Calibri Light" panose="020F0302020204030204" pitchFamily="34" charset="0"/>
              </a:rPr>
            </a:br>
            <a:r>
              <a:rPr lang="en-GB" dirty="0">
                <a:solidFill>
                  <a:srgbClr val="C00000"/>
                </a:solidFill>
                <a:latin typeface="Calibri Light" panose="020F0302020204030204" pitchFamily="34" charset="0"/>
                <a:cs typeface="Calibri Light" panose="020F0302020204030204" pitchFamily="34" charset="0"/>
              </a:rPr>
              <a:t>State</a:t>
            </a:r>
          </a:p>
        </p:txBody>
      </p:sp>
      <p:sp>
        <p:nvSpPr>
          <p:cNvPr id="42" name="Szöveg helye 17">
            <a:extLst>
              <a:ext uri="{FF2B5EF4-FFF2-40B4-BE49-F238E27FC236}">
                <a16:creationId xmlns:a16="http://schemas.microsoft.com/office/drawing/2014/main" id="{27344C67-8673-4983-B980-56A99EB5DF86}"/>
              </a:ext>
            </a:extLst>
          </p:cNvPr>
          <p:cNvSpPr txBox="1">
            <a:spLocks/>
          </p:cNvSpPr>
          <p:nvPr/>
        </p:nvSpPr>
        <p:spPr>
          <a:xfrm>
            <a:off x="6202805" y="2867492"/>
            <a:ext cx="3924390"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A Neurális háló</a:t>
            </a:r>
            <a:endParaRPr lang="en-GB" dirty="0"/>
          </a:p>
        </p:txBody>
      </p:sp>
      <p:pic>
        <p:nvPicPr>
          <p:cNvPr id="8" name="Kép 7">
            <a:extLst>
              <a:ext uri="{FF2B5EF4-FFF2-40B4-BE49-F238E27FC236}">
                <a16:creationId xmlns:a16="http://schemas.microsoft.com/office/drawing/2014/main" id="{E5081FA1-8D16-474D-97DA-EC3AF4E6D3DE}"/>
              </a:ext>
            </a:extLst>
          </p:cNvPr>
          <p:cNvPicPr>
            <a:picLocks noChangeAspect="1"/>
          </p:cNvPicPr>
          <p:nvPr/>
        </p:nvPicPr>
        <p:blipFill>
          <a:blip r:embed="rId5"/>
          <a:stretch>
            <a:fillRect/>
          </a:stretch>
        </p:blipFill>
        <p:spPr>
          <a:xfrm>
            <a:off x="7500672" y="3161251"/>
            <a:ext cx="2627104" cy="2908460"/>
          </a:xfrm>
          <a:prstGeom prst="rect">
            <a:avLst/>
          </a:prstGeom>
        </p:spPr>
      </p:pic>
      <p:sp>
        <p:nvSpPr>
          <p:cNvPr id="46" name="Szöveg helye 14">
            <a:extLst>
              <a:ext uri="{FF2B5EF4-FFF2-40B4-BE49-F238E27FC236}">
                <a16:creationId xmlns:a16="http://schemas.microsoft.com/office/drawing/2014/main" id="{322A5969-657F-42CE-A922-12FC30BE9F41}"/>
              </a:ext>
            </a:extLst>
          </p:cNvPr>
          <p:cNvSpPr txBox="1">
            <a:spLocks/>
          </p:cNvSpPr>
          <p:nvPr/>
        </p:nvSpPr>
        <p:spPr>
          <a:xfrm>
            <a:off x="6070894" y="3481832"/>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sp>
        <p:nvSpPr>
          <p:cNvPr id="47" name="Szöveg helye 14">
            <a:extLst>
              <a:ext uri="{FF2B5EF4-FFF2-40B4-BE49-F238E27FC236}">
                <a16:creationId xmlns:a16="http://schemas.microsoft.com/office/drawing/2014/main" id="{CE28E52A-F3AA-4825-8111-B0A431F95DCA}"/>
              </a:ext>
            </a:extLst>
          </p:cNvPr>
          <p:cNvSpPr txBox="1">
            <a:spLocks/>
          </p:cNvSpPr>
          <p:nvPr/>
        </p:nvSpPr>
        <p:spPr>
          <a:xfrm>
            <a:off x="9925924" y="4578523"/>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sp>
        <p:nvSpPr>
          <p:cNvPr id="56" name="Szöveg helye 14">
            <a:extLst>
              <a:ext uri="{FF2B5EF4-FFF2-40B4-BE49-F238E27FC236}">
                <a16:creationId xmlns:a16="http://schemas.microsoft.com/office/drawing/2014/main" id="{EC6FA2AC-0597-40F3-A03D-97D9D0965799}"/>
              </a:ext>
            </a:extLst>
          </p:cNvPr>
          <p:cNvSpPr txBox="1">
            <a:spLocks/>
          </p:cNvSpPr>
          <p:nvPr/>
        </p:nvSpPr>
        <p:spPr>
          <a:xfrm>
            <a:off x="198733" y="5277521"/>
            <a:ext cx="5156284" cy="72457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err="1">
                <a:solidFill>
                  <a:srgbClr val="00B0F0"/>
                </a:solidFill>
                <a:latin typeface="Calibri Light" panose="020F0302020204030204" pitchFamily="34" charset="0"/>
                <a:cs typeface="Calibri Light" panose="020F0302020204030204" pitchFamily="34" charset="0"/>
              </a:rPr>
              <a:t>cpu</a:t>
            </a:r>
            <a:r>
              <a:rPr lang="en-GB" dirty="0">
                <a:solidFill>
                  <a:srgbClr val="00B0F0"/>
                </a:solidFill>
                <a:latin typeface="Calibri Light" panose="020F0302020204030204" pitchFamily="34" charset="0"/>
                <a:cs typeface="Calibri Light" panose="020F0302020204030204" pitchFamily="34" charset="0"/>
              </a:rPr>
              <a:t>’</a:t>
            </a:r>
            <a:r>
              <a:rPr lang="en-GB" dirty="0">
                <a:latin typeface="Calibri Light" panose="020F0302020204030204" pitchFamily="34" charset="0"/>
                <a:cs typeface="Calibri Light" panose="020F0302020204030204" pitchFamily="34" charset="0"/>
              </a:rPr>
              <a:t> = w0+w1*</a:t>
            </a:r>
            <a:r>
              <a:rPr lang="en-GB" dirty="0" err="1">
                <a:solidFill>
                  <a:srgbClr val="C00000"/>
                </a:solidFill>
                <a:latin typeface="Calibri Light" panose="020F0302020204030204" pitchFamily="34" charset="0"/>
                <a:cs typeface="Calibri Light" panose="020F0302020204030204" pitchFamily="34" charset="0"/>
              </a:rPr>
              <a:t>cpu</a:t>
            </a:r>
            <a:r>
              <a:rPr lang="en-GB" dirty="0">
                <a:latin typeface="Calibri Light" panose="020F0302020204030204" pitchFamily="34" charset="0"/>
                <a:cs typeface="Calibri Light" panose="020F0302020204030204" pitchFamily="34" charset="0"/>
              </a:rPr>
              <a:t>*VM/(VM+VM’)+w2*</a:t>
            </a:r>
            <a:r>
              <a:rPr lang="en-GB" dirty="0" err="1">
                <a:solidFill>
                  <a:srgbClr val="C00000"/>
                </a:solidFill>
                <a:latin typeface="Calibri Light" panose="020F0302020204030204" pitchFamily="34" charset="0"/>
                <a:cs typeface="Calibri Light" panose="020F0302020204030204" pitchFamily="34" charset="0"/>
              </a:rPr>
              <a:t>cpu</a:t>
            </a:r>
            <a:r>
              <a:rPr lang="en-GB" dirty="0">
                <a:latin typeface="Calibri Light" panose="020F0302020204030204" pitchFamily="34" charset="0"/>
                <a:cs typeface="Calibri Light" panose="020F0302020204030204" pitchFamily="34" charset="0"/>
              </a:rPr>
              <a:t>*VM’/(VM+VM’)</a:t>
            </a:r>
          </a:p>
        </p:txBody>
      </p:sp>
      <p:pic>
        <p:nvPicPr>
          <p:cNvPr id="39" name="Kép helye 6">
            <a:extLst>
              <a:ext uri="{FF2B5EF4-FFF2-40B4-BE49-F238E27FC236}">
                <a16:creationId xmlns:a16="http://schemas.microsoft.com/office/drawing/2014/main" id="{B934B513-E42F-4F20-8E7A-8C69448A030A}"/>
              </a:ext>
            </a:extLst>
          </p:cNvPr>
          <p:cNvPicPr>
            <a:picLocks noChangeAspect="1"/>
          </p:cNvPicPr>
          <p:nvPr/>
        </p:nvPicPr>
        <p:blipFill>
          <a:blip r:embed="rId3"/>
          <a:stretch>
            <a:fillRect/>
          </a:stretch>
        </p:blipFill>
        <p:spPr>
          <a:xfrm>
            <a:off x="8770023" y="1574145"/>
            <a:ext cx="854075" cy="854075"/>
          </a:xfrm>
          <a:prstGeom prst="rect">
            <a:avLst/>
          </a:prstGeom>
        </p:spPr>
      </p:pic>
      <p:cxnSp>
        <p:nvCxnSpPr>
          <p:cNvPr id="40" name="Szögletes összekötő 12">
            <a:extLst>
              <a:ext uri="{FF2B5EF4-FFF2-40B4-BE49-F238E27FC236}">
                <a16:creationId xmlns:a16="http://schemas.microsoft.com/office/drawing/2014/main" id="{6DF226F9-AE32-4164-8A63-196A8D61C268}"/>
              </a:ext>
            </a:extLst>
          </p:cNvPr>
          <p:cNvCxnSpPr>
            <a:cxnSpLocks/>
            <a:endCxn id="7" idx="3"/>
          </p:cNvCxnSpPr>
          <p:nvPr/>
        </p:nvCxnSpPr>
        <p:spPr>
          <a:xfrm rot="10800000" flipV="1">
            <a:off x="6326671" y="2001183"/>
            <a:ext cx="2443352" cy="5256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Szöveg helye 17">
            <a:extLst>
              <a:ext uri="{FF2B5EF4-FFF2-40B4-BE49-F238E27FC236}">
                <a16:creationId xmlns:a16="http://schemas.microsoft.com/office/drawing/2014/main" id="{17A453F2-0811-4478-816C-72B72716F314}"/>
              </a:ext>
            </a:extLst>
          </p:cNvPr>
          <p:cNvSpPr txBox="1">
            <a:spLocks/>
          </p:cNvSpPr>
          <p:nvPr/>
        </p:nvSpPr>
        <p:spPr>
          <a:xfrm>
            <a:off x="9775221" y="2279594"/>
            <a:ext cx="1382508" cy="56822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Hozzá adtam 1 VM-</a:t>
            </a:r>
            <a:r>
              <a:rPr lang="hu-HU" dirty="0" err="1"/>
              <a:t>et</a:t>
            </a:r>
            <a:endParaRPr lang="en-GB" dirty="0"/>
          </a:p>
        </p:txBody>
      </p:sp>
      <p:sp>
        <p:nvSpPr>
          <p:cNvPr id="50" name="Ábra 18" title="Sablon utasítási nyíl">
            <a:extLst>
              <a:ext uri="{FF2B5EF4-FFF2-40B4-BE49-F238E27FC236}">
                <a16:creationId xmlns:a16="http://schemas.microsoft.com/office/drawing/2014/main" id="{3D3DCEC4-ECE9-4021-AD4A-8EC58FCA8502}"/>
              </a:ext>
            </a:extLst>
          </p:cNvPr>
          <p:cNvSpPr/>
          <p:nvPr/>
        </p:nvSpPr>
        <p:spPr>
          <a:xfrm rot="5626377" flipH="1" flipV="1">
            <a:off x="9292826" y="1984090"/>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34" name="Ábra 18" title="Sablon utasítási nyíl">
            <a:extLst>
              <a:ext uri="{FF2B5EF4-FFF2-40B4-BE49-F238E27FC236}">
                <a16:creationId xmlns:a16="http://schemas.microsoft.com/office/drawing/2014/main" id="{09122AAA-E220-4604-AAD5-F732BA33F9C2}"/>
              </a:ext>
            </a:extLst>
          </p:cNvPr>
          <p:cNvSpPr/>
          <p:nvPr/>
        </p:nvSpPr>
        <p:spPr>
          <a:xfrm rot="5626377" flipH="1" flipV="1">
            <a:off x="517448" y="5516097"/>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latin typeface="Calibri Light" panose="020F0302020204030204" pitchFamily="34" charset="0"/>
              <a:cs typeface="Calibri Light" panose="020F0302020204030204" pitchFamily="34" charset="0"/>
            </a:endParaRPr>
          </a:p>
        </p:txBody>
      </p:sp>
      <p:sp>
        <p:nvSpPr>
          <p:cNvPr id="35" name="Szöveg helye 17">
            <a:extLst>
              <a:ext uri="{FF2B5EF4-FFF2-40B4-BE49-F238E27FC236}">
                <a16:creationId xmlns:a16="http://schemas.microsoft.com/office/drawing/2014/main" id="{C0ACDC6E-977D-48F0-A6CA-0D84EA52F117}"/>
              </a:ext>
            </a:extLst>
          </p:cNvPr>
          <p:cNvSpPr txBox="1">
            <a:spLocks/>
          </p:cNvSpPr>
          <p:nvPr/>
        </p:nvSpPr>
        <p:spPr>
          <a:xfrm>
            <a:off x="1062256" y="5819998"/>
            <a:ext cx="1520759" cy="568221"/>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rgbClr val="00B0F0"/>
                </a:solidFill>
                <a:latin typeface="Calibri Light" panose="020F0302020204030204" pitchFamily="34" charset="0"/>
                <a:cs typeface="Calibri Light" panose="020F0302020204030204" pitchFamily="34" charset="0"/>
              </a:rPr>
              <a:t>CPU </a:t>
            </a:r>
            <a:r>
              <a:rPr lang="hu-HU" dirty="0">
                <a:solidFill>
                  <a:srgbClr val="00B0F0"/>
                </a:solidFill>
                <a:latin typeface="Calibri Light" panose="020F0302020204030204" pitchFamily="34" charset="0"/>
                <a:cs typeface="Calibri Light" panose="020F0302020204030204" pitchFamily="34" charset="0"/>
              </a:rPr>
              <a:t>használat a skálázás után</a:t>
            </a:r>
            <a:endParaRPr lang="en-GB" dirty="0">
              <a:solidFill>
                <a:srgbClr val="00B0F0"/>
              </a:solidFill>
              <a:latin typeface="Calibri Light" panose="020F0302020204030204" pitchFamily="34" charset="0"/>
              <a:cs typeface="Calibri Light" panose="020F0302020204030204" pitchFamily="34" charset="0"/>
            </a:endParaRPr>
          </a:p>
        </p:txBody>
      </p:sp>
      <p:sp>
        <p:nvSpPr>
          <p:cNvPr id="38" name="Ábra 18" title="Sablon utasítási nyíl">
            <a:extLst>
              <a:ext uri="{FF2B5EF4-FFF2-40B4-BE49-F238E27FC236}">
                <a16:creationId xmlns:a16="http://schemas.microsoft.com/office/drawing/2014/main" id="{1ED8EC49-EEDE-4A83-A994-AB6DAE84FFE1}"/>
              </a:ext>
            </a:extLst>
          </p:cNvPr>
          <p:cNvSpPr/>
          <p:nvPr/>
        </p:nvSpPr>
        <p:spPr>
          <a:xfrm rot="16034701" flipH="1">
            <a:off x="493368" y="4844570"/>
            <a:ext cx="367586" cy="457870"/>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latin typeface="Calibri Light" panose="020F0302020204030204" pitchFamily="34" charset="0"/>
              <a:cs typeface="Calibri Light" panose="020F0302020204030204" pitchFamily="34" charset="0"/>
            </a:endParaRPr>
          </a:p>
        </p:txBody>
      </p:sp>
      <p:cxnSp>
        <p:nvCxnSpPr>
          <p:cNvPr id="44" name="Egyenes összekötő nyíllal 8">
            <a:extLst>
              <a:ext uri="{FF2B5EF4-FFF2-40B4-BE49-F238E27FC236}">
                <a16:creationId xmlns:a16="http://schemas.microsoft.com/office/drawing/2014/main" id="{023558F4-F409-4956-8FCC-B8B815E7EE83}"/>
              </a:ext>
            </a:extLst>
          </p:cNvPr>
          <p:cNvCxnSpPr>
            <a:cxnSpLocks/>
          </p:cNvCxnSpPr>
          <p:nvPr/>
        </p:nvCxnSpPr>
        <p:spPr>
          <a:xfrm flipV="1">
            <a:off x="3421978" y="1743356"/>
            <a:ext cx="5188622" cy="356458"/>
          </a:xfrm>
          <a:prstGeom prst="bentConnector3">
            <a:avLst>
              <a:gd name="adj1" fmla="val -60"/>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8" name="Egyenes összekötő nyíllal 8">
            <a:extLst>
              <a:ext uri="{FF2B5EF4-FFF2-40B4-BE49-F238E27FC236}">
                <a16:creationId xmlns:a16="http://schemas.microsoft.com/office/drawing/2014/main" id="{717CD395-0403-4F5F-96C7-7AC037338C9F}"/>
              </a:ext>
            </a:extLst>
          </p:cNvPr>
          <p:cNvCxnSpPr>
            <a:cxnSpLocks/>
          </p:cNvCxnSpPr>
          <p:nvPr/>
        </p:nvCxnSpPr>
        <p:spPr>
          <a:xfrm rot="5400000" flipH="1" flipV="1">
            <a:off x="5599307" y="-820499"/>
            <a:ext cx="634057"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8315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500"/>
                                        <p:tgtEl>
                                          <p:spTgt spid="3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34" grpId="0" animBg="1"/>
      <p:bldP spid="35" grpId="0"/>
      <p:bldP spid="38"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églalap 40">
            <a:extLst>
              <a:ext uri="{FF2B5EF4-FFF2-40B4-BE49-F238E27FC236}">
                <a16:creationId xmlns:a16="http://schemas.microsoft.com/office/drawing/2014/main" id="{C12460E3-6A3D-4E17-B9A3-A048208C6790}"/>
              </a:ext>
            </a:extLst>
          </p:cNvPr>
          <p:cNvSpPr/>
          <p:nvPr/>
        </p:nvSpPr>
        <p:spPr>
          <a:xfrm>
            <a:off x="73153" y="3105501"/>
            <a:ext cx="4999539"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Második tanulási fázis</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16</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Szöveg helye 17">
            <a:extLst>
              <a:ext uri="{FF2B5EF4-FFF2-40B4-BE49-F238E27FC236}">
                <a16:creationId xmlns:a16="http://schemas.microsoft.com/office/drawing/2014/main" id="{2F57F624-555C-4BAD-87E2-FFF26613042A}"/>
              </a:ext>
            </a:extLst>
          </p:cNvPr>
          <p:cNvSpPr txBox="1">
            <a:spLocks/>
          </p:cNvSpPr>
          <p:nvPr/>
        </p:nvSpPr>
        <p:spPr>
          <a:xfrm>
            <a:off x="9605318" y="1492741"/>
            <a:ext cx="1830756"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Apache Web Server</a:t>
            </a: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6592101" flipH="1" flipV="1">
            <a:off x="4923322" y="1277284"/>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02100" y="1120021"/>
            <a:ext cx="3843289"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latin typeface="Calibri Light" panose="020F0302020204030204" pitchFamily="34" charset="0"/>
                <a:cs typeface="Calibri Light" panose="020F0302020204030204" pitchFamily="34" charset="0"/>
              </a:rPr>
              <a:t>Micado</a:t>
            </a:r>
            <a:r>
              <a:rPr lang="en-GB" dirty="0">
                <a:solidFill>
                  <a:schemeClr val="tx1"/>
                </a:solidFill>
                <a:latin typeface="Calibri Light" panose="020F0302020204030204" pitchFamily="34" charset="0"/>
                <a:cs typeface="Calibri Light" panose="020F0302020204030204" pitchFamily="34" charset="0"/>
              </a:rPr>
              <a:t>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Calibri Light" panose="020F0302020204030204" pitchFamily="34" charset="0"/>
                <a:cs typeface="Calibri Light" panose="020F0302020204030204" pitchFamily="34" charset="0"/>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err="1">
                <a:solidFill>
                  <a:schemeClr val="tx1"/>
                </a:solidFill>
                <a:latin typeface="Calibri Light" panose="020F0302020204030204" pitchFamily="34" charset="0"/>
                <a:cs typeface="Calibri Light" panose="020F0302020204030204" pitchFamily="34" charset="0"/>
              </a:rPr>
              <a:t>Micado</a:t>
            </a:r>
            <a:r>
              <a:rPr lang="en-GB" dirty="0">
                <a:solidFill>
                  <a:schemeClr val="tx1"/>
                </a:solidFill>
                <a:latin typeface="Calibri Light" panose="020F0302020204030204" pitchFamily="34" charset="0"/>
                <a:cs typeface="Calibri Light" panose="020F0302020204030204" pitchFamily="34" charset="0"/>
              </a:rPr>
              <a:t> Optimizer</a:t>
            </a:r>
          </a:p>
        </p:txBody>
      </p:sp>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Light" panose="020F0302020204030204" pitchFamily="34" charset="0"/>
              <a:cs typeface="Calibri Light" panose="020F0302020204030204" pitchFamily="34" charset="0"/>
            </a:endParaRPr>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273476" y="4542149"/>
            <a:ext cx="5951901" cy="63335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000"/>
              </a:lnSpc>
            </a:pPr>
            <a:r>
              <a:rPr lang="en-GB" dirty="0">
                <a:latin typeface="Calibri Light" panose="020F0302020204030204" pitchFamily="34" charset="0"/>
                <a:cs typeface="Calibri Light" panose="020F0302020204030204" pitchFamily="34" charset="0"/>
              </a:rPr>
              <a:t>                          67,   40, 500,  9,  600,   8,     1,   </a:t>
            </a:r>
            <a:r>
              <a:rPr lang="hu-HU" dirty="0">
                <a:solidFill>
                  <a:srgbClr val="C00000"/>
                </a:solidFill>
                <a:latin typeface="Calibri Light" panose="020F0302020204030204" pitchFamily="34" charset="0"/>
                <a:cs typeface="Calibri Light" panose="020F0302020204030204" pitchFamily="34" charset="0"/>
              </a:rPr>
              <a:t>Felskálázás előtt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                          32,   20, </a:t>
            </a:r>
            <a:r>
              <a:rPr lang="hu-HU" dirty="0">
                <a:latin typeface="Calibri Light" panose="020F0302020204030204" pitchFamily="34" charset="0"/>
                <a:cs typeface="Calibri Light" panose="020F0302020204030204" pitchFamily="34" charset="0"/>
              </a:rPr>
              <a:t>900</a:t>
            </a:r>
            <a:r>
              <a:rPr lang="en-GB" dirty="0">
                <a:latin typeface="Calibri Light" panose="020F0302020204030204" pitchFamily="34" charset="0"/>
                <a:cs typeface="Calibri Light" panose="020F0302020204030204" pitchFamily="34" charset="0"/>
              </a:rPr>
              <a:t>,  9,  </a:t>
            </a:r>
            <a:r>
              <a:rPr lang="hu-HU" dirty="0">
                <a:latin typeface="Calibri Light" panose="020F0302020204030204" pitchFamily="34" charset="0"/>
                <a:cs typeface="Calibri Light" panose="020F0302020204030204" pitchFamily="34" charset="0"/>
              </a:rPr>
              <a:t>800</a:t>
            </a:r>
            <a:r>
              <a:rPr lang="en-GB" dirty="0">
                <a:latin typeface="Calibri Light" panose="020F0302020204030204" pitchFamily="34" charset="0"/>
                <a:cs typeface="Calibri Light" panose="020F0302020204030204" pitchFamily="34" charset="0"/>
              </a:rPr>
              <a:t>,   </a:t>
            </a:r>
            <a:r>
              <a:rPr lang="hu-HU" dirty="0">
                <a:latin typeface="Calibri Light" panose="020F0302020204030204" pitchFamily="34" charset="0"/>
                <a:cs typeface="Calibri Light" panose="020F0302020204030204" pitchFamily="34" charset="0"/>
              </a:rPr>
              <a:t>9</a:t>
            </a:r>
            <a:r>
              <a:rPr lang="en-GB" dirty="0">
                <a:latin typeface="Calibri Light" panose="020F0302020204030204" pitchFamily="34" charset="0"/>
                <a:cs typeface="Calibri Light" panose="020F0302020204030204" pitchFamily="34" charset="0"/>
              </a:rPr>
              <a:t>,     2,   </a:t>
            </a:r>
            <a:r>
              <a:rPr lang="hu-HU" dirty="0">
                <a:solidFill>
                  <a:srgbClr val="00B0F0"/>
                </a:solidFill>
                <a:latin typeface="Calibri Light" panose="020F0302020204030204" pitchFamily="34" charset="0"/>
                <a:cs typeface="Calibri Light" panose="020F0302020204030204" pitchFamily="34" charset="0"/>
              </a:rPr>
              <a:t>Felskálázás után</a:t>
            </a:r>
            <a:endParaRPr lang="en-GB" dirty="0">
              <a:solidFill>
                <a:srgbClr val="00B0F0"/>
              </a:solidFill>
              <a:latin typeface="Calibri Light" panose="020F0302020204030204" pitchFamily="34" charset="0"/>
              <a:cs typeface="Calibri Light" panose="020F0302020204030204" pitchFamily="34" charset="0"/>
            </a:endParaRP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813615" y="3137649"/>
            <a:ext cx="3718933"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Number of VM</a:t>
            </a:r>
            <a:br>
              <a:rPr lang="en-GB" dirty="0">
                <a:latin typeface="Calibri Light" panose="020F0302020204030204" pitchFamily="34" charset="0"/>
                <a:cs typeface="Calibri Light" panose="020F0302020204030204" pitchFamily="34" charset="0"/>
              </a:rPr>
            </a:br>
            <a:r>
              <a:rPr lang="en-GB" dirty="0">
                <a:solidFill>
                  <a:srgbClr val="C00000"/>
                </a:solidFill>
                <a:latin typeface="Calibri Light" panose="020F0302020204030204" pitchFamily="34" charset="0"/>
                <a:cs typeface="Calibri Light" panose="020F0302020204030204" pitchFamily="34" charset="0"/>
              </a:rPr>
              <a:t>State</a:t>
            </a:r>
          </a:p>
        </p:txBody>
      </p:sp>
      <p:sp>
        <p:nvSpPr>
          <p:cNvPr id="42" name="Szöveg helye 17">
            <a:extLst>
              <a:ext uri="{FF2B5EF4-FFF2-40B4-BE49-F238E27FC236}">
                <a16:creationId xmlns:a16="http://schemas.microsoft.com/office/drawing/2014/main" id="{27344C67-8673-4983-B980-56A99EB5DF86}"/>
              </a:ext>
            </a:extLst>
          </p:cNvPr>
          <p:cNvSpPr txBox="1">
            <a:spLocks/>
          </p:cNvSpPr>
          <p:nvPr/>
        </p:nvSpPr>
        <p:spPr>
          <a:xfrm>
            <a:off x="6202805" y="2867492"/>
            <a:ext cx="3924390"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A Neurális háló</a:t>
            </a:r>
            <a:endParaRPr lang="en-GB" dirty="0"/>
          </a:p>
        </p:txBody>
      </p:sp>
      <p:pic>
        <p:nvPicPr>
          <p:cNvPr id="8" name="Kép 7">
            <a:extLst>
              <a:ext uri="{FF2B5EF4-FFF2-40B4-BE49-F238E27FC236}">
                <a16:creationId xmlns:a16="http://schemas.microsoft.com/office/drawing/2014/main" id="{E5081FA1-8D16-474D-97DA-EC3AF4E6D3DE}"/>
              </a:ext>
            </a:extLst>
          </p:cNvPr>
          <p:cNvPicPr>
            <a:picLocks noChangeAspect="1"/>
          </p:cNvPicPr>
          <p:nvPr/>
        </p:nvPicPr>
        <p:blipFill>
          <a:blip r:embed="rId5"/>
          <a:stretch>
            <a:fillRect/>
          </a:stretch>
        </p:blipFill>
        <p:spPr>
          <a:xfrm>
            <a:off x="7500672" y="3161251"/>
            <a:ext cx="2627104" cy="2908460"/>
          </a:xfrm>
          <a:prstGeom prst="rect">
            <a:avLst/>
          </a:prstGeom>
        </p:spPr>
      </p:pic>
      <p:sp>
        <p:nvSpPr>
          <p:cNvPr id="46" name="Szöveg helye 14">
            <a:extLst>
              <a:ext uri="{FF2B5EF4-FFF2-40B4-BE49-F238E27FC236}">
                <a16:creationId xmlns:a16="http://schemas.microsoft.com/office/drawing/2014/main" id="{322A5969-657F-42CE-A922-12FC30BE9F41}"/>
              </a:ext>
            </a:extLst>
          </p:cNvPr>
          <p:cNvSpPr txBox="1">
            <a:spLocks/>
          </p:cNvSpPr>
          <p:nvPr/>
        </p:nvSpPr>
        <p:spPr>
          <a:xfrm>
            <a:off x="6070894" y="3481832"/>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sp>
        <p:nvSpPr>
          <p:cNvPr id="47" name="Szöveg helye 14">
            <a:extLst>
              <a:ext uri="{FF2B5EF4-FFF2-40B4-BE49-F238E27FC236}">
                <a16:creationId xmlns:a16="http://schemas.microsoft.com/office/drawing/2014/main" id="{CE28E52A-F3AA-4825-8111-B0A431F95DCA}"/>
              </a:ext>
            </a:extLst>
          </p:cNvPr>
          <p:cNvSpPr txBox="1">
            <a:spLocks/>
          </p:cNvSpPr>
          <p:nvPr/>
        </p:nvSpPr>
        <p:spPr>
          <a:xfrm>
            <a:off x="9925924" y="4578523"/>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sp>
        <p:nvSpPr>
          <p:cNvPr id="56" name="Szöveg helye 14">
            <a:extLst>
              <a:ext uri="{FF2B5EF4-FFF2-40B4-BE49-F238E27FC236}">
                <a16:creationId xmlns:a16="http://schemas.microsoft.com/office/drawing/2014/main" id="{EC6FA2AC-0597-40F3-A03D-97D9D0965799}"/>
              </a:ext>
            </a:extLst>
          </p:cNvPr>
          <p:cNvSpPr txBox="1">
            <a:spLocks/>
          </p:cNvSpPr>
          <p:nvPr/>
        </p:nvSpPr>
        <p:spPr>
          <a:xfrm>
            <a:off x="198733" y="5277522"/>
            <a:ext cx="5156284" cy="23190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err="1">
                <a:solidFill>
                  <a:srgbClr val="00B0F0"/>
                </a:solidFill>
                <a:latin typeface="Calibri Light" panose="020F0302020204030204" pitchFamily="34" charset="0"/>
                <a:cs typeface="Calibri Light" panose="020F0302020204030204" pitchFamily="34" charset="0"/>
              </a:rPr>
              <a:t>cpu</a:t>
            </a:r>
            <a:r>
              <a:rPr lang="hu-HU" dirty="0">
                <a:solidFill>
                  <a:srgbClr val="00B0F0"/>
                </a:solidFill>
                <a:latin typeface="Calibri Light" panose="020F0302020204030204" pitchFamily="34" charset="0"/>
                <a:cs typeface="Calibri Light" panose="020F0302020204030204" pitchFamily="34" charset="0"/>
              </a:rPr>
              <a:t>’</a:t>
            </a:r>
            <a:r>
              <a:rPr lang="hu-HU" dirty="0">
                <a:latin typeface="Calibri Light" panose="020F0302020204030204" pitchFamily="34" charset="0"/>
                <a:cs typeface="Calibri Light" panose="020F0302020204030204" pitchFamily="34" charset="0"/>
              </a:rPr>
              <a:t> = w0+w1*</a:t>
            </a:r>
            <a:r>
              <a:rPr lang="hu-HU" dirty="0" err="1">
                <a:latin typeface="Calibri Light" panose="020F0302020204030204" pitchFamily="34" charset="0"/>
                <a:cs typeface="Calibri Light" panose="020F0302020204030204" pitchFamily="34" charset="0"/>
              </a:rPr>
              <a:t>cpu</a:t>
            </a:r>
            <a:r>
              <a:rPr lang="hu-HU" dirty="0">
                <a:latin typeface="Calibri Light" panose="020F0302020204030204" pitchFamily="34" charset="0"/>
                <a:cs typeface="Calibri Light" panose="020F0302020204030204" pitchFamily="34" charset="0"/>
              </a:rPr>
              <a:t>*VM/(VM+VM’)+w2*</a:t>
            </a:r>
            <a:r>
              <a:rPr lang="hu-HU" dirty="0" err="1">
                <a:solidFill>
                  <a:srgbClr val="C00000"/>
                </a:solidFill>
                <a:latin typeface="Calibri Light" panose="020F0302020204030204" pitchFamily="34" charset="0"/>
                <a:cs typeface="Calibri Light" panose="020F0302020204030204" pitchFamily="34" charset="0"/>
              </a:rPr>
              <a:t>cpu</a:t>
            </a:r>
            <a:r>
              <a:rPr lang="hu-HU" dirty="0">
                <a:latin typeface="Calibri Light" panose="020F0302020204030204" pitchFamily="34" charset="0"/>
                <a:cs typeface="Calibri Light" panose="020F0302020204030204" pitchFamily="34" charset="0"/>
              </a:rPr>
              <a:t>*VM’/(VM+VM’)</a:t>
            </a:r>
          </a:p>
        </p:txBody>
      </p:sp>
      <p:pic>
        <p:nvPicPr>
          <p:cNvPr id="39" name="Kép helye 6">
            <a:extLst>
              <a:ext uri="{FF2B5EF4-FFF2-40B4-BE49-F238E27FC236}">
                <a16:creationId xmlns:a16="http://schemas.microsoft.com/office/drawing/2014/main" id="{B934B513-E42F-4F20-8E7A-8C69448A030A}"/>
              </a:ext>
            </a:extLst>
          </p:cNvPr>
          <p:cNvPicPr>
            <a:picLocks noChangeAspect="1"/>
          </p:cNvPicPr>
          <p:nvPr/>
        </p:nvPicPr>
        <p:blipFill>
          <a:blip r:embed="rId3"/>
          <a:stretch>
            <a:fillRect/>
          </a:stretch>
        </p:blipFill>
        <p:spPr>
          <a:xfrm>
            <a:off x="8770023" y="1574145"/>
            <a:ext cx="854075" cy="854075"/>
          </a:xfrm>
          <a:prstGeom prst="rect">
            <a:avLst/>
          </a:prstGeom>
        </p:spPr>
      </p:pic>
      <p:cxnSp>
        <p:nvCxnSpPr>
          <p:cNvPr id="40" name="Szögletes összekötő 12">
            <a:extLst>
              <a:ext uri="{FF2B5EF4-FFF2-40B4-BE49-F238E27FC236}">
                <a16:creationId xmlns:a16="http://schemas.microsoft.com/office/drawing/2014/main" id="{6DF226F9-AE32-4164-8A63-196A8D61C268}"/>
              </a:ext>
            </a:extLst>
          </p:cNvPr>
          <p:cNvCxnSpPr>
            <a:cxnSpLocks/>
            <a:endCxn id="7" idx="3"/>
          </p:cNvCxnSpPr>
          <p:nvPr/>
        </p:nvCxnSpPr>
        <p:spPr>
          <a:xfrm rot="10800000" flipV="1">
            <a:off x="6326671" y="2001183"/>
            <a:ext cx="2443352" cy="5256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Szöveg helye 17">
            <a:extLst>
              <a:ext uri="{FF2B5EF4-FFF2-40B4-BE49-F238E27FC236}">
                <a16:creationId xmlns:a16="http://schemas.microsoft.com/office/drawing/2014/main" id="{17A453F2-0811-4478-816C-72B72716F314}"/>
              </a:ext>
            </a:extLst>
          </p:cNvPr>
          <p:cNvSpPr txBox="1">
            <a:spLocks/>
          </p:cNvSpPr>
          <p:nvPr/>
        </p:nvSpPr>
        <p:spPr>
          <a:xfrm>
            <a:off x="9775221" y="2279594"/>
            <a:ext cx="1382508" cy="56822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Hozzá adtam 1 VM-</a:t>
            </a:r>
            <a:r>
              <a:rPr lang="hu-HU" dirty="0" err="1"/>
              <a:t>et</a:t>
            </a:r>
            <a:endParaRPr lang="en-GB" dirty="0"/>
          </a:p>
        </p:txBody>
      </p:sp>
      <p:sp>
        <p:nvSpPr>
          <p:cNvPr id="50" name="Ábra 18" title="Sablon utasítási nyíl">
            <a:extLst>
              <a:ext uri="{FF2B5EF4-FFF2-40B4-BE49-F238E27FC236}">
                <a16:creationId xmlns:a16="http://schemas.microsoft.com/office/drawing/2014/main" id="{3D3DCEC4-ECE9-4021-AD4A-8EC58FCA8502}"/>
              </a:ext>
            </a:extLst>
          </p:cNvPr>
          <p:cNvSpPr/>
          <p:nvPr/>
        </p:nvSpPr>
        <p:spPr>
          <a:xfrm rot="5626377" flipH="1" flipV="1">
            <a:off x="9292826" y="1984090"/>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49" name="Szöveg helye 14">
            <a:extLst>
              <a:ext uri="{FF2B5EF4-FFF2-40B4-BE49-F238E27FC236}">
                <a16:creationId xmlns:a16="http://schemas.microsoft.com/office/drawing/2014/main" id="{F30ECC44-A98A-4C54-9C2E-961F202A36AE}"/>
              </a:ext>
            </a:extLst>
          </p:cNvPr>
          <p:cNvSpPr txBox="1">
            <a:spLocks/>
          </p:cNvSpPr>
          <p:nvPr/>
        </p:nvSpPr>
        <p:spPr>
          <a:xfrm>
            <a:off x="317605" y="5616000"/>
            <a:ext cx="5156284" cy="23190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dirty="0">
                <a:latin typeface="Calibri Light" panose="020F0302020204030204" pitchFamily="34" charset="0"/>
                <a:cs typeface="Calibri Light" panose="020F0302020204030204" pitchFamily="34" charset="0"/>
              </a:rPr>
              <a:t>   </a:t>
            </a:r>
            <a:r>
              <a:rPr lang="hu-HU" dirty="0">
                <a:solidFill>
                  <a:srgbClr val="00B0F0"/>
                </a:solidFill>
                <a:latin typeface="Calibri Light" panose="020F0302020204030204" pitchFamily="34" charset="0"/>
                <a:cs typeface="Calibri Light" panose="020F0302020204030204" pitchFamily="34" charset="0"/>
              </a:rPr>
              <a:t>32</a:t>
            </a:r>
            <a:r>
              <a:rPr lang="hu-HU" dirty="0">
                <a:latin typeface="Calibri Light" panose="020F0302020204030204" pitchFamily="34" charset="0"/>
                <a:cs typeface="Calibri Light" panose="020F0302020204030204" pitchFamily="34" charset="0"/>
              </a:rPr>
              <a:t> = w0+w1* </a:t>
            </a:r>
            <a:r>
              <a:rPr lang="hu-HU" dirty="0">
                <a:solidFill>
                  <a:srgbClr val="C00000"/>
                </a:solidFill>
                <a:latin typeface="Calibri Light" panose="020F0302020204030204" pitchFamily="34" charset="0"/>
                <a:cs typeface="Calibri Light" panose="020F0302020204030204" pitchFamily="34" charset="0"/>
              </a:rPr>
              <a:t>67</a:t>
            </a:r>
            <a:r>
              <a:rPr lang="hu-HU" dirty="0">
                <a:latin typeface="Calibri Light" panose="020F0302020204030204" pitchFamily="34" charset="0"/>
                <a:cs typeface="Calibri Light" panose="020F0302020204030204" pitchFamily="34" charset="0"/>
              </a:rPr>
              <a:t> *  1 /(   1  +  1   )+w2* </a:t>
            </a:r>
            <a:r>
              <a:rPr lang="hu-HU" dirty="0">
                <a:solidFill>
                  <a:srgbClr val="C00000"/>
                </a:solidFill>
                <a:latin typeface="Calibri Light" panose="020F0302020204030204" pitchFamily="34" charset="0"/>
                <a:cs typeface="Calibri Light" panose="020F0302020204030204" pitchFamily="34" charset="0"/>
              </a:rPr>
              <a:t>67</a:t>
            </a:r>
            <a:r>
              <a:rPr lang="hu-HU" dirty="0">
                <a:latin typeface="Calibri Light" panose="020F0302020204030204" pitchFamily="34" charset="0"/>
                <a:cs typeface="Calibri Light" panose="020F0302020204030204" pitchFamily="34" charset="0"/>
              </a:rPr>
              <a:t> *  1  /(   1  +1    )</a:t>
            </a:r>
          </a:p>
        </p:txBody>
      </p:sp>
      <p:sp>
        <p:nvSpPr>
          <p:cNvPr id="35" name="Szöveg helye 17">
            <a:extLst>
              <a:ext uri="{FF2B5EF4-FFF2-40B4-BE49-F238E27FC236}">
                <a16:creationId xmlns:a16="http://schemas.microsoft.com/office/drawing/2014/main" id="{A3922952-CB06-41ED-A987-F3D497C11F18}"/>
              </a:ext>
            </a:extLst>
          </p:cNvPr>
          <p:cNvSpPr txBox="1">
            <a:spLocks/>
          </p:cNvSpPr>
          <p:nvPr/>
        </p:nvSpPr>
        <p:spPr>
          <a:xfrm>
            <a:off x="156726" y="6203910"/>
            <a:ext cx="5298527" cy="568221"/>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Az egyenletben ezeket a súlyokat keressük</a:t>
            </a:r>
            <a:endParaRPr lang="en-GB" dirty="0">
              <a:latin typeface="Calibri Light" panose="020F0302020204030204" pitchFamily="34" charset="0"/>
              <a:cs typeface="Calibri Light" panose="020F0302020204030204" pitchFamily="34" charset="0"/>
            </a:endParaRPr>
          </a:p>
        </p:txBody>
      </p:sp>
      <p:sp>
        <p:nvSpPr>
          <p:cNvPr id="38" name="Ábra 18" title="Sablon utasítási nyíl">
            <a:extLst>
              <a:ext uri="{FF2B5EF4-FFF2-40B4-BE49-F238E27FC236}">
                <a16:creationId xmlns:a16="http://schemas.microsoft.com/office/drawing/2014/main" id="{8C5A85CB-855A-445E-976A-A13ED2C5AD19}"/>
              </a:ext>
            </a:extLst>
          </p:cNvPr>
          <p:cNvSpPr/>
          <p:nvPr/>
        </p:nvSpPr>
        <p:spPr>
          <a:xfrm rot="5626377" flipH="1" flipV="1">
            <a:off x="3397808" y="5799561"/>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latin typeface="Calibri Light" panose="020F0302020204030204" pitchFamily="34" charset="0"/>
              <a:cs typeface="Calibri Light" panose="020F0302020204030204" pitchFamily="34" charset="0"/>
            </a:endParaRPr>
          </a:p>
        </p:txBody>
      </p:sp>
      <p:sp>
        <p:nvSpPr>
          <p:cNvPr id="52" name="Ábra 18" title="Sablon utasítási nyíl">
            <a:extLst>
              <a:ext uri="{FF2B5EF4-FFF2-40B4-BE49-F238E27FC236}">
                <a16:creationId xmlns:a16="http://schemas.microsoft.com/office/drawing/2014/main" id="{3847E55C-39AD-4A23-8AF3-03DAB6A0D060}"/>
              </a:ext>
            </a:extLst>
          </p:cNvPr>
          <p:cNvSpPr/>
          <p:nvPr/>
        </p:nvSpPr>
        <p:spPr>
          <a:xfrm rot="5626377" flipH="1" flipV="1">
            <a:off x="1340408" y="5799561"/>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latin typeface="Calibri Light" panose="020F0302020204030204" pitchFamily="34" charset="0"/>
              <a:cs typeface="Calibri Light" panose="020F0302020204030204" pitchFamily="34" charset="0"/>
            </a:endParaRPr>
          </a:p>
        </p:txBody>
      </p:sp>
      <p:sp>
        <p:nvSpPr>
          <p:cNvPr id="53" name="Ábra 18" title="Sablon utasítási nyíl">
            <a:extLst>
              <a:ext uri="{FF2B5EF4-FFF2-40B4-BE49-F238E27FC236}">
                <a16:creationId xmlns:a16="http://schemas.microsoft.com/office/drawing/2014/main" id="{F3AD915C-6CF9-4BF7-837B-C0A7E77E1CBD}"/>
              </a:ext>
            </a:extLst>
          </p:cNvPr>
          <p:cNvSpPr/>
          <p:nvPr/>
        </p:nvSpPr>
        <p:spPr>
          <a:xfrm rot="5626377" flipH="1" flipV="1">
            <a:off x="1056944" y="5799561"/>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latin typeface="Calibri Light" panose="020F0302020204030204" pitchFamily="34" charset="0"/>
              <a:cs typeface="Calibri Light" panose="020F0302020204030204" pitchFamily="34" charset="0"/>
            </a:endParaRPr>
          </a:p>
        </p:txBody>
      </p:sp>
      <p:cxnSp>
        <p:nvCxnSpPr>
          <p:cNvPr id="44" name="Egyenes összekötő nyíllal 8">
            <a:extLst>
              <a:ext uri="{FF2B5EF4-FFF2-40B4-BE49-F238E27FC236}">
                <a16:creationId xmlns:a16="http://schemas.microsoft.com/office/drawing/2014/main" id="{368E8CFC-E208-4F4F-9C31-E91B546A5316}"/>
              </a:ext>
            </a:extLst>
          </p:cNvPr>
          <p:cNvCxnSpPr>
            <a:cxnSpLocks/>
          </p:cNvCxnSpPr>
          <p:nvPr/>
        </p:nvCxnSpPr>
        <p:spPr>
          <a:xfrm rot="5400000" flipH="1" flipV="1">
            <a:off x="5599307" y="-820499"/>
            <a:ext cx="634057"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8" name="Egyenes összekötő nyíllal 8">
            <a:extLst>
              <a:ext uri="{FF2B5EF4-FFF2-40B4-BE49-F238E27FC236}">
                <a16:creationId xmlns:a16="http://schemas.microsoft.com/office/drawing/2014/main" id="{F34A5225-8857-4822-84BB-F1AF70DC0DC7}"/>
              </a:ext>
            </a:extLst>
          </p:cNvPr>
          <p:cNvCxnSpPr>
            <a:cxnSpLocks/>
          </p:cNvCxnSpPr>
          <p:nvPr/>
        </p:nvCxnSpPr>
        <p:spPr>
          <a:xfrm flipV="1">
            <a:off x="3421978" y="1743356"/>
            <a:ext cx="5188622" cy="356458"/>
          </a:xfrm>
          <a:prstGeom prst="bentConnector3">
            <a:avLst>
              <a:gd name="adj1" fmla="val -60"/>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6183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8" grpId="0" animBg="1"/>
      <p:bldP spid="52" grpId="0" animBg="1"/>
      <p:bldP spid="53"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gyakorlatban</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17</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5668969" y="4927756"/>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29" y="3353455"/>
            <a:ext cx="4591630" cy="2582791"/>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4"/>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946507" y="4553301"/>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sp>
        <p:nvSpPr>
          <p:cNvPr id="31" name="Ábra 18" title="Sablon utasítási nyíl">
            <a:extLst>
              <a:ext uri="{FF2B5EF4-FFF2-40B4-BE49-F238E27FC236}">
                <a16:creationId xmlns:a16="http://schemas.microsoft.com/office/drawing/2014/main" id="{376D3A2F-4DD4-4531-A502-26FC72D17193}"/>
              </a:ext>
            </a:extLst>
          </p:cNvPr>
          <p:cNvSpPr/>
          <p:nvPr/>
        </p:nvSpPr>
        <p:spPr>
          <a:xfrm rot="16621044" flipH="1" flipV="1">
            <a:off x="8639181" y="1911611"/>
            <a:ext cx="422743" cy="52464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32" name="Kép helye 6">
            <a:extLst>
              <a:ext uri="{FF2B5EF4-FFF2-40B4-BE49-F238E27FC236}">
                <a16:creationId xmlns:a16="http://schemas.microsoft.com/office/drawing/2014/main" id="{3CDA8184-F9DB-4A06-9451-5C10A16011EF}"/>
              </a:ext>
            </a:extLst>
          </p:cNvPr>
          <p:cNvPicPr>
            <a:picLocks noChangeAspect="1"/>
          </p:cNvPicPr>
          <p:nvPr/>
        </p:nvPicPr>
        <p:blipFill>
          <a:blip r:embed="rId6"/>
          <a:stretch>
            <a:fillRect/>
          </a:stretch>
        </p:blipFill>
        <p:spPr>
          <a:xfrm>
            <a:off x="8934894" y="2413110"/>
            <a:ext cx="438276" cy="438276"/>
          </a:xfrm>
          <a:prstGeom prst="rect">
            <a:avLst/>
          </a:prstGeom>
        </p:spPr>
      </p:pic>
      <p:pic>
        <p:nvPicPr>
          <p:cNvPr id="33" name="Kép helye 6">
            <a:extLst>
              <a:ext uri="{FF2B5EF4-FFF2-40B4-BE49-F238E27FC236}">
                <a16:creationId xmlns:a16="http://schemas.microsoft.com/office/drawing/2014/main" id="{1401A537-BE94-4F4F-AE60-CD8193CDC3DE}"/>
              </a:ext>
            </a:extLst>
          </p:cNvPr>
          <p:cNvPicPr>
            <a:picLocks noChangeAspect="1"/>
          </p:cNvPicPr>
          <p:nvPr/>
        </p:nvPicPr>
        <p:blipFill>
          <a:blip r:embed="rId6"/>
          <a:stretch>
            <a:fillRect/>
          </a:stretch>
        </p:blipFill>
        <p:spPr>
          <a:xfrm>
            <a:off x="9408020" y="2415382"/>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34" name="Kép helye 6">
            <a:extLst>
              <a:ext uri="{FF2B5EF4-FFF2-40B4-BE49-F238E27FC236}">
                <a16:creationId xmlns:a16="http://schemas.microsoft.com/office/drawing/2014/main" id="{F4CDC193-0BB9-47B9-B1CE-529EE3AF2036}"/>
              </a:ext>
            </a:extLst>
          </p:cNvPr>
          <p:cNvPicPr>
            <a:picLocks noChangeAspect="1"/>
          </p:cNvPicPr>
          <p:nvPr/>
        </p:nvPicPr>
        <p:blipFill>
          <a:blip r:embed="rId6"/>
          <a:stretch>
            <a:fillRect/>
          </a:stretch>
        </p:blipFill>
        <p:spPr>
          <a:xfrm>
            <a:off x="9881148" y="2410830"/>
            <a:ext cx="438276" cy="438276"/>
          </a:xfrm>
          <a:prstGeom prst="rect">
            <a:avLst/>
          </a:prstGeom>
        </p:spPr>
      </p:pic>
      <p:pic>
        <p:nvPicPr>
          <p:cNvPr id="35" name="Kép helye 6">
            <a:extLst>
              <a:ext uri="{FF2B5EF4-FFF2-40B4-BE49-F238E27FC236}">
                <a16:creationId xmlns:a16="http://schemas.microsoft.com/office/drawing/2014/main" id="{CA976B1A-943D-41B3-9420-02509863A889}"/>
              </a:ext>
            </a:extLst>
          </p:cNvPr>
          <p:cNvPicPr>
            <a:picLocks noChangeAspect="1"/>
          </p:cNvPicPr>
          <p:nvPr/>
        </p:nvPicPr>
        <p:blipFill>
          <a:blip r:embed="rId6"/>
          <a:stretch>
            <a:fillRect/>
          </a:stretch>
        </p:blipFill>
        <p:spPr>
          <a:xfrm>
            <a:off x="10354276" y="2413102"/>
            <a:ext cx="438276" cy="438276"/>
          </a:xfrm>
          <a:prstGeom prst="rect">
            <a:avLst/>
          </a:prstGeom>
        </p:spPr>
      </p:pic>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Szöveg helye 14">
            <a:extLst>
              <a:ext uri="{FF2B5EF4-FFF2-40B4-BE49-F238E27FC236}">
                <a16:creationId xmlns:a16="http://schemas.microsoft.com/office/drawing/2014/main" id="{ADED37A4-A328-41E7-B3D1-1E2F0710A8D4}"/>
              </a:ext>
            </a:extLst>
          </p:cNvPr>
          <p:cNvSpPr txBox="1">
            <a:spLocks/>
          </p:cNvSpPr>
          <p:nvPr/>
        </p:nvSpPr>
        <p:spPr>
          <a:xfrm>
            <a:off x="8610600" y="2182632"/>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Úgy, hogy erőforrásokat adok, vagy vonok ki a számítási klaszterből</a:t>
            </a:r>
            <a:endParaRPr lang="en-GB" dirty="0">
              <a:solidFill>
                <a:schemeClr val="tx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031651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42"/>
                                        </p:tgtEl>
                                      </p:cBhvr>
                                    </p:animEffect>
                                    <p:set>
                                      <p:cBhvr>
                                        <p:cTn id="27" dur="1" fill="hold">
                                          <p:stCondLst>
                                            <p:cond delay="499"/>
                                          </p:stCondLst>
                                        </p:cTn>
                                        <p:tgtEl>
                                          <p:spTgt spid="42"/>
                                        </p:tgtEl>
                                        <p:attrNameLst>
                                          <p:attrName>style.visibility</p:attrName>
                                        </p:attrNameLst>
                                      </p:cBhvr>
                                      <p:to>
                                        <p:strVal val="hidden"/>
                                      </p:to>
                                    </p:set>
                                  </p:childTnLst>
                                </p:cTn>
                              </p:par>
                            </p:childTnLst>
                          </p:cTn>
                        </p:par>
                        <p:par>
                          <p:cTn id="28" fill="hold">
                            <p:stCondLst>
                              <p:cond delay="500"/>
                            </p:stCondLst>
                            <p:childTnLst>
                              <p:par>
                                <p:cTn id="29" presetID="10" presetClass="exit" presetSubtype="0" fill="hold" grpId="2" nodeType="afterEffect">
                                  <p:stCondLst>
                                    <p:cond delay="0"/>
                                  </p:stCondLst>
                                  <p:childTnLst>
                                    <p:animEffect transition="out" filter="fade">
                                      <p:cBhvr>
                                        <p:cTn id="30" dur="500"/>
                                        <p:tgtEl>
                                          <p:spTgt spid="7"/>
                                        </p:tgtEl>
                                      </p:cBhvr>
                                    </p:animEffect>
                                    <p:set>
                                      <p:cBhvr>
                                        <p:cTn id="31" dur="1" fill="hold">
                                          <p:stCondLst>
                                            <p:cond delay="499"/>
                                          </p:stCondLst>
                                        </p:cTn>
                                        <p:tgtEl>
                                          <p:spTgt spid="7"/>
                                        </p:tgtEl>
                                        <p:attrNameLst>
                                          <p:attrName>style.visibility</p:attrName>
                                        </p:attrNameLst>
                                      </p:cBhvr>
                                      <p:to>
                                        <p:strVal val="hidden"/>
                                      </p:to>
                                    </p:se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200"/>
                                        <p:tgtEl>
                                          <p:spTgt spid="6"/>
                                        </p:tgtEl>
                                      </p:cBhvr>
                                    </p:animEffect>
                                  </p:childTnLst>
                                </p:cTn>
                              </p:par>
                            </p:childTnLst>
                          </p:cTn>
                        </p:par>
                        <p:par>
                          <p:cTn id="36" fill="hold">
                            <p:stCondLst>
                              <p:cond delay="1200"/>
                            </p:stCondLst>
                            <p:childTnLst>
                              <p:par>
                                <p:cTn id="37" presetID="10" presetClass="entr" presetSubtype="0"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200"/>
                                        <p:tgtEl>
                                          <p:spTgt spid="36"/>
                                        </p:tgtEl>
                                      </p:cBhvr>
                                    </p:animEffect>
                                  </p:childTnLst>
                                </p:cTn>
                              </p:par>
                            </p:childTnLst>
                          </p:cTn>
                        </p:par>
                        <p:par>
                          <p:cTn id="40" fill="hold">
                            <p:stCondLst>
                              <p:cond delay="1400"/>
                            </p:stCondLst>
                            <p:childTnLst>
                              <p:par>
                                <p:cTn id="41" presetID="10" presetClass="entr" presetSubtype="0" fill="hold"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2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100"/>
                                        <p:tgtEl>
                                          <p:spTgt spid="22"/>
                                        </p:tgtEl>
                                      </p:cBhvr>
                                    </p:animEffect>
                                  </p:childTnLst>
                                </p:cTn>
                              </p:par>
                              <p:par>
                                <p:cTn id="49" presetID="10"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100"/>
                                        <p:tgtEl>
                                          <p:spTgt spid="23"/>
                                        </p:tgtEl>
                                      </p:cBhvr>
                                    </p:animEffect>
                                  </p:childTnLst>
                                </p:cTn>
                              </p:par>
                            </p:childTnLst>
                          </p:cTn>
                        </p:par>
                        <p:par>
                          <p:cTn id="52" fill="hold">
                            <p:stCondLst>
                              <p:cond delay="100"/>
                            </p:stCondLst>
                            <p:childTnLst>
                              <p:par>
                                <p:cTn id="53" presetID="10" presetClass="entr" presetSubtype="0" fill="hold" nodeType="after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100"/>
                                        <p:tgtEl>
                                          <p:spTgt spid="28"/>
                                        </p:tgtEl>
                                      </p:cBhvr>
                                    </p:animEffect>
                                  </p:childTnLst>
                                </p:cTn>
                              </p:par>
                            </p:childTnLst>
                          </p:cTn>
                        </p:par>
                        <p:par>
                          <p:cTn id="56" fill="hold">
                            <p:stCondLst>
                              <p:cond delay="200"/>
                            </p:stCondLst>
                            <p:childTnLst>
                              <p:par>
                                <p:cTn id="57" presetID="10" presetClass="entr" presetSubtype="0" fill="hold" nodeType="after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100"/>
                                        <p:tgtEl>
                                          <p:spTgt spid="29"/>
                                        </p:tgtEl>
                                      </p:cBhvr>
                                    </p:animEffect>
                                  </p:childTnLst>
                                </p:cTn>
                              </p:par>
                            </p:childTnLst>
                          </p:cTn>
                        </p:par>
                        <p:par>
                          <p:cTn id="60" fill="hold">
                            <p:stCondLst>
                              <p:cond delay="300"/>
                            </p:stCondLst>
                            <p:childTnLst>
                              <p:par>
                                <p:cTn id="61" presetID="10" presetClass="entr" presetSubtype="0" fill="hold"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100"/>
                                        <p:tgtEl>
                                          <p:spTgt spid="30"/>
                                        </p:tgtEl>
                                      </p:cBhvr>
                                    </p:animEffect>
                                  </p:childTnLst>
                                </p:cTn>
                              </p:par>
                            </p:childTnLst>
                          </p:cTn>
                        </p:par>
                        <p:par>
                          <p:cTn id="64" fill="hold">
                            <p:stCondLst>
                              <p:cond delay="400"/>
                            </p:stCondLst>
                            <p:childTnLst>
                              <p:par>
                                <p:cTn id="65" presetID="1" presetClass="entr" presetSubtype="0" fill="hold" grpId="0" nodeType="after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fade">
                                      <p:cBhvr>
                                        <p:cTn id="71" dur="200"/>
                                        <p:tgtEl>
                                          <p:spTgt spid="39"/>
                                        </p:tgtEl>
                                      </p:cBhvr>
                                    </p:animEffect>
                                  </p:childTnLst>
                                </p:cTn>
                              </p:par>
                            </p:childTnLst>
                          </p:cTn>
                        </p:par>
                        <p:par>
                          <p:cTn id="72" fill="hold">
                            <p:stCondLst>
                              <p:cond delay="200"/>
                            </p:stCondLst>
                            <p:childTnLst>
                              <p:par>
                                <p:cTn id="73" presetID="10" presetClass="entr" presetSubtype="0" fill="hold" nodeType="after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fade">
                                      <p:cBhvr>
                                        <p:cTn id="75" dur="200"/>
                                        <p:tgtEl>
                                          <p:spTgt spid="40"/>
                                        </p:tgtEl>
                                      </p:cBhvr>
                                    </p:animEffect>
                                  </p:childTnLst>
                                </p:cTn>
                              </p:par>
                            </p:childTnLst>
                          </p:cTn>
                        </p:par>
                        <p:par>
                          <p:cTn id="76" fill="hold">
                            <p:stCondLst>
                              <p:cond delay="400"/>
                            </p:stCondLst>
                            <p:childTnLst>
                              <p:par>
                                <p:cTn id="77" presetID="10" presetClass="entr" presetSubtype="0" fill="hold" nodeType="after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200"/>
                                        <p:tgtEl>
                                          <p:spTgt spid="41"/>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fade">
                                      <p:cBhvr>
                                        <p:cTn id="84" dur="300"/>
                                        <p:tgtEl>
                                          <p:spTgt spid="31"/>
                                        </p:tgtEl>
                                      </p:cBhvr>
                                    </p:animEffect>
                                  </p:childTnLst>
                                </p:cTn>
                              </p:par>
                              <p:par>
                                <p:cTn id="85" presetID="10" presetClass="entr" presetSubtype="0" fill="hold" nodeType="with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fade">
                                      <p:cBhvr>
                                        <p:cTn id="87" dur="300"/>
                                        <p:tgtEl>
                                          <p:spTgt spid="32"/>
                                        </p:tgtEl>
                                      </p:cBhvr>
                                    </p:animEffect>
                                  </p:childTnLst>
                                </p:cTn>
                              </p:par>
                              <p:par>
                                <p:cTn id="88" presetID="10" presetClass="entr" presetSubtype="0" fill="hold" nodeType="with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fade">
                                      <p:cBhvr>
                                        <p:cTn id="90" dur="300"/>
                                        <p:tgtEl>
                                          <p:spTgt spid="33"/>
                                        </p:tgtEl>
                                      </p:cBhvr>
                                    </p:animEffect>
                                  </p:childTnLst>
                                </p:cTn>
                              </p:par>
                              <p:par>
                                <p:cTn id="91" presetID="10" presetClass="entr" presetSubtype="0" fill="hold" nodeType="with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fade">
                                      <p:cBhvr>
                                        <p:cTn id="93" dur="300"/>
                                        <p:tgtEl>
                                          <p:spTgt spid="34"/>
                                        </p:tgtEl>
                                      </p:cBhvr>
                                    </p:animEffect>
                                  </p:childTnLst>
                                </p:cTn>
                              </p:par>
                              <p:par>
                                <p:cTn id="94" presetID="10" presetClass="entr" presetSubtype="0" fill="hold" nodeType="with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fade">
                                      <p:cBhvr>
                                        <p:cTn id="96" dur="300"/>
                                        <p:tgtEl>
                                          <p:spTgt spid="35"/>
                                        </p:tgtEl>
                                      </p:cBhvr>
                                    </p:animEffect>
                                  </p:childTnLst>
                                </p:cTn>
                              </p:par>
                            </p:childTnLst>
                          </p:cTn>
                        </p:par>
                        <p:par>
                          <p:cTn id="97" fill="hold">
                            <p:stCondLst>
                              <p:cond delay="300"/>
                            </p:stCondLst>
                            <p:childTnLst>
                              <p:par>
                                <p:cTn id="98" presetID="26" presetClass="emph" presetSubtype="0" fill="hold" nodeType="afterEffect">
                                  <p:stCondLst>
                                    <p:cond delay="0"/>
                                  </p:stCondLst>
                                  <p:childTnLst>
                                    <p:animEffect transition="out" filter="fade">
                                      <p:cBhvr>
                                        <p:cTn id="99" dur="500" tmFilter="0, 0; .2, .5; .8, .5; 1, 0"/>
                                        <p:tgtEl>
                                          <p:spTgt spid="35"/>
                                        </p:tgtEl>
                                      </p:cBhvr>
                                    </p:animEffect>
                                    <p:animScale>
                                      <p:cBhvr>
                                        <p:cTn id="100" dur="250" autoRev="1" fill="hold"/>
                                        <p:tgtEl>
                                          <p:spTgt spid="35"/>
                                        </p:tgtEl>
                                      </p:cBhvr>
                                      <p:by x="105000" y="105000"/>
                                    </p:animScale>
                                  </p:childTnLst>
                                </p:cTn>
                              </p:par>
                            </p:childTnLst>
                          </p:cTn>
                        </p:par>
                        <p:par>
                          <p:cTn id="101" fill="hold">
                            <p:stCondLst>
                              <p:cond delay="800"/>
                            </p:stCondLst>
                            <p:childTnLst>
                              <p:par>
                                <p:cTn id="102" presetID="10" presetClass="exit" presetSubtype="0" fill="hold" nodeType="afterEffect">
                                  <p:stCondLst>
                                    <p:cond delay="0"/>
                                  </p:stCondLst>
                                  <p:childTnLst>
                                    <p:animEffect transition="out" filter="fade">
                                      <p:cBhvr>
                                        <p:cTn id="103" dur="500"/>
                                        <p:tgtEl>
                                          <p:spTgt spid="35"/>
                                        </p:tgtEl>
                                      </p:cBhvr>
                                    </p:animEffect>
                                    <p:set>
                                      <p:cBhvr>
                                        <p:cTn id="104"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P spid="22" grpId="0" animBg="1"/>
      <p:bldP spid="31" grpId="0" animBg="1"/>
      <p:bldP spid="38" grpId="0"/>
      <p:bldP spid="7" grpId="0" animBg="1"/>
      <p:bldP spid="7" grpId="2" animBg="1"/>
      <p:bldP spid="42" grpId="0"/>
      <p:bldP spid="42" grpId="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gyakorlatban</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18</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5668969" y="4927756"/>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29" y="3353455"/>
            <a:ext cx="4591630" cy="2582791"/>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4"/>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946507" y="4553301"/>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sp>
        <p:nvSpPr>
          <p:cNvPr id="31" name="Ábra 18" title="Sablon utasítási nyíl">
            <a:extLst>
              <a:ext uri="{FF2B5EF4-FFF2-40B4-BE49-F238E27FC236}">
                <a16:creationId xmlns:a16="http://schemas.microsoft.com/office/drawing/2014/main" id="{376D3A2F-4DD4-4531-A502-26FC72D17193}"/>
              </a:ext>
            </a:extLst>
          </p:cNvPr>
          <p:cNvSpPr/>
          <p:nvPr/>
        </p:nvSpPr>
        <p:spPr>
          <a:xfrm rot="16621044" flipH="1" flipV="1">
            <a:off x="8639181" y="1911611"/>
            <a:ext cx="422743" cy="52464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32" name="Kép helye 6">
            <a:extLst>
              <a:ext uri="{FF2B5EF4-FFF2-40B4-BE49-F238E27FC236}">
                <a16:creationId xmlns:a16="http://schemas.microsoft.com/office/drawing/2014/main" id="{3CDA8184-F9DB-4A06-9451-5C10A16011EF}"/>
              </a:ext>
            </a:extLst>
          </p:cNvPr>
          <p:cNvPicPr>
            <a:picLocks noChangeAspect="1"/>
          </p:cNvPicPr>
          <p:nvPr/>
        </p:nvPicPr>
        <p:blipFill>
          <a:blip r:embed="rId6"/>
          <a:stretch>
            <a:fillRect/>
          </a:stretch>
        </p:blipFill>
        <p:spPr>
          <a:xfrm>
            <a:off x="8934894" y="2413110"/>
            <a:ext cx="438276" cy="438276"/>
          </a:xfrm>
          <a:prstGeom prst="rect">
            <a:avLst/>
          </a:prstGeom>
        </p:spPr>
      </p:pic>
      <p:pic>
        <p:nvPicPr>
          <p:cNvPr id="33" name="Kép helye 6">
            <a:extLst>
              <a:ext uri="{FF2B5EF4-FFF2-40B4-BE49-F238E27FC236}">
                <a16:creationId xmlns:a16="http://schemas.microsoft.com/office/drawing/2014/main" id="{1401A537-BE94-4F4F-AE60-CD8193CDC3DE}"/>
              </a:ext>
            </a:extLst>
          </p:cNvPr>
          <p:cNvPicPr>
            <a:picLocks noChangeAspect="1"/>
          </p:cNvPicPr>
          <p:nvPr/>
        </p:nvPicPr>
        <p:blipFill>
          <a:blip r:embed="rId6"/>
          <a:stretch>
            <a:fillRect/>
          </a:stretch>
        </p:blipFill>
        <p:spPr>
          <a:xfrm>
            <a:off x="9408020" y="2415382"/>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34" name="Kép helye 6">
            <a:extLst>
              <a:ext uri="{FF2B5EF4-FFF2-40B4-BE49-F238E27FC236}">
                <a16:creationId xmlns:a16="http://schemas.microsoft.com/office/drawing/2014/main" id="{F4CDC193-0BB9-47B9-B1CE-529EE3AF2036}"/>
              </a:ext>
            </a:extLst>
          </p:cNvPr>
          <p:cNvPicPr>
            <a:picLocks noChangeAspect="1"/>
          </p:cNvPicPr>
          <p:nvPr/>
        </p:nvPicPr>
        <p:blipFill>
          <a:blip r:embed="rId6"/>
          <a:stretch>
            <a:fillRect/>
          </a:stretch>
        </p:blipFill>
        <p:spPr>
          <a:xfrm>
            <a:off x="9881148" y="2410830"/>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Ábra 18" title="Sablon utasítási nyíl">
            <a:extLst>
              <a:ext uri="{FF2B5EF4-FFF2-40B4-BE49-F238E27FC236}">
                <a16:creationId xmlns:a16="http://schemas.microsoft.com/office/drawing/2014/main" id="{7F2956DD-6B97-4EB4-93C2-80E20854B8D9}"/>
              </a:ext>
            </a:extLst>
          </p:cNvPr>
          <p:cNvSpPr/>
          <p:nvPr/>
        </p:nvSpPr>
        <p:spPr>
          <a:xfrm rot="16200000" flipH="1">
            <a:off x="2560244" y="513223"/>
            <a:ext cx="207680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Ezt azt értéket akkor kérjük 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ha bekövetkezik egy ilyen,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vagy egy ilyen esemény.</a:t>
            </a:r>
          </a:p>
        </p:txBody>
      </p:sp>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sp>
        <p:nvSpPr>
          <p:cNvPr id="43" name="Ábra 18" title="Sablon utasítási nyíl">
            <a:extLst>
              <a:ext uri="{FF2B5EF4-FFF2-40B4-BE49-F238E27FC236}">
                <a16:creationId xmlns:a16="http://schemas.microsoft.com/office/drawing/2014/main" id="{1EF2EE8F-267B-4519-BE5F-AE0B6E77150E}"/>
              </a:ext>
            </a:extLst>
          </p:cNvPr>
          <p:cNvSpPr/>
          <p:nvPr/>
        </p:nvSpPr>
        <p:spPr>
          <a:xfrm rot="17270742" flipH="1">
            <a:off x="2973037" y="1223764"/>
            <a:ext cx="156033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spTree>
    <p:extLst>
      <p:ext uri="{BB962C8B-B14F-4D97-AF65-F5344CB8AC3E}">
        <p14:creationId xmlns:p14="http://schemas.microsoft.com/office/powerpoint/2010/main" val="4260563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gyakorlatban</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19</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5668969" y="4927756"/>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30" y="3353455"/>
            <a:ext cx="4591628" cy="2582791"/>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4"/>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946507" y="4553301"/>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sp>
        <p:nvSpPr>
          <p:cNvPr id="31" name="Ábra 18" title="Sablon utasítási nyíl">
            <a:extLst>
              <a:ext uri="{FF2B5EF4-FFF2-40B4-BE49-F238E27FC236}">
                <a16:creationId xmlns:a16="http://schemas.microsoft.com/office/drawing/2014/main" id="{376D3A2F-4DD4-4531-A502-26FC72D17193}"/>
              </a:ext>
            </a:extLst>
          </p:cNvPr>
          <p:cNvSpPr/>
          <p:nvPr/>
        </p:nvSpPr>
        <p:spPr>
          <a:xfrm rot="16621044" flipH="1" flipV="1">
            <a:off x="8639181" y="1911611"/>
            <a:ext cx="422743" cy="52464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32" name="Kép helye 6">
            <a:extLst>
              <a:ext uri="{FF2B5EF4-FFF2-40B4-BE49-F238E27FC236}">
                <a16:creationId xmlns:a16="http://schemas.microsoft.com/office/drawing/2014/main" id="{3CDA8184-F9DB-4A06-9451-5C10A16011EF}"/>
              </a:ext>
            </a:extLst>
          </p:cNvPr>
          <p:cNvPicPr>
            <a:picLocks noChangeAspect="1"/>
          </p:cNvPicPr>
          <p:nvPr/>
        </p:nvPicPr>
        <p:blipFill>
          <a:blip r:embed="rId6"/>
          <a:stretch>
            <a:fillRect/>
          </a:stretch>
        </p:blipFill>
        <p:spPr>
          <a:xfrm>
            <a:off x="8934894" y="2413110"/>
            <a:ext cx="438276" cy="438276"/>
          </a:xfrm>
          <a:prstGeom prst="rect">
            <a:avLst/>
          </a:prstGeom>
        </p:spPr>
      </p:pic>
      <p:pic>
        <p:nvPicPr>
          <p:cNvPr id="33" name="Kép helye 6">
            <a:extLst>
              <a:ext uri="{FF2B5EF4-FFF2-40B4-BE49-F238E27FC236}">
                <a16:creationId xmlns:a16="http://schemas.microsoft.com/office/drawing/2014/main" id="{1401A537-BE94-4F4F-AE60-CD8193CDC3DE}"/>
              </a:ext>
            </a:extLst>
          </p:cNvPr>
          <p:cNvPicPr>
            <a:picLocks noChangeAspect="1"/>
          </p:cNvPicPr>
          <p:nvPr/>
        </p:nvPicPr>
        <p:blipFill>
          <a:blip r:embed="rId6"/>
          <a:stretch>
            <a:fillRect/>
          </a:stretch>
        </p:blipFill>
        <p:spPr>
          <a:xfrm>
            <a:off x="9408020" y="2415382"/>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34" name="Kép helye 6">
            <a:extLst>
              <a:ext uri="{FF2B5EF4-FFF2-40B4-BE49-F238E27FC236}">
                <a16:creationId xmlns:a16="http://schemas.microsoft.com/office/drawing/2014/main" id="{F4CDC193-0BB9-47B9-B1CE-529EE3AF2036}"/>
              </a:ext>
            </a:extLst>
          </p:cNvPr>
          <p:cNvPicPr>
            <a:picLocks noChangeAspect="1"/>
          </p:cNvPicPr>
          <p:nvPr/>
        </p:nvPicPr>
        <p:blipFill>
          <a:blip r:embed="rId6"/>
          <a:stretch>
            <a:fillRect/>
          </a:stretch>
        </p:blipFill>
        <p:spPr>
          <a:xfrm>
            <a:off x="9881148" y="2410830"/>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Ábra 18" title="Sablon utasítási nyíl">
            <a:extLst>
              <a:ext uri="{FF2B5EF4-FFF2-40B4-BE49-F238E27FC236}">
                <a16:creationId xmlns:a16="http://schemas.microsoft.com/office/drawing/2014/main" id="{7F2956DD-6B97-4EB4-93C2-80E20854B8D9}"/>
              </a:ext>
            </a:extLst>
          </p:cNvPr>
          <p:cNvSpPr/>
          <p:nvPr/>
        </p:nvSpPr>
        <p:spPr>
          <a:xfrm rot="16200000" flipH="1">
            <a:off x="2560244" y="513223"/>
            <a:ext cx="207680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Ezt azt értéket akkor kérjük 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ha bekövetkezik egy ilyen,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vagy egy ilyen esemény.</a:t>
            </a:r>
          </a:p>
        </p:txBody>
      </p:sp>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sp>
        <p:nvSpPr>
          <p:cNvPr id="43" name="Ábra 18" title="Sablon utasítási nyíl">
            <a:extLst>
              <a:ext uri="{FF2B5EF4-FFF2-40B4-BE49-F238E27FC236}">
                <a16:creationId xmlns:a16="http://schemas.microsoft.com/office/drawing/2014/main" id="{1EF2EE8F-267B-4519-BE5F-AE0B6E77150E}"/>
              </a:ext>
            </a:extLst>
          </p:cNvPr>
          <p:cNvSpPr/>
          <p:nvPr/>
        </p:nvSpPr>
        <p:spPr>
          <a:xfrm rot="17270742" flipH="1">
            <a:off x="2973037" y="1223764"/>
            <a:ext cx="156033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sp>
        <p:nvSpPr>
          <p:cNvPr id="44" name="Szöveg helye 14">
            <a:extLst>
              <a:ext uri="{FF2B5EF4-FFF2-40B4-BE49-F238E27FC236}">
                <a16:creationId xmlns:a16="http://schemas.microsoft.com/office/drawing/2014/main" id="{A2ADC980-14A3-458A-872A-0CE39FF00579}"/>
              </a:ext>
            </a:extLst>
          </p:cNvPr>
          <p:cNvSpPr txBox="1">
            <a:spLocks/>
          </p:cNvSpPr>
          <p:nvPr/>
        </p:nvSpPr>
        <p:spPr>
          <a:xfrm>
            <a:off x="4744365" y="4337424"/>
            <a:ext cx="2627104" cy="297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b="1" dirty="0">
                <a:solidFill>
                  <a:schemeClr val="tx1"/>
                </a:solidFill>
                <a:latin typeface="Calibri Light" panose="020F0302020204030204" pitchFamily="34" charset="0"/>
                <a:cs typeface="Calibri Light" panose="020F0302020204030204" pitchFamily="34" charset="0"/>
              </a:rPr>
              <a:t>És miért van erre szükség</a:t>
            </a:r>
          </a:p>
        </p:txBody>
      </p:sp>
      <p:cxnSp>
        <p:nvCxnSpPr>
          <p:cNvPr id="48" name="Egyenes összekötő 47" title="Elválasztó">
            <a:extLst>
              <a:ext uri="{FF2B5EF4-FFF2-40B4-BE49-F238E27FC236}">
                <a16:creationId xmlns:a16="http://schemas.microsoft.com/office/drawing/2014/main" id="{C167689B-5430-4CF9-AC79-F30682E50CE8}"/>
              </a:ext>
            </a:extLst>
          </p:cNvPr>
          <p:cNvCxnSpPr>
            <a:cxnSpLocks/>
          </p:cNvCxnSpPr>
          <p:nvPr/>
        </p:nvCxnSpPr>
        <p:spPr>
          <a:xfrm>
            <a:off x="467650" y="4131373"/>
            <a:ext cx="2630639"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49" name="Kép 48" descr="A képen kerítés látható&#10;&#10;A leírás nagyon megbízható">
            <a:extLst>
              <a:ext uri="{FF2B5EF4-FFF2-40B4-BE49-F238E27FC236}">
                <a16:creationId xmlns:a16="http://schemas.microsoft.com/office/drawing/2014/main" id="{D807BA50-1E97-4AC2-B5EA-FC0BF85B2B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08338" y="3921238"/>
            <a:ext cx="429458" cy="393791"/>
          </a:xfrm>
          <a:prstGeom prst="rect">
            <a:avLst/>
          </a:prstGeom>
        </p:spPr>
      </p:pic>
      <p:cxnSp>
        <p:nvCxnSpPr>
          <p:cNvPr id="50" name="Egyenes összekötő 49" title="Elválasztó">
            <a:extLst>
              <a:ext uri="{FF2B5EF4-FFF2-40B4-BE49-F238E27FC236}">
                <a16:creationId xmlns:a16="http://schemas.microsoft.com/office/drawing/2014/main" id="{183CD9A8-D218-4819-A85E-573FC65AAD16}"/>
              </a:ext>
            </a:extLst>
          </p:cNvPr>
          <p:cNvCxnSpPr>
            <a:cxnSpLocks/>
          </p:cNvCxnSpPr>
          <p:nvPr/>
        </p:nvCxnSpPr>
        <p:spPr>
          <a:xfrm flipV="1">
            <a:off x="3098289" y="4118133"/>
            <a:ext cx="0" cy="1479179"/>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53" name="Szöveg helye 14">
            <a:extLst>
              <a:ext uri="{FF2B5EF4-FFF2-40B4-BE49-F238E27FC236}">
                <a16:creationId xmlns:a16="http://schemas.microsoft.com/office/drawing/2014/main" id="{7E1A660B-F80D-4547-9C0A-A2809F226501}"/>
              </a:ext>
            </a:extLst>
          </p:cNvPr>
          <p:cNvSpPr txBox="1">
            <a:spLocks/>
          </p:cNvSpPr>
          <p:nvPr/>
        </p:nvSpPr>
        <p:spPr>
          <a:xfrm>
            <a:off x="2793231" y="4970147"/>
            <a:ext cx="1582822" cy="315805"/>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600"/>
              </a:lnSpc>
            </a:pPr>
            <a:r>
              <a:rPr lang="hu-HU" sz="2400" b="1" dirty="0">
                <a:solidFill>
                  <a:schemeClr val="tx1"/>
                </a:solidFill>
                <a:latin typeface="Calibri Light" panose="020F0302020204030204" pitchFamily="34" charset="0"/>
                <a:cs typeface="Calibri Light" panose="020F0302020204030204" pitchFamily="34" charset="0"/>
              </a:rPr>
              <a:t>Most = 6250</a:t>
            </a:r>
            <a:endParaRPr lang="en-GB" sz="2400" b="1" dirty="0">
              <a:solidFill>
                <a:schemeClr val="tx1"/>
              </a:solidFill>
              <a:latin typeface="Calibri Light" panose="020F0302020204030204" pitchFamily="34" charset="0"/>
              <a:cs typeface="Calibri Light" panose="020F0302020204030204" pitchFamily="34" charset="0"/>
            </a:endParaRPr>
          </a:p>
        </p:txBody>
      </p:sp>
      <p:sp>
        <p:nvSpPr>
          <p:cNvPr id="54" name="Szöveg helye 14">
            <a:extLst>
              <a:ext uri="{FF2B5EF4-FFF2-40B4-BE49-F238E27FC236}">
                <a16:creationId xmlns:a16="http://schemas.microsoft.com/office/drawing/2014/main" id="{A798B32F-9958-4318-B8E7-93B641BA08F6}"/>
              </a:ext>
            </a:extLst>
          </p:cNvPr>
          <p:cNvSpPr txBox="1">
            <a:spLocks/>
          </p:cNvSpPr>
          <p:nvPr/>
        </p:nvSpPr>
        <p:spPr>
          <a:xfrm>
            <a:off x="550186" y="4218408"/>
            <a:ext cx="1734395" cy="315805"/>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600"/>
              </a:lnSpc>
            </a:pPr>
            <a:r>
              <a:rPr lang="hu-HU" sz="2400" b="1" dirty="0">
                <a:solidFill>
                  <a:schemeClr val="tx1"/>
                </a:solidFill>
                <a:latin typeface="Calibri Light" panose="020F0302020204030204" pitchFamily="34" charset="0"/>
                <a:cs typeface="Calibri Light" panose="020F0302020204030204" pitchFamily="34" charset="0"/>
              </a:rPr>
              <a:t>Utána = 5900</a:t>
            </a:r>
            <a:endParaRPr lang="en-GB" sz="2400" b="1" dirty="0">
              <a:solidFill>
                <a:schemeClr val="tx1"/>
              </a:solidFill>
              <a:latin typeface="Calibri Light" panose="020F0302020204030204" pitchFamily="34" charset="0"/>
              <a:cs typeface="Calibri Light" panose="020F0302020204030204" pitchFamily="34" charset="0"/>
            </a:endParaRPr>
          </a:p>
        </p:txBody>
      </p:sp>
      <p:sp>
        <p:nvSpPr>
          <p:cNvPr id="46" name="Ábra 18" title="Sablon utasítási nyíl">
            <a:extLst>
              <a:ext uri="{FF2B5EF4-FFF2-40B4-BE49-F238E27FC236}">
                <a16:creationId xmlns:a16="http://schemas.microsoft.com/office/drawing/2014/main" id="{65EA35EF-D6A0-44F6-81D6-4E65268AC24B}"/>
              </a:ext>
            </a:extLst>
          </p:cNvPr>
          <p:cNvSpPr/>
          <p:nvPr/>
        </p:nvSpPr>
        <p:spPr>
          <a:xfrm rot="14086996" flipH="1" flipV="1">
            <a:off x="3985210" y="2650877"/>
            <a:ext cx="2844010" cy="320866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sp>
        <p:nvSpPr>
          <p:cNvPr id="55" name="Szöveg helye 14">
            <a:extLst>
              <a:ext uri="{FF2B5EF4-FFF2-40B4-BE49-F238E27FC236}">
                <a16:creationId xmlns:a16="http://schemas.microsoft.com/office/drawing/2014/main" id="{FA10DEE3-C28D-4394-9318-FE55663CF4AF}"/>
              </a:ext>
            </a:extLst>
          </p:cNvPr>
          <p:cNvSpPr txBox="1">
            <a:spLocks/>
          </p:cNvSpPr>
          <p:nvPr/>
        </p:nvSpPr>
        <p:spPr>
          <a:xfrm>
            <a:off x="8808123" y="4148920"/>
            <a:ext cx="415844" cy="30848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mj-lt"/>
                <a:cs typeface="Calibri Light" panose="020F0302020204030204" pitchFamily="34" charset="0"/>
              </a:rPr>
              <a:t>42</a:t>
            </a:r>
            <a:endParaRPr lang="en-GB" sz="1400" dirty="0">
              <a:solidFill>
                <a:schemeClr val="tx1"/>
              </a:solidFill>
              <a:latin typeface="+mj-lt"/>
              <a:cs typeface="Calibri Light" panose="020F0302020204030204" pitchFamily="34" charset="0"/>
            </a:endParaRPr>
          </a:p>
        </p:txBody>
      </p:sp>
      <p:sp>
        <p:nvSpPr>
          <p:cNvPr id="51" name="Szöveg helye 14">
            <a:extLst>
              <a:ext uri="{FF2B5EF4-FFF2-40B4-BE49-F238E27FC236}">
                <a16:creationId xmlns:a16="http://schemas.microsoft.com/office/drawing/2014/main" id="{D35FE567-D517-4DB3-B729-06515E5A8FE6}"/>
              </a:ext>
            </a:extLst>
          </p:cNvPr>
          <p:cNvSpPr txBox="1">
            <a:spLocks/>
          </p:cNvSpPr>
          <p:nvPr/>
        </p:nvSpPr>
        <p:spPr>
          <a:xfrm>
            <a:off x="8808612" y="4500100"/>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6250</a:t>
            </a:r>
            <a:endParaRPr lang="en-GB" sz="900" spc="-150" dirty="0">
              <a:solidFill>
                <a:schemeClr val="tx1"/>
              </a:solidFill>
              <a:latin typeface="+mj-lt"/>
              <a:cs typeface="Calibri Light" panose="020F0302020204030204" pitchFamily="34" charset="0"/>
            </a:endParaRPr>
          </a:p>
        </p:txBody>
      </p:sp>
    </p:spTree>
    <p:extLst>
      <p:ext uri="{BB962C8B-B14F-4D97-AF65-F5344CB8AC3E}">
        <p14:creationId xmlns:p14="http://schemas.microsoft.com/office/powerpoint/2010/main" val="4144281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26" presetClass="emph" presetSubtype="0" fill="hold" grpId="1" nodeType="withEffect">
                                  <p:stCondLst>
                                    <p:cond delay="0"/>
                                  </p:stCondLst>
                                  <p:childTnLst>
                                    <p:animEffect transition="out" filter="fade">
                                      <p:cBhvr>
                                        <p:cTn id="9" dur="500" tmFilter="0, 0; .2, .5; .8, .5; 1, 0"/>
                                        <p:tgtEl>
                                          <p:spTgt spid="51"/>
                                        </p:tgtEl>
                                      </p:cBhvr>
                                    </p:animEffect>
                                    <p:animScale>
                                      <p:cBhvr>
                                        <p:cTn id="10" dur="250" autoRev="1" fill="hold"/>
                                        <p:tgtEl>
                                          <p:spTgt spid="5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1" grpId="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0" name="Szöveg helye 19">
            <a:extLst>
              <a:ext uri="{FF2B5EF4-FFF2-40B4-BE49-F238E27FC236}">
                <a16:creationId xmlns:a16="http://schemas.microsoft.com/office/drawing/2014/main" id="{CC9889A9-325A-412C-9CE0-44F85B421B89}"/>
              </a:ext>
            </a:extLst>
          </p:cNvPr>
          <p:cNvSpPr>
            <a:spLocks noGrp="1"/>
          </p:cNvSpPr>
          <p:nvPr>
            <p:ph type="body" sz="quarter" idx="19"/>
          </p:nvPr>
        </p:nvSpPr>
        <p:spPr>
          <a:xfrm>
            <a:off x="3362938" y="1195207"/>
            <a:ext cx="1657605" cy="203724"/>
          </a:xfrm>
        </p:spPr>
        <p:txBody>
          <a:bodyPr rtlCol="0">
            <a:noAutofit/>
          </a:bodyPr>
          <a:lstStyle/>
          <a:p>
            <a:pPr rtl="0"/>
            <a:r>
              <a:rPr lang="en-GB" sz="1400" noProof="0" dirty="0"/>
              <a:t>Input request</a:t>
            </a:r>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US" smtClean="0"/>
              <a:pPr rtl="0"/>
              <a:t>2</a:t>
            </a:fld>
            <a:endParaRPr lang="en-US"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ez helyettesíti a valós felhasználókat</a:t>
            </a:r>
            <a:endParaRPr lang="en-US" dirty="0">
              <a:solidFill>
                <a:schemeClr val="tx1"/>
              </a:solidFill>
              <a:latin typeface="Calibri Light" panose="020F0302020204030204" pitchFamily="34" charset="0"/>
              <a:cs typeface="Calibri Light" panose="020F0302020204030204" pitchFamily="34" charset="0"/>
            </a:endParaRP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r>
              <a:rPr lang="hu-HU" dirty="0">
                <a:solidFill>
                  <a:schemeClr val="tx1"/>
                </a:solidFill>
                <a:latin typeface="Calibri Light" panose="020F0302020204030204" pitchFamily="34" charset="0"/>
                <a:cs typeface="Calibri Light" panose="020F0302020204030204" pitchFamily="34" charset="0"/>
              </a:rPr>
              <a:t>O</a:t>
            </a:r>
            <a:r>
              <a:rPr lang="en-US" dirty="0" err="1">
                <a:solidFill>
                  <a:schemeClr val="tx1"/>
                </a:solidFill>
                <a:latin typeface="Calibri Light" panose="020F0302020204030204" pitchFamily="34" charset="0"/>
                <a:cs typeface="Calibri Light" panose="020F0302020204030204" pitchFamily="34" charset="0"/>
              </a:rPr>
              <a:t>ptimizer</a:t>
            </a:r>
            <a:endParaRPr lang="en-US" dirty="0">
              <a:solidFill>
                <a:schemeClr val="tx1"/>
              </a:solidFill>
              <a:latin typeface="Calibri Light" panose="020F0302020204030204" pitchFamily="34" charset="0"/>
              <a:cs typeface="Calibri Light" panose="020F0302020204030204" pitchFamily="34" charset="0"/>
            </a:endParaRPr>
          </a:p>
        </p:txBody>
      </p:sp>
      <p:sp>
        <p:nvSpPr>
          <p:cNvPr id="32" name="Téglalap 31">
            <a:extLst>
              <a:ext uri="{FF2B5EF4-FFF2-40B4-BE49-F238E27FC236}">
                <a16:creationId xmlns:a16="http://schemas.microsoft.com/office/drawing/2014/main" id="{AFD8D18D-7B79-4E8E-8200-C60797697B5B}"/>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Horizontálisan skálázható alkalmazás</a:t>
            </a:r>
            <a:endParaRPr lang="en-US" dirty="0">
              <a:solidFill>
                <a:schemeClr val="tx1"/>
              </a:solidFill>
              <a:latin typeface="Calibri Light" panose="020F0302020204030204" pitchFamily="34" charset="0"/>
              <a:cs typeface="Calibri Light" panose="020F0302020204030204" pitchFamily="34" charset="0"/>
            </a:endParaRPr>
          </a:p>
        </p:txBody>
      </p:sp>
      <p:sp>
        <p:nvSpPr>
          <p:cNvPr id="18" name="Szöveg helye 17">
            <a:extLst>
              <a:ext uri="{FF2B5EF4-FFF2-40B4-BE49-F238E27FC236}">
                <a16:creationId xmlns:a16="http://schemas.microsoft.com/office/drawing/2014/main" id="{2E5EF15A-7A5E-4DDD-B050-048C1A8E7E24}"/>
              </a:ext>
            </a:extLst>
          </p:cNvPr>
          <p:cNvSpPr txBox="1">
            <a:spLocks/>
          </p:cNvSpPr>
          <p:nvPr/>
        </p:nvSpPr>
        <p:spPr>
          <a:xfrm>
            <a:off x="811131" y="1904854"/>
            <a:ext cx="2013832" cy="95805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Requests,</a:t>
            </a:r>
            <a:br>
              <a:rPr lang="en-GB" dirty="0"/>
            </a:br>
            <a:r>
              <a:rPr lang="en-GB" dirty="0"/>
              <a:t>Tasks,</a:t>
            </a:r>
            <a:br>
              <a:rPr lang="en-GB" dirty="0"/>
            </a:br>
            <a:r>
              <a:rPr lang="en-GB" dirty="0"/>
              <a:t>Jobs, etc…</a:t>
            </a:r>
          </a:p>
        </p:txBody>
      </p:sp>
      <p:sp>
        <p:nvSpPr>
          <p:cNvPr id="6" name="Cím 5">
            <a:extLst>
              <a:ext uri="{FF2B5EF4-FFF2-40B4-BE49-F238E27FC236}">
                <a16:creationId xmlns:a16="http://schemas.microsoft.com/office/drawing/2014/main" id="{4E3882F2-7A20-4883-BE23-60038F33C9BB}"/>
              </a:ext>
            </a:extLst>
          </p:cNvPr>
          <p:cNvSpPr>
            <a:spLocks noGrp="1"/>
          </p:cNvSpPr>
          <p:nvPr>
            <p:ph type="title"/>
          </p:nvPr>
        </p:nvSpPr>
        <p:spPr/>
        <p:txBody>
          <a:bodyPr>
            <a:normAutofit fontScale="90000"/>
          </a:bodyPr>
          <a:lstStyle/>
          <a:p>
            <a:r>
              <a:rPr lang="hu-HU" dirty="0"/>
              <a:t>Az optimalizáló eljárás felépítése</a:t>
            </a:r>
            <a:endParaRPr lang="en-GB" dirty="0"/>
          </a:p>
        </p:txBody>
      </p:sp>
      <p:cxnSp>
        <p:nvCxnSpPr>
          <p:cNvPr id="21" name="Egyenes összekötő nyíllal 8">
            <a:extLst>
              <a:ext uri="{FF2B5EF4-FFF2-40B4-BE49-F238E27FC236}">
                <a16:creationId xmlns:a16="http://schemas.microsoft.com/office/drawing/2014/main" id="{2FE87C80-0CEE-499A-A218-ABBB8E3C6A83}"/>
              </a:ext>
            </a:extLst>
          </p:cNvPr>
          <p:cNvCxnSpPr>
            <a:cxnSpLocks/>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Szöveg helye 17">
            <a:extLst>
              <a:ext uri="{FF2B5EF4-FFF2-40B4-BE49-F238E27FC236}">
                <a16:creationId xmlns:a16="http://schemas.microsoft.com/office/drawing/2014/main" id="{5F3AAB29-9260-42DC-A540-53DCB883BD4C}"/>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24" name="Kép helye 6">
            <a:extLst>
              <a:ext uri="{FF2B5EF4-FFF2-40B4-BE49-F238E27FC236}">
                <a16:creationId xmlns:a16="http://schemas.microsoft.com/office/drawing/2014/main" id="{A67AD5EE-035E-45F9-BB0E-25A1D845C1AA}"/>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25" name="Kép helye 6">
            <a:extLst>
              <a:ext uri="{FF2B5EF4-FFF2-40B4-BE49-F238E27FC236}">
                <a16:creationId xmlns:a16="http://schemas.microsoft.com/office/drawing/2014/main" id="{38789919-F07F-4EAF-AC59-4602EFC1A300}"/>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28" name="Kép helye 6">
            <a:extLst>
              <a:ext uri="{FF2B5EF4-FFF2-40B4-BE49-F238E27FC236}">
                <a16:creationId xmlns:a16="http://schemas.microsoft.com/office/drawing/2014/main" id="{E85BBB5C-574F-4B46-A174-06026B703ABA}"/>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31" name="Kép helye 6">
            <a:extLst>
              <a:ext uri="{FF2B5EF4-FFF2-40B4-BE49-F238E27FC236}">
                <a16:creationId xmlns:a16="http://schemas.microsoft.com/office/drawing/2014/main" id="{70E566D1-C6B6-43B4-8187-F93FC557BB06}"/>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pic>
        <p:nvPicPr>
          <p:cNvPr id="33" name="Kép helye 6">
            <a:extLst>
              <a:ext uri="{FF2B5EF4-FFF2-40B4-BE49-F238E27FC236}">
                <a16:creationId xmlns:a16="http://schemas.microsoft.com/office/drawing/2014/main" id="{3DCCD3DB-35E0-4ED1-8310-F1569B94D27C}"/>
              </a:ext>
            </a:extLst>
          </p:cNvPr>
          <p:cNvPicPr>
            <a:picLocks noChangeAspect="1"/>
          </p:cNvPicPr>
          <p:nvPr/>
        </p:nvPicPr>
        <p:blipFill>
          <a:blip r:embed="rId3">
            <a:alphaModFix amt="35000"/>
          </a:blip>
          <a:stretch>
            <a:fillRect/>
          </a:stretch>
        </p:blipFill>
        <p:spPr>
          <a:xfrm>
            <a:off x="10276221" y="2031345"/>
            <a:ext cx="854075" cy="854075"/>
          </a:xfrm>
          <a:prstGeom prst="rect">
            <a:avLst/>
          </a:prstGeom>
        </p:spPr>
      </p:pic>
      <p:pic>
        <p:nvPicPr>
          <p:cNvPr id="34" name="Kép helye 6">
            <a:extLst>
              <a:ext uri="{FF2B5EF4-FFF2-40B4-BE49-F238E27FC236}">
                <a16:creationId xmlns:a16="http://schemas.microsoft.com/office/drawing/2014/main" id="{F3C65DE2-A0D7-4BE2-988E-66F83F8872F6}"/>
              </a:ext>
            </a:extLst>
          </p:cNvPr>
          <p:cNvPicPr>
            <a:picLocks noChangeAspect="1"/>
          </p:cNvPicPr>
          <p:nvPr/>
        </p:nvPicPr>
        <p:blipFill>
          <a:blip r:embed="rId3">
            <a:alphaModFix amt="35000"/>
          </a:blip>
          <a:stretch>
            <a:fillRect/>
          </a:stretch>
        </p:blipFill>
        <p:spPr>
          <a:xfrm>
            <a:off x="9528290" y="1271040"/>
            <a:ext cx="854075" cy="854075"/>
          </a:xfrm>
          <a:prstGeom prst="rect">
            <a:avLst/>
          </a:prstGeom>
        </p:spPr>
      </p:pic>
      <p:pic>
        <p:nvPicPr>
          <p:cNvPr id="35" name="Kép helye 6">
            <a:extLst>
              <a:ext uri="{FF2B5EF4-FFF2-40B4-BE49-F238E27FC236}">
                <a16:creationId xmlns:a16="http://schemas.microsoft.com/office/drawing/2014/main" id="{29535AF1-9F99-42AF-89FD-CFEA756E1205}"/>
              </a:ext>
            </a:extLst>
          </p:cNvPr>
          <p:cNvPicPr>
            <a:picLocks noChangeAspect="1"/>
          </p:cNvPicPr>
          <p:nvPr/>
        </p:nvPicPr>
        <p:blipFill>
          <a:blip r:embed="rId3">
            <a:alphaModFix amt="35000"/>
          </a:blip>
          <a:stretch>
            <a:fillRect/>
          </a:stretch>
        </p:blipFill>
        <p:spPr>
          <a:xfrm>
            <a:off x="10428621" y="2183745"/>
            <a:ext cx="854075" cy="854075"/>
          </a:xfrm>
          <a:prstGeom prst="rect">
            <a:avLst/>
          </a:prstGeom>
        </p:spPr>
      </p:pic>
    </p:spTree>
    <p:extLst>
      <p:ext uri="{BB962C8B-B14F-4D97-AF65-F5344CB8AC3E}">
        <p14:creationId xmlns:p14="http://schemas.microsoft.com/office/powerpoint/2010/main" val="764901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1000"/>
                                        <p:tgtEl>
                                          <p:spTgt spid="34"/>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gyakorlatban</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20</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5668969" y="4927756"/>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30" y="3353455"/>
            <a:ext cx="4591628" cy="2582790"/>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4"/>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946507" y="4553301"/>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sp>
        <p:nvSpPr>
          <p:cNvPr id="31" name="Ábra 18" title="Sablon utasítási nyíl">
            <a:extLst>
              <a:ext uri="{FF2B5EF4-FFF2-40B4-BE49-F238E27FC236}">
                <a16:creationId xmlns:a16="http://schemas.microsoft.com/office/drawing/2014/main" id="{376D3A2F-4DD4-4531-A502-26FC72D17193}"/>
              </a:ext>
            </a:extLst>
          </p:cNvPr>
          <p:cNvSpPr/>
          <p:nvPr/>
        </p:nvSpPr>
        <p:spPr>
          <a:xfrm rot="16621044" flipH="1" flipV="1">
            <a:off x="8639181" y="1911611"/>
            <a:ext cx="422743" cy="52464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32" name="Kép helye 6">
            <a:extLst>
              <a:ext uri="{FF2B5EF4-FFF2-40B4-BE49-F238E27FC236}">
                <a16:creationId xmlns:a16="http://schemas.microsoft.com/office/drawing/2014/main" id="{3CDA8184-F9DB-4A06-9451-5C10A16011EF}"/>
              </a:ext>
            </a:extLst>
          </p:cNvPr>
          <p:cNvPicPr>
            <a:picLocks noChangeAspect="1"/>
          </p:cNvPicPr>
          <p:nvPr/>
        </p:nvPicPr>
        <p:blipFill>
          <a:blip r:embed="rId6"/>
          <a:stretch>
            <a:fillRect/>
          </a:stretch>
        </p:blipFill>
        <p:spPr>
          <a:xfrm>
            <a:off x="8934894" y="2413110"/>
            <a:ext cx="438276" cy="438276"/>
          </a:xfrm>
          <a:prstGeom prst="rect">
            <a:avLst/>
          </a:prstGeom>
        </p:spPr>
      </p:pic>
      <p:pic>
        <p:nvPicPr>
          <p:cNvPr id="33" name="Kép helye 6">
            <a:extLst>
              <a:ext uri="{FF2B5EF4-FFF2-40B4-BE49-F238E27FC236}">
                <a16:creationId xmlns:a16="http://schemas.microsoft.com/office/drawing/2014/main" id="{1401A537-BE94-4F4F-AE60-CD8193CDC3DE}"/>
              </a:ext>
            </a:extLst>
          </p:cNvPr>
          <p:cNvPicPr>
            <a:picLocks noChangeAspect="1"/>
          </p:cNvPicPr>
          <p:nvPr/>
        </p:nvPicPr>
        <p:blipFill>
          <a:blip r:embed="rId6"/>
          <a:stretch>
            <a:fillRect/>
          </a:stretch>
        </p:blipFill>
        <p:spPr>
          <a:xfrm>
            <a:off x="9408020" y="2415382"/>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34" name="Kép helye 6">
            <a:extLst>
              <a:ext uri="{FF2B5EF4-FFF2-40B4-BE49-F238E27FC236}">
                <a16:creationId xmlns:a16="http://schemas.microsoft.com/office/drawing/2014/main" id="{F4CDC193-0BB9-47B9-B1CE-529EE3AF2036}"/>
              </a:ext>
            </a:extLst>
          </p:cNvPr>
          <p:cNvPicPr>
            <a:picLocks noChangeAspect="1"/>
          </p:cNvPicPr>
          <p:nvPr/>
        </p:nvPicPr>
        <p:blipFill>
          <a:blip r:embed="rId6"/>
          <a:stretch>
            <a:fillRect/>
          </a:stretch>
        </p:blipFill>
        <p:spPr>
          <a:xfrm>
            <a:off x="9881148" y="2410830"/>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Ábra 18" title="Sablon utasítási nyíl">
            <a:extLst>
              <a:ext uri="{FF2B5EF4-FFF2-40B4-BE49-F238E27FC236}">
                <a16:creationId xmlns:a16="http://schemas.microsoft.com/office/drawing/2014/main" id="{7F2956DD-6B97-4EB4-93C2-80E20854B8D9}"/>
              </a:ext>
            </a:extLst>
          </p:cNvPr>
          <p:cNvSpPr/>
          <p:nvPr/>
        </p:nvSpPr>
        <p:spPr>
          <a:xfrm rot="16200000" flipH="1">
            <a:off x="2560244" y="513223"/>
            <a:ext cx="207680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Ezt azt értéket akkor kérjük 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ha bekövetkezik egy ilyen,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vagy egy ilyen esemény.</a:t>
            </a:r>
          </a:p>
        </p:txBody>
      </p:sp>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sp>
        <p:nvSpPr>
          <p:cNvPr id="43" name="Ábra 18" title="Sablon utasítási nyíl">
            <a:extLst>
              <a:ext uri="{FF2B5EF4-FFF2-40B4-BE49-F238E27FC236}">
                <a16:creationId xmlns:a16="http://schemas.microsoft.com/office/drawing/2014/main" id="{1EF2EE8F-267B-4519-BE5F-AE0B6E77150E}"/>
              </a:ext>
            </a:extLst>
          </p:cNvPr>
          <p:cNvSpPr/>
          <p:nvPr/>
        </p:nvSpPr>
        <p:spPr>
          <a:xfrm rot="17270742" flipH="1">
            <a:off x="2973037" y="1223764"/>
            <a:ext cx="156033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sp>
        <p:nvSpPr>
          <p:cNvPr id="44" name="Szöveg helye 14">
            <a:extLst>
              <a:ext uri="{FF2B5EF4-FFF2-40B4-BE49-F238E27FC236}">
                <a16:creationId xmlns:a16="http://schemas.microsoft.com/office/drawing/2014/main" id="{A2ADC980-14A3-458A-872A-0CE39FF00579}"/>
              </a:ext>
            </a:extLst>
          </p:cNvPr>
          <p:cNvSpPr txBox="1">
            <a:spLocks/>
          </p:cNvSpPr>
          <p:nvPr/>
        </p:nvSpPr>
        <p:spPr>
          <a:xfrm>
            <a:off x="4744365" y="4337424"/>
            <a:ext cx="2627104" cy="297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b="1" dirty="0">
                <a:solidFill>
                  <a:schemeClr val="tx1"/>
                </a:solidFill>
                <a:latin typeface="Calibri Light" panose="020F0302020204030204" pitchFamily="34" charset="0"/>
                <a:cs typeface="Calibri Light" panose="020F0302020204030204" pitchFamily="34" charset="0"/>
              </a:rPr>
              <a:t>És miért van erre szükség</a:t>
            </a:r>
          </a:p>
        </p:txBody>
      </p:sp>
      <p:cxnSp>
        <p:nvCxnSpPr>
          <p:cNvPr id="48" name="Egyenes összekötő 47" title="Elválasztó">
            <a:extLst>
              <a:ext uri="{FF2B5EF4-FFF2-40B4-BE49-F238E27FC236}">
                <a16:creationId xmlns:a16="http://schemas.microsoft.com/office/drawing/2014/main" id="{C167689B-5430-4CF9-AC79-F30682E50CE8}"/>
              </a:ext>
            </a:extLst>
          </p:cNvPr>
          <p:cNvCxnSpPr>
            <a:cxnSpLocks/>
          </p:cNvCxnSpPr>
          <p:nvPr/>
        </p:nvCxnSpPr>
        <p:spPr>
          <a:xfrm>
            <a:off x="467650" y="4572625"/>
            <a:ext cx="2114957"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49" name="Kép 48" descr="A képen kerítés látható&#10;&#10;A leírás nagyon megbízható">
            <a:extLst>
              <a:ext uri="{FF2B5EF4-FFF2-40B4-BE49-F238E27FC236}">
                <a16:creationId xmlns:a16="http://schemas.microsoft.com/office/drawing/2014/main" id="{D807BA50-1E97-4AC2-B5EA-FC0BF85B2B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22949" y="4386549"/>
            <a:ext cx="429458" cy="393791"/>
          </a:xfrm>
          <a:prstGeom prst="rect">
            <a:avLst/>
          </a:prstGeom>
        </p:spPr>
      </p:pic>
      <p:cxnSp>
        <p:nvCxnSpPr>
          <p:cNvPr id="50" name="Egyenes összekötő 49" title="Elválasztó">
            <a:extLst>
              <a:ext uri="{FF2B5EF4-FFF2-40B4-BE49-F238E27FC236}">
                <a16:creationId xmlns:a16="http://schemas.microsoft.com/office/drawing/2014/main" id="{183CD9A8-D218-4819-A85E-573FC65AAD16}"/>
              </a:ext>
            </a:extLst>
          </p:cNvPr>
          <p:cNvCxnSpPr>
            <a:cxnSpLocks/>
          </p:cNvCxnSpPr>
          <p:nvPr/>
        </p:nvCxnSpPr>
        <p:spPr>
          <a:xfrm flipV="1">
            <a:off x="2582607" y="4583444"/>
            <a:ext cx="0" cy="101387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53" name="Szöveg helye 14">
            <a:extLst>
              <a:ext uri="{FF2B5EF4-FFF2-40B4-BE49-F238E27FC236}">
                <a16:creationId xmlns:a16="http://schemas.microsoft.com/office/drawing/2014/main" id="{7E1A660B-F80D-4547-9C0A-A2809F226501}"/>
              </a:ext>
            </a:extLst>
          </p:cNvPr>
          <p:cNvSpPr txBox="1">
            <a:spLocks/>
          </p:cNvSpPr>
          <p:nvPr/>
        </p:nvSpPr>
        <p:spPr>
          <a:xfrm>
            <a:off x="2793231" y="4970147"/>
            <a:ext cx="1582822" cy="315805"/>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600"/>
              </a:lnSpc>
            </a:pPr>
            <a:r>
              <a:rPr lang="hu-HU" sz="2400" b="1" dirty="0">
                <a:solidFill>
                  <a:schemeClr val="tx1"/>
                </a:solidFill>
                <a:latin typeface="Calibri Light" panose="020F0302020204030204" pitchFamily="34" charset="0"/>
                <a:cs typeface="Calibri Light" panose="020F0302020204030204" pitchFamily="34" charset="0"/>
              </a:rPr>
              <a:t>Most = 1750</a:t>
            </a:r>
            <a:endParaRPr lang="en-GB" sz="2400" b="1" dirty="0">
              <a:solidFill>
                <a:schemeClr val="tx1"/>
              </a:solidFill>
              <a:latin typeface="Calibri Light" panose="020F0302020204030204" pitchFamily="34" charset="0"/>
              <a:cs typeface="Calibri Light" panose="020F0302020204030204" pitchFamily="34" charset="0"/>
            </a:endParaRPr>
          </a:p>
        </p:txBody>
      </p:sp>
      <p:sp>
        <p:nvSpPr>
          <p:cNvPr id="54" name="Szöveg helye 14">
            <a:extLst>
              <a:ext uri="{FF2B5EF4-FFF2-40B4-BE49-F238E27FC236}">
                <a16:creationId xmlns:a16="http://schemas.microsoft.com/office/drawing/2014/main" id="{A798B32F-9958-4318-B8E7-93B641BA08F6}"/>
              </a:ext>
            </a:extLst>
          </p:cNvPr>
          <p:cNvSpPr txBox="1">
            <a:spLocks/>
          </p:cNvSpPr>
          <p:nvPr/>
        </p:nvSpPr>
        <p:spPr>
          <a:xfrm>
            <a:off x="550186" y="4218408"/>
            <a:ext cx="1734395" cy="315805"/>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600"/>
              </a:lnSpc>
            </a:pPr>
            <a:r>
              <a:rPr lang="hu-HU" sz="2400" b="1" dirty="0">
                <a:solidFill>
                  <a:schemeClr val="tx1"/>
                </a:solidFill>
                <a:latin typeface="Calibri Light" panose="020F0302020204030204" pitchFamily="34" charset="0"/>
                <a:cs typeface="Calibri Light" panose="020F0302020204030204" pitchFamily="34" charset="0"/>
              </a:rPr>
              <a:t>Utána = 1600</a:t>
            </a:r>
            <a:endParaRPr lang="en-GB" sz="2400" b="1" dirty="0">
              <a:solidFill>
                <a:schemeClr val="tx1"/>
              </a:solidFill>
              <a:latin typeface="Calibri Light" panose="020F0302020204030204" pitchFamily="34" charset="0"/>
              <a:cs typeface="Calibri Light" panose="020F0302020204030204" pitchFamily="34" charset="0"/>
            </a:endParaRPr>
          </a:p>
        </p:txBody>
      </p:sp>
      <p:sp>
        <p:nvSpPr>
          <p:cNvPr id="46" name="Ábra 18" title="Sablon utasítási nyíl">
            <a:extLst>
              <a:ext uri="{FF2B5EF4-FFF2-40B4-BE49-F238E27FC236}">
                <a16:creationId xmlns:a16="http://schemas.microsoft.com/office/drawing/2014/main" id="{65EA35EF-D6A0-44F6-81D6-4E65268AC24B}"/>
              </a:ext>
            </a:extLst>
          </p:cNvPr>
          <p:cNvSpPr/>
          <p:nvPr/>
        </p:nvSpPr>
        <p:spPr>
          <a:xfrm rot="14086996" flipH="1" flipV="1">
            <a:off x="3549094" y="2800695"/>
            <a:ext cx="3128411" cy="3529533"/>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sp>
        <p:nvSpPr>
          <p:cNvPr id="55" name="Szöveg helye 14">
            <a:extLst>
              <a:ext uri="{FF2B5EF4-FFF2-40B4-BE49-F238E27FC236}">
                <a16:creationId xmlns:a16="http://schemas.microsoft.com/office/drawing/2014/main" id="{FA10DEE3-C28D-4394-9318-FE55663CF4AF}"/>
              </a:ext>
            </a:extLst>
          </p:cNvPr>
          <p:cNvSpPr txBox="1">
            <a:spLocks/>
          </p:cNvSpPr>
          <p:nvPr/>
        </p:nvSpPr>
        <p:spPr>
          <a:xfrm>
            <a:off x="8808123" y="4148920"/>
            <a:ext cx="415844" cy="30848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mj-lt"/>
                <a:cs typeface="Calibri Light" panose="020F0302020204030204" pitchFamily="34" charset="0"/>
              </a:rPr>
              <a:t>42</a:t>
            </a:r>
            <a:endParaRPr lang="en-GB" sz="1400" dirty="0">
              <a:solidFill>
                <a:schemeClr val="tx1"/>
              </a:solidFill>
              <a:latin typeface="+mj-lt"/>
              <a:cs typeface="Calibri Light" panose="020F0302020204030204" pitchFamily="34" charset="0"/>
            </a:endParaRPr>
          </a:p>
        </p:txBody>
      </p:sp>
      <p:sp>
        <p:nvSpPr>
          <p:cNvPr id="51" name="Szöveg helye 14">
            <a:extLst>
              <a:ext uri="{FF2B5EF4-FFF2-40B4-BE49-F238E27FC236}">
                <a16:creationId xmlns:a16="http://schemas.microsoft.com/office/drawing/2014/main" id="{D35FE567-D517-4DB3-B729-06515E5A8FE6}"/>
              </a:ext>
            </a:extLst>
          </p:cNvPr>
          <p:cNvSpPr txBox="1">
            <a:spLocks/>
          </p:cNvSpPr>
          <p:nvPr/>
        </p:nvSpPr>
        <p:spPr>
          <a:xfrm>
            <a:off x="8808612" y="4500100"/>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6250</a:t>
            </a:r>
            <a:endParaRPr lang="en-GB" sz="900" spc="-150" dirty="0">
              <a:solidFill>
                <a:schemeClr val="tx1"/>
              </a:solidFill>
              <a:latin typeface="+mj-lt"/>
              <a:cs typeface="Calibri Light" panose="020F0302020204030204" pitchFamily="34" charset="0"/>
            </a:endParaRPr>
          </a:p>
        </p:txBody>
      </p:sp>
      <p:sp>
        <p:nvSpPr>
          <p:cNvPr id="57" name="Szöveg helye 14">
            <a:extLst>
              <a:ext uri="{FF2B5EF4-FFF2-40B4-BE49-F238E27FC236}">
                <a16:creationId xmlns:a16="http://schemas.microsoft.com/office/drawing/2014/main" id="{438C7C54-C7F6-433D-B07A-C9DDFC3D60DA}"/>
              </a:ext>
            </a:extLst>
          </p:cNvPr>
          <p:cNvSpPr txBox="1">
            <a:spLocks/>
          </p:cNvSpPr>
          <p:nvPr/>
        </p:nvSpPr>
        <p:spPr>
          <a:xfrm>
            <a:off x="8808123" y="4825093"/>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1600</a:t>
            </a:r>
            <a:endParaRPr lang="en-GB" sz="900" spc="-150" dirty="0">
              <a:solidFill>
                <a:schemeClr val="tx1"/>
              </a:solidFill>
              <a:latin typeface="+mj-lt"/>
              <a:cs typeface="Calibri Light" panose="020F0302020204030204" pitchFamily="34" charset="0"/>
            </a:endParaRPr>
          </a:p>
        </p:txBody>
      </p:sp>
    </p:spTree>
    <p:extLst>
      <p:ext uri="{BB962C8B-B14F-4D97-AF65-F5344CB8AC3E}">
        <p14:creationId xmlns:p14="http://schemas.microsoft.com/office/powerpoint/2010/main" val="3855011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26" presetClass="emph" presetSubtype="0" fill="hold" grpId="1" nodeType="withEffect">
                                  <p:stCondLst>
                                    <p:cond delay="0"/>
                                  </p:stCondLst>
                                  <p:childTnLst>
                                    <p:animEffect transition="out" filter="fade">
                                      <p:cBhvr>
                                        <p:cTn id="9" dur="500" tmFilter="0, 0; .2, .5; .8, .5; 1, 0"/>
                                        <p:tgtEl>
                                          <p:spTgt spid="57"/>
                                        </p:tgtEl>
                                      </p:cBhvr>
                                    </p:animEffect>
                                    <p:animScale>
                                      <p:cBhvr>
                                        <p:cTn id="10" dur="250" autoRev="1" fill="hold"/>
                                        <p:tgtEl>
                                          <p:spTgt spid="5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gyakorlatban</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21</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11045780" y="3538965"/>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31" y="3353455"/>
            <a:ext cx="4591626" cy="2582790"/>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4"/>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791222" y="4260050"/>
            <a:ext cx="1363178" cy="124963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50"/>
              </a:lnSpc>
            </a:pPr>
            <a:r>
              <a:rPr lang="hu-HU" sz="2400" b="1" dirty="0">
                <a:solidFill>
                  <a:schemeClr val="accent4"/>
                </a:solidFill>
                <a:latin typeface="Calibri Light" panose="020F0302020204030204" pitchFamily="34" charset="0"/>
                <a:cs typeface="Calibri Light" panose="020F0302020204030204" pitchFamily="34" charset="0"/>
              </a:rPr>
              <a:t>Becsült Válaszidő 2,1</a:t>
            </a:r>
            <a:endParaRPr lang="en-GB" sz="2400" b="1" dirty="0">
              <a:solidFill>
                <a:schemeClr val="accent4"/>
              </a:solidFill>
              <a:latin typeface="Calibri Light" panose="020F0302020204030204" pitchFamily="34" charset="0"/>
              <a:cs typeface="Calibri Light" panose="020F0302020204030204" pitchFamily="34" charset="0"/>
            </a:endParaRPr>
          </a:p>
        </p:txBody>
      </p:sp>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sp>
        <p:nvSpPr>
          <p:cNvPr id="31" name="Ábra 18" title="Sablon utasítási nyíl">
            <a:extLst>
              <a:ext uri="{FF2B5EF4-FFF2-40B4-BE49-F238E27FC236}">
                <a16:creationId xmlns:a16="http://schemas.microsoft.com/office/drawing/2014/main" id="{376D3A2F-4DD4-4531-A502-26FC72D17193}"/>
              </a:ext>
            </a:extLst>
          </p:cNvPr>
          <p:cNvSpPr/>
          <p:nvPr/>
        </p:nvSpPr>
        <p:spPr>
          <a:xfrm rot="16621044" flipH="1" flipV="1">
            <a:off x="8639181" y="1911611"/>
            <a:ext cx="422743" cy="52464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32" name="Kép helye 6">
            <a:extLst>
              <a:ext uri="{FF2B5EF4-FFF2-40B4-BE49-F238E27FC236}">
                <a16:creationId xmlns:a16="http://schemas.microsoft.com/office/drawing/2014/main" id="{3CDA8184-F9DB-4A06-9451-5C10A16011EF}"/>
              </a:ext>
            </a:extLst>
          </p:cNvPr>
          <p:cNvPicPr>
            <a:picLocks noChangeAspect="1"/>
          </p:cNvPicPr>
          <p:nvPr/>
        </p:nvPicPr>
        <p:blipFill>
          <a:blip r:embed="rId6"/>
          <a:stretch>
            <a:fillRect/>
          </a:stretch>
        </p:blipFill>
        <p:spPr>
          <a:xfrm>
            <a:off x="8934894" y="2413110"/>
            <a:ext cx="438276" cy="438276"/>
          </a:xfrm>
          <a:prstGeom prst="rect">
            <a:avLst/>
          </a:prstGeom>
        </p:spPr>
      </p:pic>
      <p:pic>
        <p:nvPicPr>
          <p:cNvPr id="33" name="Kép helye 6">
            <a:extLst>
              <a:ext uri="{FF2B5EF4-FFF2-40B4-BE49-F238E27FC236}">
                <a16:creationId xmlns:a16="http://schemas.microsoft.com/office/drawing/2014/main" id="{1401A537-BE94-4F4F-AE60-CD8193CDC3DE}"/>
              </a:ext>
            </a:extLst>
          </p:cNvPr>
          <p:cNvPicPr>
            <a:picLocks noChangeAspect="1"/>
          </p:cNvPicPr>
          <p:nvPr/>
        </p:nvPicPr>
        <p:blipFill>
          <a:blip r:embed="rId6"/>
          <a:stretch>
            <a:fillRect/>
          </a:stretch>
        </p:blipFill>
        <p:spPr>
          <a:xfrm>
            <a:off x="9408020" y="2415382"/>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34" name="Kép helye 6">
            <a:extLst>
              <a:ext uri="{FF2B5EF4-FFF2-40B4-BE49-F238E27FC236}">
                <a16:creationId xmlns:a16="http://schemas.microsoft.com/office/drawing/2014/main" id="{F4CDC193-0BB9-47B9-B1CE-529EE3AF2036}"/>
              </a:ext>
            </a:extLst>
          </p:cNvPr>
          <p:cNvPicPr>
            <a:picLocks noChangeAspect="1"/>
          </p:cNvPicPr>
          <p:nvPr/>
        </p:nvPicPr>
        <p:blipFill>
          <a:blip r:embed="rId6"/>
          <a:stretch>
            <a:fillRect/>
          </a:stretch>
        </p:blipFill>
        <p:spPr>
          <a:xfrm>
            <a:off x="9881148" y="2410830"/>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Ábra 18" title="Sablon utasítási nyíl">
            <a:extLst>
              <a:ext uri="{FF2B5EF4-FFF2-40B4-BE49-F238E27FC236}">
                <a16:creationId xmlns:a16="http://schemas.microsoft.com/office/drawing/2014/main" id="{7F2956DD-6B97-4EB4-93C2-80E20854B8D9}"/>
              </a:ext>
            </a:extLst>
          </p:cNvPr>
          <p:cNvSpPr/>
          <p:nvPr/>
        </p:nvSpPr>
        <p:spPr>
          <a:xfrm rot="16200000" flipH="1">
            <a:off x="2560244" y="513223"/>
            <a:ext cx="207680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Ezt azt értéket akkor kérjük 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ha bekövetkezik egy ilyen,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vagy egy ilyen esemény.</a:t>
            </a:r>
          </a:p>
        </p:txBody>
      </p:sp>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sp>
        <p:nvSpPr>
          <p:cNvPr id="43" name="Ábra 18" title="Sablon utasítási nyíl">
            <a:extLst>
              <a:ext uri="{FF2B5EF4-FFF2-40B4-BE49-F238E27FC236}">
                <a16:creationId xmlns:a16="http://schemas.microsoft.com/office/drawing/2014/main" id="{1EF2EE8F-267B-4519-BE5F-AE0B6E77150E}"/>
              </a:ext>
            </a:extLst>
          </p:cNvPr>
          <p:cNvSpPr/>
          <p:nvPr/>
        </p:nvSpPr>
        <p:spPr>
          <a:xfrm rot="17270742" flipH="1">
            <a:off x="2973037" y="1223764"/>
            <a:ext cx="156033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cxnSp>
        <p:nvCxnSpPr>
          <p:cNvPr id="48" name="Egyenes összekötő 47" title="Elválasztó">
            <a:extLst>
              <a:ext uri="{FF2B5EF4-FFF2-40B4-BE49-F238E27FC236}">
                <a16:creationId xmlns:a16="http://schemas.microsoft.com/office/drawing/2014/main" id="{C167689B-5430-4CF9-AC79-F30682E50CE8}"/>
              </a:ext>
            </a:extLst>
          </p:cNvPr>
          <p:cNvCxnSpPr>
            <a:cxnSpLocks/>
          </p:cNvCxnSpPr>
          <p:nvPr/>
        </p:nvCxnSpPr>
        <p:spPr>
          <a:xfrm>
            <a:off x="467650" y="4704103"/>
            <a:ext cx="1529265"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49" name="Kép 48" descr="A képen kerítés látható&#10;&#10;A leírás nagyon megbízható">
            <a:extLst>
              <a:ext uri="{FF2B5EF4-FFF2-40B4-BE49-F238E27FC236}">
                <a16:creationId xmlns:a16="http://schemas.microsoft.com/office/drawing/2014/main" id="{D807BA50-1E97-4AC2-B5EA-FC0BF85B2B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06211" y="4470089"/>
            <a:ext cx="429458" cy="393791"/>
          </a:xfrm>
          <a:prstGeom prst="rect">
            <a:avLst/>
          </a:prstGeom>
        </p:spPr>
      </p:pic>
      <p:cxnSp>
        <p:nvCxnSpPr>
          <p:cNvPr id="50" name="Egyenes összekötő 49" title="Elválasztó">
            <a:extLst>
              <a:ext uri="{FF2B5EF4-FFF2-40B4-BE49-F238E27FC236}">
                <a16:creationId xmlns:a16="http://schemas.microsoft.com/office/drawing/2014/main" id="{183CD9A8-D218-4819-A85E-573FC65AAD16}"/>
              </a:ext>
            </a:extLst>
          </p:cNvPr>
          <p:cNvCxnSpPr>
            <a:cxnSpLocks/>
          </p:cNvCxnSpPr>
          <p:nvPr/>
        </p:nvCxnSpPr>
        <p:spPr>
          <a:xfrm flipV="1">
            <a:off x="1996915" y="4698580"/>
            <a:ext cx="0" cy="898734"/>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55" name="Szöveg helye 14">
            <a:extLst>
              <a:ext uri="{FF2B5EF4-FFF2-40B4-BE49-F238E27FC236}">
                <a16:creationId xmlns:a16="http://schemas.microsoft.com/office/drawing/2014/main" id="{FA10DEE3-C28D-4394-9318-FE55663CF4AF}"/>
              </a:ext>
            </a:extLst>
          </p:cNvPr>
          <p:cNvSpPr txBox="1">
            <a:spLocks/>
          </p:cNvSpPr>
          <p:nvPr/>
        </p:nvSpPr>
        <p:spPr>
          <a:xfrm>
            <a:off x="8808123" y="4148920"/>
            <a:ext cx="415844" cy="30848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mj-lt"/>
                <a:cs typeface="Calibri Light" panose="020F0302020204030204" pitchFamily="34" charset="0"/>
              </a:rPr>
              <a:t>42</a:t>
            </a:r>
            <a:endParaRPr lang="en-GB" sz="1400" dirty="0">
              <a:solidFill>
                <a:schemeClr val="tx1"/>
              </a:solidFill>
              <a:latin typeface="+mj-lt"/>
              <a:cs typeface="Calibri Light" panose="020F0302020204030204" pitchFamily="34" charset="0"/>
            </a:endParaRPr>
          </a:p>
        </p:txBody>
      </p:sp>
      <p:sp>
        <p:nvSpPr>
          <p:cNvPr id="51" name="Szöveg helye 14">
            <a:extLst>
              <a:ext uri="{FF2B5EF4-FFF2-40B4-BE49-F238E27FC236}">
                <a16:creationId xmlns:a16="http://schemas.microsoft.com/office/drawing/2014/main" id="{D35FE567-D517-4DB3-B729-06515E5A8FE6}"/>
              </a:ext>
            </a:extLst>
          </p:cNvPr>
          <p:cNvSpPr txBox="1">
            <a:spLocks/>
          </p:cNvSpPr>
          <p:nvPr/>
        </p:nvSpPr>
        <p:spPr>
          <a:xfrm>
            <a:off x="8808612" y="4500100"/>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6250</a:t>
            </a:r>
            <a:endParaRPr lang="en-GB" sz="900" spc="-150" dirty="0">
              <a:solidFill>
                <a:schemeClr val="tx1"/>
              </a:solidFill>
              <a:latin typeface="+mj-lt"/>
              <a:cs typeface="Calibri Light" panose="020F0302020204030204" pitchFamily="34" charset="0"/>
            </a:endParaRPr>
          </a:p>
        </p:txBody>
      </p:sp>
      <p:sp>
        <p:nvSpPr>
          <p:cNvPr id="57" name="Szöveg helye 14">
            <a:extLst>
              <a:ext uri="{FF2B5EF4-FFF2-40B4-BE49-F238E27FC236}">
                <a16:creationId xmlns:a16="http://schemas.microsoft.com/office/drawing/2014/main" id="{438C7C54-C7F6-433D-B07A-C9DDFC3D60DA}"/>
              </a:ext>
            </a:extLst>
          </p:cNvPr>
          <p:cNvSpPr txBox="1">
            <a:spLocks/>
          </p:cNvSpPr>
          <p:nvPr/>
        </p:nvSpPr>
        <p:spPr>
          <a:xfrm>
            <a:off x="8808123" y="4825093"/>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1600</a:t>
            </a:r>
            <a:endParaRPr lang="en-GB" sz="900" spc="-150" dirty="0">
              <a:solidFill>
                <a:schemeClr val="tx1"/>
              </a:solidFill>
              <a:latin typeface="+mj-lt"/>
              <a:cs typeface="Calibri Light" panose="020F0302020204030204" pitchFamily="34" charset="0"/>
            </a:endParaRPr>
          </a:p>
        </p:txBody>
      </p:sp>
      <p:sp>
        <p:nvSpPr>
          <p:cNvPr id="52" name="Szöveg helye 14">
            <a:extLst>
              <a:ext uri="{FF2B5EF4-FFF2-40B4-BE49-F238E27FC236}">
                <a16:creationId xmlns:a16="http://schemas.microsoft.com/office/drawing/2014/main" id="{B2324159-4692-4D7E-B090-76FBB82C363B}"/>
              </a:ext>
            </a:extLst>
          </p:cNvPr>
          <p:cNvSpPr txBox="1">
            <a:spLocks/>
          </p:cNvSpPr>
          <p:nvPr/>
        </p:nvSpPr>
        <p:spPr>
          <a:xfrm>
            <a:off x="8807166" y="514819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1220</a:t>
            </a:r>
            <a:endParaRPr lang="en-GB" sz="900" spc="-150" dirty="0">
              <a:solidFill>
                <a:schemeClr val="tx1"/>
              </a:solidFill>
              <a:latin typeface="+mj-lt"/>
              <a:cs typeface="Calibri Light" panose="020F0302020204030204" pitchFamily="34" charset="0"/>
            </a:endParaRPr>
          </a:p>
        </p:txBody>
      </p:sp>
      <p:sp>
        <p:nvSpPr>
          <p:cNvPr id="56" name="Szöveg helye 14">
            <a:extLst>
              <a:ext uri="{FF2B5EF4-FFF2-40B4-BE49-F238E27FC236}">
                <a16:creationId xmlns:a16="http://schemas.microsoft.com/office/drawing/2014/main" id="{06C36179-A4CB-4464-9331-6366C962D8EF}"/>
              </a:ext>
            </a:extLst>
          </p:cNvPr>
          <p:cNvSpPr txBox="1">
            <a:spLocks/>
          </p:cNvSpPr>
          <p:nvPr/>
        </p:nvSpPr>
        <p:spPr>
          <a:xfrm>
            <a:off x="8801702" y="5467415"/>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2456</a:t>
            </a:r>
            <a:endParaRPr lang="en-GB" sz="900" spc="-150" dirty="0">
              <a:solidFill>
                <a:schemeClr val="tx1"/>
              </a:solidFill>
              <a:latin typeface="+mj-lt"/>
              <a:cs typeface="Calibri Light" panose="020F0302020204030204" pitchFamily="34" charset="0"/>
            </a:endParaRPr>
          </a:p>
        </p:txBody>
      </p:sp>
      <p:sp>
        <p:nvSpPr>
          <p:cNvPr id="58" name="Szöveg helye 14">
            <a:extLst>
              <a:ext uri="{FF2B5EF4-FFF2-40B4-BE49-F238E27FC236}">
                <a16:creationId xmlns:a16="http://schemas.microsoft.com/office/drawing/2014/main" id="{1887C935-9D7C-4B2D-801D-A5E2F1176308}"/>
              </a:ext>
            </a:extLst>
          </p:cNvPr>
          <p:cNvSpPr txBox="1">
            <a:spLocks/>
          </p:cNvSpPr>
          <p:nvPr/>
        </p:nvSpPr>
        <p:spPr>
          <a:xfrm>
            <a:off x="8799932" y="57846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1530</a:t>
            </a:r>
            <a:endParaRPr lang="en-GB" sz="900" spc="-150" dirty="0">
              <a:solidFill>
                <a:schemeClr val="tx1"/>
              </a:solidFill>
              <a:latin typeface="+mj-lt"/>
              <a:cs typeface="Calibri Light" panose="020F0302020204030204" pitchFamily="34" charset="0"/>
            </a:endParaRPr>
          </a:p>
        </p:txBody>
      </p:sp>
      <p:pic>
        <p:nvPicPr>
          <p:cNvPr id="59" name="Kép 58" descr="A képen kerítés látható&#10;&#10;A leírás nagyon megbízható">
            <a:extLst>
              <a:ext uri="{FF2B5EF4-FFF2-40B4-BE49-F238E27FC236}">
                <a16:creationId xmlns:a16="http://schemas.microsoft.com/office/drawing/2014/main" id="{F83235A4-64F9-4150-81FB-E081C2EBA6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67992" y="5453621"/>
            <a:ext cx="1363177" cy="634205"/>
          </a:xfrm>
          <a:prstGeom prst="rect">
            <a:avLst/>
          </a:prstGeom>
        </p:spPr>
      </p:pic>
      <p:sp>
        <p:nvSpPr>
          <p:cNvPr id="61" name="Szöveg helye 14">
            <a:extLst>
              <a:ext uri="{FF2B5EF4-FFF2-40B4-BE49-F238E27FC236}">
                <a16:creationId xmlns:a16="http://schemas.microsoft.com/office/drawing/2014/main" id="{3EE38B9B-CF59-4682-A6FF-5BB4D2361D16}"/>
              </a:ext>
            </a:extLst>
          </p:cNvPr>
          <p:cNvSpPr txBox="1">
            <a:spLocks/>
          </p:cNvSpPr>
          <p:nvPr/>
        </p:nvSpPr>
        <p:spPr>
          <a:xfrm>
            <a:off x="8824395" y="38424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spc="-150" dirty="0">
                <a:solidFill>
                  <a:schemeClr val="tx1"/>
                </a:solidFill>
                <a:latin typeface="+mj-lt"/>
                <a:cs typeface="Calibri Light" panose="020F0302020204030204" pitchFamily="34" charset="0"/>
              </a:rPr>
              <a:t>89</a:t>
            </a:r>
            <a:endParaRPr lang="en-GB" sz="1400" spc="-150" dirty="0">
              <a:solidFill>
                <a:schemeClr val="tx1"/>
              </a:solidFill>
              <a:latin typeface="+mj-lt"/>
              <a:cs typeface="Calibri Light" panose="020F0302020204030204" pitchFamily="34" charset="0"/>
            </a:endParaRPr>
          </a:p>
        </p:txBody>
      </p:sp>
      <p:sp>
        <p:nvSpPr>
          <p:cNvPr id="67" name="Szöveg helye 14">
            <a:extLst>
              <a:ext uri="{FF2B5EF4-FFF2-40B4-BE49-F238E27FC236}">
                <a16:creationId xmlns:a16="http://schemas.microsoft.com/office/drawing/2014/main" id="{E6003D9E-81EA-4FBC-B8D5-4FB868DC9AC8}"/>
              </a:ext>
            </a:extLst>
          </p:cNvPr>
          <p:cNvSpPr txBox="1">
            <a:spLocks/>
          </p:cNvSpPr>
          <p:nvPr/>
        </p:nvSpPr>
        <p:spPr>
          <a:xfrm>
            <a:off x="4611764" y="4100006"/>
            <a:ext cx="2815750" cy="1497307"/>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Neurális hálót pedig azért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tanítottuk meg a válaszidő</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becslésére, hogy egy új,</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hipotetikus le-, vagy felskálázás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esetén is becslést tudjon adni</a:t>
            </a:r>
          </a:p>
        </p:txBody>
      </p:sp>
      <p:sp>
        <p:nvSpPr>
          <p:cNvPr id="69" name="Ábra 18" title="Sablon utasítási nyíl">
            <a:extLst>
              <a:ext uri="{FF2B5EF4-FFF2-40B4-BE49-F238E27FC236}">
                <a16:creationId xmlns:a16="http://schemas.microsoft.com/office/drawing/2014/main" id="{9D1375A1-0C29-4EBC-AF8F-AD4734BBB720}"/>
              </a:ext>
            </a:extLst>
          </p:cNvPr>
          <p:cNvSpPr/>
          <p:nvPr/>
        </p:nvSpPr>
        <p:spPr>
          <a:xfrm rot="19962612" flipH="1">
            <a:off x="7334248" y="737912"/>
            <a:ext cx="2764223" cy="446996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Tree>
    <p:extLst>
      <p:ext uri="{BB962C8B-B14F-4D97-AF65-F5344CB8AC3E}">
        <p14:creationId xmlns:p14="http://schemas.microsoft.com/office/powerpoint/2010/main" val="1304275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26" presetClass="emph" presetSubtype="0" fill="hold" grpId="1" nodeType="withEffect">
                                  <p:stCondLst>
                                    <p:cond delay="0"/>
                                  </p:stCondLst>
                                  <p:childTnLst>
                                    <p:animEffect transition="out" filter="fade">
                                      <p:cBhvr>
                                        <p:cTn id="9" dur="500" tmFilter="0, 0; .2, .5; .8, .5; 1, 0"/>
                                        <p:tgtEl>
                                          <p:spTgt spid="15"/>
                                        </p:tgtEl>
                                      </p:cBhvr>
                                    </p:animEffect>
                                    <p:animScale>
                                      <p:cBhvr>
                                        <p:cTn id="10" dur="250" autoRev="1" fill="hold"/>
                                        <p:tgtEl>
                                          <p:spTgt spid="15"/>
                                        </p:tgtEl>
                                      </p:cBhvr>
                                      <p:by x="105000" y="105000"/>
                                    </p:animScale>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9"/>
                                        </p:tgtEl>
                                        <p:attrNameLst>
                                          <p:attrName>style.visibility</p:attrName>
                                        </p:attrNameLst>
                                      </p:cBhvr>
                                      <p:to>
                                        <p:strVal val="visible"/>
                                      </p:to>
                                    </p:set>
                                    <p:animEffect transition="in" filter="fade">
                                      <p:cBhvr>
                                        <p:cTn id="14"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69"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Felskálázás</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22</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11045780" y="3538965"/>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931" y="3353455"/>
            <a:ext cx="4591626" cy="2582790"/>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5"/>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791222" y="4260050"/>
            <a:ext cx="1363178" cy="124963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50"/>
              </a:lnSpc>
            </a:pPr>
            <a:r>
              <a:rPr lang="hu-HU" sz="2400" b="1" dirty="0">
                <a:solidFill>
                  <a:schemeClr val="accent4"/>
                </a:solidFill>
                <a:latin typeface="Calibri Light" panose="020F0302020204030204" pitchFamily="34" charset="0"/>
                <a:cs typeface="Calibri Light" panose="020F0302020204030204" pitchFamily="34" charset="0"/>
              </a:rPr>
              <a:t>Becsült Válaszidő 2,1</a:t>
            </a:r>
            <a:endParaRPr lang="en-GB" sz="2400" b="1" dirty="0">
              <a:solidFill>
                <a:schemeClr val="accent4"/>
              </a:solidFill>
              <a:latin typeface="Calibri Light" panose="020F0302020204030204" pitchFamily="34" charset="0"/>
              <a:cs typeface="Calibri Light" panose="020F0302020204030204" pitchFamily="34" charset="0"/>
            </a:endParaRPr>
          </a:p>
        </p:txBody>
      </p:sp>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Ábra 18" title="Sablon utasítási nyíl">
            <a:extLst>
              <a:ext uri="{FF2B5EF4-FFF2-40B4-BE49-F238E27FC236}">
                <a16:creationId xmlns:a16="http://schemas.microsoft.com/office/drawing/2014/main" id="{7F2956DD-6B97-4EB4-93C2-80E20854B8D9}"/>
              </a:ext>
            </a:extLst>
          </p:cNvPr>
          <p:cNvSpPr/>
          <p:nvPr/>
        </p:nvSpPr>
        <p:spPr>
          <a:xfrm rot="16200000" flipH="1">
            <a:off x="2560244" y="513223"/>
            <a:ext cx="207680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Ezt azt értéket akkor kérjük 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ha bekövetkezik egy ilyen,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vagy egy ilyen esemény.</a:t>
            </a:r>
          </a:p>
        </p:txBody>
      </p:sp>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sp>
        <p:nvSpPr>
          <p:cNvPr id="43" name="Ábra 18" title="Sablon utasítási nyíl">
            <a:extLst>
              <a:ext uri="{FF2B5EF4-FFF2-40B4-BE49-F238E27FC236}">
                <a16:creationId xmlns:a16="http://schemas.microsoft.com/office/drawing/2014/main" id="{1EF2EE8F-267B-4519-BE5F-AE0B6E77150E}"/>
              </a:ext>
            </a:extLst>
          </p:cNvPr>
          <p:cNvSpPr/>
          <p:nvPr/>
        </p:nvSpPr>
        <p:spPr>
          <a:xfrm rot="17270742" flipH="1">
            <a:off x="2973037" y="1223764"/>
            <a:ext cx="156033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cxnSp>
        <p:nvCxnSpPr>
          <p:cNvPr id="48" name="Egyenes összekötő 47" title="Elválasztó">
            <a:extLst>
              <a:ext uri="{FF2B5EF4-FFF2-40B4-BE49-F238E27FC236}">
                <a16:creationId xmlns:a16="http://schemas.microsoft.com/office/drawing/2014/main" id="{C167689B-5430-4CF9-AC79-F30682E50CE8}"/>
              </a:ext>
            </a:extLst>
          </p:cNvPr>
          <p:cNvCxnSpPr>
            <a:cxnSpLocks/>
          </p:cNvCxnSpPr>
          <p:nvPr/>
        </p:nvCxnSpPr>
        <p:spPr>
          <a:xfrm>
            <a:off x="467650" y="4704103"/>
            <a:ext cx="1529265"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49" name="Kép 48" descr="A képen kerítés látható&#10;&#10;A leírás nagyon megbízható">
            <a:extLst>
              <a:ext uri="{FF2B5EF4-FFF2-40B4-BE49-F238E27FC236}">
                <a16:creationId xmlns:a16="http://schemas.microsoft.com/office/drawing/2014/main" id="{D807BA50-1E97-4AC2-B5EA-FC0BF85B2B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06211" y="4470089"/>
            <a:ext cx="429458" cy="393791"/>
          </a:xfrm>
          <a:prstGeom prst="rect">
            <a:avLst/>
          </a:prstGeom>
        </p:spPr>
      </p:pic>
      <p:cxnSp>
        <p:nvCxnSpPr>
          <p:cNvPr id="50" name="Egyenes összekötő 49" title="Elválasztó">
            <a:extLst>
              <a:ext uri="{FF2B5EF4-FFF2-40B4-BE49-F238E27FC236}">
                <a16:creationId xmlns:a16="http://schemas.microsoft.com/office/drawing/2014/main" id="{183CD9A8-D218-4819-A85E-573FC65AAD16}"/>
              </a:ext>
            </a:extLst>
          </p:cNvPr>
          <p:cNvCxnSpPr>
            <a:cxnSpLocks/>
          </p:cNvCxnSpPr>
          <p:nvPr/>
        </p:nvCxnSpPr>
        <p:spPr>
          <a:xfrm flipV="1">
            <a:off x="1996915" y="4698580"/>
            <a:ext cx="0" cy="898734"/>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55" name="Szöveg helye 14">
            <a:extLst>
              <a:ext uri="{FF2B5EF4-FFF2-40B4-BE49-F238E27FC236}">
                <a16:creationId xmlns:a16="http://schemas.microsoft.com/office/drawing/2014/main" id="{FA10DEE3-C28D-4394-9318-FE55663CF4AF}"/>
              </a:ext>
            </a:extLst>
          </p:cNvPr>
          <p:cNvSpPr txBox="1">
            <a:spLocks/>
          </p:cNvSpPr>
          <p:nvPr/>
        </p:nvSpPr>
        <p:spPr>
          <a:xfrm>
            <a:off x="8808123" y="4148920"/>
            <a:ext cx="415844" cy="30848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mj-lt"/>
                <a:cs typeface="Calibri Light" panose="020F0302020204030204" pitchFamily="34" charset="0"/>
              </a:rPr>
              <a:t>42</a:t>
            </a:r>
            <a:endParaRPr lang="en-GB" sz="1400" dirty="0">
              <a:solidFill>
                <a:schemeClr val="tx1"/>
              </a:solidFill>
              <a:latin typeface="+mj-lt"/>
              <a:cs typeface="Calibri Light" panose="020F0302020204030204" pitchFamily="34" charset="0"/>
            </a:endParaRPr>
          </a:p>
        </p:txBody>
      </p:sp>
      <p:sp>
        <p:nvSpPr>
          <p:cNvPr id="51" name="Szöveg helye 14">
            <a:extLst>
              <a:ext uri="{FF2B5EF4-FFF2-40B4-BE49-F238E27FC236}">
                <a16:creationId xmlns:a16="http://schemas.microsoft.com/office/drawing/2014/main" id="{D35FE567-D517-4DB3-B729-06515E5A8FE6}"/>
              </a:ext>
            </a:extLst>
          </p:cNvPr>
          <p:cNvSpPr txBox="1">
            <a:spLocks/>
          </p:cNvSpPr>
          <p:nvPr/>
        </p:nvSpPr>
        <p:spPr>
          <a:xfrm>
            <a:off x="8808612" y="4500100"/>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6250</a:t>
            </a:r>
            <a:endParaRPr lang="en-GB" sz="900" spc="-150" dirty="0">
              <a:solidFill>
                <a:schemeClr val="tx1"/>
              </a:solidFill>
              <a:latin typeface="+mj-lt"/>
              <a:cs typeface="Calibri Light" panose="020F0302020204030204" pitchFamily="34" charset="0"/>
            </a:endParaRPr>
          </a:p>
        </p:txBody>
      </p:sp>
      <p:sp>
        <p:nvSpPr>
          <p:cNvPr id="57" name="Szöveg helye 14">
            <a:extLst>
              <a:ext uri="{FF2B5EF4-FFF2-40B4-BE49-F238E27FC236}">
                <a16:creationId xmlns:a16="http://schemas.microsoft.com/office/drawing/2014/main" id="{438C7C54-C7F6-433D-B07A-C9DDFC3D60DA}"/>
              </a:ext>
            </a:extLst>
          </p:cNvPr>
          <p:cNvSpPr txBox="1">
            <a:spLocks/>
          </p:cNvSpPr>
          <p:nvPr/>
        </p:nvSpPr>
        <p:spPr>
          <a:xfrm>
            <a:off x="8808123" y="4825093"/>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1600</a:t>
            </a:r>
            <a:endParaRPr lang="en-GB" sz="900" spc="-150" dirty="0">
              <a:solidFill>
                <a:schemeClr val="tx1"/>
              </a:solidFill>
              <a:latin typeface="+mj-lt"/>
              <a:cs typeface="Calibri Light" panose="020F0302020204030204" pitchFamily="34" charset="0"/>
            </a:endParaRPr>
          </a:p>
        </p:txBody>
      </p:sp>
      <p:sp>
        <p:nvSpPr>
          <p:cNvPr id="52" name="Szöveg helye 14">
            <a:extLst>
              <a:ext uri="{FF2B5EF4-FFF2-40B4-BE49-F238E27FC236}">
                <a16:creationId xmlns:a16="http://schemas.microsoft.com/office/drawing/2014/main" id="{B2324159-4692-4D7E-B090-76FBB82C363B}"/>
              </a:ext>
            </a:extLst>
          </p:cNvPr>
          <p:cNvSpPr txBox="1">
            <a:spLocks/>
          </p:cNvSpPr>
          <p:nvPr/>
        </p:nvSpPr>
        <p:spPr>
          <a:xfrm>
            <a:off x="8807166" y="514819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1220</a:t>
            </a:r>
            <a:endParaRPr lang="en-GB" sz="900" spc="-150" dirty="0">
              <a:solidFill>
                <a:schemeClr val="tx1"/>
              </a:solidFill>
              <a:latin typeface="+mj-lt"/>
              <a:cs typeface="Calibri Light" panose="020F0302020204030204" pitchFamily="34" charset="0"/>
            </a:endParaRPr>
          </a:p>
        </p:txBody>
      </p:sp>
      <p:sp>
        <p:nvSpPr>
          <p:cNvPr id="56" name="Szöveg helye 14">
            <a:extLst>
              <a:ext uri="{FF2B5EF4-FFF2-40B4-BE49-F238E27FC236}">
                <a16:creationId xmlns:a16="http://schemas.microsoft.com/office/drawing/2014/main" id="{06C36179-A4CB-4464-9331-6366C962D8EF}"/>
              </a:ext>
            </a:extLst>
          </p:cNvPr>
          <p:cNvSpPr txBox="1">
            <a:spLocks/>
          </p:cNvSpPr>
          <p:nvPr/>
        </p:nvSpPr>
        <p:spPr>
          <a:xfrm>
            <a:off x="8801702" y="5467415"/>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2456</a:t>
            </a:r>
            <a:endParaRPr lang="en-GB" sz="900" spc="-150" dirty="0">
              <a:solidFill>
                <a:schemeClr val="tx1"/>
              </a:solidFill>
              <a:latin typeface="+mj-lt"/>
              <a:cs typeface="Calibri Light" panose="020F0302020204030204" pitchFamily="34" charset="0"/>
            </a:endParaRPr>
          </a:p>
        </p:txBody>
      </p:sp>
      <p:sp>
        <p:nvSpPr>
          <p:cNvPr id="58" name="Szöveg helye 14">
            <a:extLst>
              <a:ext uri="{FF2B5EF4-FFF2-40B4-BE49-F238E27FC236}">
                <a16:creationId xmlns:a16="http://schemas.microsoft.com/office/drawing/2014/main" id="{1887C935-9D7C-4B2D-801D-A5E2F1176308}"/>
              </a:ext>
            </a:extLst>
          </p:cNvPr>
          <p:cNvSpPr txBox="1">
            <a:spLocks/>
          </p:cNvSpPr>
          <p:nvPr/>
        </p:nvSpPr>
        <p:spPr>
          <a:xfrm>
            <a:off x="8799932" y="57846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1530</a:t>
            </a:r>
            <a:endParaRPr lang="en-GB" sz="900" spc="-150" dirty="0">
              <a:solidFill>
                <a:schemeClr val="tx1"/>
              </a:solidFill>
              <a:latin typeface="+mj-lt"/>
              <a:cs typeface="Calibri Light" panose="020F0302020204030204" pitchFamily="34" charset="0"/>
            </a:endParaRPr>
          </a:p>
        </p:txBody>
      </p:sp>
      <p:pic>
        <p:nvPicPr>
          <p:cNvPr id="59" name="Kép 58" descr="A képen kerítés látható&#10;&#10;A leírás nagyon megbízható">
            <a:extLst>
              <a:ext uri="{FF2B5EF4-FFF2-40B4-BE49-F238E27FC236}">
                <a16:creationId xmlns:a16="http://schemas.microsoft.com/office/drawing/2014/main" id="{F83235A4-64F9-4150-81FB-E081C2EBA6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67992" y="5453621"/>
            <a:ext cx="1363177" cy="634205"/>
          </a:xfrm>
          <a:prstGeom prst="rect">
            <a:avLst/>
          </a:prstGeom>
        </p:spPr>
      </p:pic>
      <p:sp>
        <p:nvSpPr>
          <p:cNvPr id="61" name="Szöveg helye 14">
            <a:extLst>
              <a:ext uri="{FF2B5EF4-FFF2-40B4-BE49-F238E27FC236}">
                <a16:creationId xmlns:a16="http://schemas.microsoft.com/office/drawing/2014/main" id="{3EE38B9B-CF59-4682-A6FF-5BB4D2361D16}"/>
              </a:ext>
            </a:extLst>
          </p:cNvPr>
          <p:cNvSpPr txBox="1">
            <a:spLocks/>
          </p:cNvSpPr>
          <p:nvPr/>
        </p:nvSpPr>
        <p:spPr>
          <a:xfrm>
            <a:off x="8824395" y="38424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spc="-150" dirty="0">
                <a:solidFill>
                  <a:schemeClr val="tx1"/>
                </a:solidFill>
                <a:latin typeface="+mj-lt"/>
                <a:cs typeface="Calibri Light" panose="020F0302020204030204" pitchFamily="34" charset="0"/>
              </a:rPr>
              <a:t>89</a:t>
            </a:r>
            <a:endParaRPr lang="en-GB" sz="1400" spc="-150" dirty="0">
              <a:solidFill>
                <a:schemeClr val="tx1"/>
              </a:solidFill>
              <a:latin typeface="+mj-lt"/>
              <a:cs typeface="Calibri Light" panose="020F0302020204030204" pitchFamily="34" charset="0"/>
            </a:endParaRPr>
          </a:p>
        </p:txBody>
      </p:sp>
      <p:sp>
        <p:nvSpPr>
          <p:cNvPr id="67" name="Szöveg helye 14">
            <a:extLst>
              <a:ext uri="{FF2B5EF4-FFF2-40B4-BE49-F238E27FC236}">
                <a16:creationId xmlns:a16="http://schemas.microsoft.com/office/drawing/2014/main" id="{E6003D9E-81EA-4FBC-B8D5-4FB868DC9AC8}"/>
              </a:ext>
            </a:extLst>
          </p:cNvPr>
          <p:cNvSpPr txBox="1">
            <a:spLocks/>
          </p:cNvSpPr>
          <p:nvPr/>
        </p:nvSpPr>
        <p:spPr>
          <a:xfrm>
            <a:off x="4611764" y="4100006"/>
            <a:ext cx="2815750" cy="1497307"/>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Neurális hálót pedig azért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tanítottuk meg a válaszidő</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becslésére, hogy egy új,</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hipotetikus le-, vagy felskálázás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esetén is becslést tudjon adni</a:t>
            </a:r>
          </a:p>
        </p:txBody>
      </p:sp>
      <p:cxnSp>
        <p:nvCxnSpPr>
          <p:cNvPr id="68" name="Egyenes összekötő 67" title="Elválasztó">
            <a:extLst>
              <a:ext uri="{FF2B5EF4-FFF2-40B4-BE49-F238E27FC236}">
                <a16:creationId xmlns:a16="http://schemas.microsoft.com/office/drawing/2014/main" id="{704B8216-DA09-451E-A2E4-163221B4D1CF}"/>
              </a:ext>
            </a:extLst>
          </p:cNvPr>
          <p:cNvCxnSpPr>
            <a:cxnSpLocks/>
          </p:cNvCxnSpPr>
          <p:nvPr/>
        </p:nvCxnSpPr>
        <p:spPr>
          <a:xfrm>
            <a:off x="4539635" y="1187077"/>
            <a:ext cx="102727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9" name="Ábra 18" title="Sablon utasítási nyíl">
            <a:extLst>
              <a:ext uri="{FF2B5EF4-FFF2-40B4-BE49-F238E27FC236}">
                <a16:creationId xmlns:a16="http://schemas.microsoft.com/office/drawing/2014/main" id="{9D1375A1-0C29-4EBC-AF8F-AD4734BBB720}"/>
              </a:ext>
            </a:extLst>
          </p:cNvPr>
          <p:cNvSpPr/>
          <p:nvPr/>
        </p:nvSpPr>
        <p:spPr>
          <a:xfrm rot="19962612" flipH="1">
            <a:off x="7334248" y="737912"/>
            <a:ext cx="2764223" cy="446996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53" name="Szöveg helye 14">
            <a:extLst>
              <a:ext uri="{FF2B5EF4-FFF2-40B4-BE49-F238E27FC236}">
                <a16:creationId xmlns:a16="http://schemas.microsoft.com/office/drawing/2014/main" id="{6404582A-D857-49E3-993A-F193922FCFC5}"/>
              </a:ext>
            </a:extLst>
          </p:cNvPr>
          <p:cNvSpPr txBox="1">
            <a:spLocks/>
          </p:cNvSpPr>
          <p:nvPr/>
        </p:nvSpPr>
        <p:spPr>
          <a:xfrm>
            <a:off x="5172652" y="748700"/>
            <a:ext cx="249511" cy="286810"/>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+1</a:t>
            </a:r>
            <a:endParaRPr lang="en-GB" dirty="0">
              <a:solidFill>
                <a:schemeClr val="tx1"/>
              </a:solidFill>
              <a:latin typeface="Calibri Light" panose="020F0302020204030204" pitchFamily="34" charset="0"/>
              <a:cs typeface="Calibri Light" panose="020F0302020204030204" pitchFamily="34" charset="0"/>
            </a:endParaRPr>
          </a:p>
        </p:txBody>
      </p:sp>
      <p:pic>
        <p:nvPicPr>
          <p:cNvPr id="60" name="Kép 59">
            <a:extLst>
              <a:ext uri="{FF2B5EF4-FFF2-40B4-BE49-F238E27FC236}">
                <a16:creationId xmlns:a16="http://schemas.microsoft.com/office/drawing/2014/main" id="{8936C08F-6790-4840-AF39-B77FA8EBC7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5651" y="876295"/>
            <a:ext cx="301090" cy="397870"/>
          </a:xfrm>
          <a:prstGeom prst="rect">
            <a:avLst/>
          </a:prstGeom>
        </p:spPr>
      </p:pic>
      <p:sp>
        <p:nvSpPr>
          <p:cNvPr id="62" name="Szöveg helye 14">
            <a:extLst>
              <a:ext uri="{FF2B5EF4-FFF2-40B4-BE49-F238E27FC236}">
                <a16:creationId xmlns:a16="http://schemas.microsoft.com/office/drawing/2014/main" id="{447B6289-49AE-40B6-A022-D99A24B4542E}"/>
              </a:ext>
            </a:extLst>
          </p:cNvPr>
          <p:cNvSpPr txBox="1">
            <a:spLocks/>
          </p:cNvSpPr>
          <p:nvPr/>
        </p:nvSpPr>
        <p:spPr>
          <a:xfrm>
            <a:off x="5182177" y="910625"/>
            <a:ext cx="249511" cy="286810"/>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+2</a:t>
            </a:r>
            <a:endParaRPr lang="en-GB"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5651" y="1028695"/>
            <a:ext cx="301090" cy="397870"/>
          </a:xfrm>
          <a:prstGeom prst="rect">
            <a:avLst/>
          </a:prstGeom>
        </p:spPr>
      </p:pic>
      <p:sp>
        <p:nvSpPr>
          <p:cNvPr id="64" name="Szöveg helye 14">
            <a:extLst>
              <a:ext uri="{FF2B5EF4-FFF2-40B4-BE49-F238E27FC236}">
                <a16:creationId xmlns:a16="http://schemas.microsoft.com/office/drawing/2014/main" id="{24E1CB3A-6409-4EF0-91A1-50D138B6D434}"/>
              </a:ext>
            </a:extLst>
          </p:cNvPr>
          <p:cNvSpPr txBox="1">
            <a:spLocks/>
          </p:cNvSpPr>
          <p:nvPr/>
        </p:nvSpPr>
        <p:spPr>
          <a:xfrm>
            <a:off x="5182177" y="1063025"/>
            <a:ext cx="249511" cy="286810"/>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+3</a:t>
            </a:r>
            <a:endParaRPr lang="en-GB" dirty="0">
              <a:solidFill>
                <a:schemeClr val="tx1"/>
              </a:solidFill>
              <a:latin typeface="Calibri Light" panose="020F0302020204030204" pitchFamily="34" charset="0"/>
              <a:cs typeface="Calibri Light" panose="020F0302020204030204" pitchFamily="34" charset="0"/>
            </a:endParaRPr>
          </a:p>
        </p:txBody>
      </p:sp>
      <p:pic>
        <p:nvPicPr>
          <p:cNvPr id="65" name="Kép 64">
            <a:extLst>
              <a:ext uri="{FF2B5EF4-FFF2-40B4-BE49-F238E27FC236}">
                <a16:creationId xmlns:a16="http://schemas.microsoft.com/office/drawing/2014/main" id="{AAB625A0-4D4E-4F18-B3D9-CBA98CC801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5651" y="1181095"/>
            <a:ext cx="301090" cy="397870"/>
          </a:xfrm>
          <a:prstGeom prst="rect">
            <a:avLst/>
          </a:prstGeom>
        </p:spPr>
      </p:pic>
      <p:sp>
        <p:nvSpPr>
          <p:cNvPr id="66" name="Szöveg helye 14">
            <a:extLst>
              <a:ext uri="{FF2B5EF4-FFF2-40B4-BE49-F238E27FC236}">
                <a16:creationId xmlns:a16="http://schemas.microsoft.com/office/drawing/2014/main" id="{BED8F577-BE25-4B8A-8897-76C96DDA3FF5}"/>
              </a:ext>
            </a:extLst>
          </p:cNvPr>
          <p:cNvSpPr txBox="1">
            <a:spLocks/>
          </p:cNvSpPr>
          <p:nvPr/>
        </p:nvSpPr>
        <p:spPr>
          <a:xfrm>
            <a:off x="5182177" y="1215425"/>
            <a:ext cx="249511" cy="286810"/>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+4</a:t>
            </a:r>
            <a:endParaRPr lang="en-GB" dirty="0">
              <a:solidFill>
                <a:schemeClr val="tx1"/>
              </a:solidFill>
              <a:latin typeface="Calibri Light" panose="020F0302020204030204" pitchFamily="34" charset="0"/>
              <a:cs typeface="Calibri Light" panose="020F0302020204030204" pitchFamily="34" charset="0"/>
            </a:endParaRPr>
          </a:p>
        </p:txBody>
      </p:sp>
      <p:cxnSp>
        <p:nvCxnSpPr>
          <p:cNvPr id="70" name="Egyenes összekötő 69" title="Elválasztó">
            <a:extLst>
              <a:ext uri="{FF2B5EF4-FFF2-40B4-BE49-F238E27FC236}">
                <a16:creationId xmlns:a16="http://schemas.microsoft.com/office/drawing/2014/main" id="{56ED4E5B-C297-48AD-820F-2C0C44D4AC66}"/>
              </a:ext>
            </a:extLst>
          </p:cNvPr>
          <p:cNvCxnSpPr>
            <a:cxnSpLocks/>
          </p:cNvCxnSpPr>
          <p:nvPr/>
        </p:nvCxnSpPr>
        <p:spPr>
          <a:xfrm>
            <a:off x="4539635" y="1339477"/>
            <a:ext cx="102727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1" name="Egyenes összekötő 70" title="Elválasztó">
            <a:extLst>
              <a:ext uri="{FF2B5EF4-FFF2-40B4-BE49-F238E27FC236}">
                <a16:creationId xmlns:a16="http://schemas.microsoft.com/office/drawing/2014/main" id="{1630AF2B-F00E-4745-88DD-603CFFDA6E4C}"/>
              </a:ext>
            </a:extLst>
          </p:cNvPr>
          <p:cNvCxnSpPr>
            <a:cxnSpLocks/>
          </p:cNvCxnSpPr>
          <p:nvPr/>
        </p:nvCxnSpPr>
        <p:spPr>
          <a:xfrm>
            <a:off x="4539635" y="1491877"/>
            <a:ext cx="102727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Egyenes összekötő 71" title="Elválasztó">
            <a:extLst>
              <a:ext uri="{FF2B5EF4-FFF2-40B4-BE49-F238E27FC236}">
                <a16:creationId xmlns:a16="http://schemas.microsoft.com/office/drawing/2014/main" id="{1AD695B3-A698-43E8-B5AD-2180F194632F}"/>
              </a:ext>
            </a:extLst>
          </p:cNvPr>
          <p:cNvCxnSpPr>
            <a:cxnSpLocks/>
          </p:cNvCxnSpPr>
          <p:nvPr/>
        </p:nvCxnSpPr>
        <p:spPr>
          <a:xfrm>
            <a:off x="4539635" y="1644277"/>
            <a:ext cx="102727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184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68"/>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60"/>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70"/>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60"/>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62"/>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70"/>
                                        </p:tgtEl>
                                        <p:attrNameLst>
                                          <p:attrName>style.visibility</p:attrName>
                                        </p:attrNameLst>
                                      </p:cBhvr>
                                      <p:to>
                                        <p:strVal val="hidden"/>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63"/>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64"/>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par>
                                <p:cTn id="36" presetID="10" presetClass="entr" presetSubtype="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63"/>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64"/>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71"/>
                                        </p:tgtEl>
                                        <p:attrNameLst>
                                          <p:attrName>style.visibility</p:attrName>
                                        </p:attrNameLst>
                                      </p:cBhvr>
                                      <p:to>
                                        <p:strVal val="hidden"/>
                                      </p:to>
                                    </p:set>
                                  </p:childTnLst>
                                </p:cTn>
                              </p:par>
                            </p:childTnLst>
                          </p:cTn>
                        </p:par>
                        <p:par>
                          <p:cTn id="47" fill="hold">
                            <p:stCondLst>
                              <p:cond delay="0"/>
                            </p:stCondLst>
                            <p:childTnLst>
                              <p:par>
                                <p:cTn id="48" presetID="1" presetClass="entr" presetSubtype="0" fill="hold" nodeType="afterEffect">
                                  <p:stCondLst>
                                    <p:cond delay="0"/>
                                  </p:stCondLst>
                                  <p:childTnLst>
                                    <p:set>
                                      <p:cBhvr>
                                        <p:cTn id="49" dur="1" fill="hold">
                                          <p:stCondLst>
                                            <p:cond delay="0"/>
                                          </p:stCondLst>
                                        </p:cTn>
                                        <p:tgtEl>
                                          <p:spTgt spid="65"/>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66"/>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72"/>
                                        </p:tgtEl>
                                        <p:attrNameLst>
                                          <p:attrName>style.visibility</p:attrName>
                                        </p:attrNameLst>
                                      </p:cBhvr>
                                      <p:to>
                                        <p:strVal val="visible"/>
                                      </p:to>
                                    </p:set>
                                  </p:childTnLst>
                                </p:cTn>
                              </p:par>
                              <p:par>
                                <p:cTn id="54" presetID="10" presetClass="entr" presetSubtype="0" fill="hold" nodeType="with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62" grpId="0" animBg="1"/>
      <p:bldP spid="62" grpId="1" animBg="1"/>
      <p:bldP spid="64" grpId="0" animBg="1"/>
      <p:bldP spid="64" grpId="1" animBg="1"/>
      <p:bldP spid="66"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Felskálázás</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23</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11045780" y="3538965"/>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931" y="3353455"/>
            <a:ext cx="4591626" cy="2582790"/>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5"/>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791222" y="4260050"/>
            <a:ext cx="1363178" cy="124963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50"/>
              </a:lnSpc>
            </a:pPr>
            <a:r>
              <a:rPr lang="hu-HU" sz="2400" b="1" dirty="0">
                <a:solidFill>
                  <a:schemeClr val="accent4"/>
                </a:solidFill>
                <a:latin typeface="Calibri Light" panose="020F0302020204030204" pitchFamily="34" charset="0"/>
                <a:cs typeface="Calibri Light" panose="020F0302020204030204" pitchFamily="34" charset="0"/>
              </a:rPr>
              <a:t>Becsült Válaszidő 2,1</a:t>
            </a:r>
            <a:endParaRPr lang="en-GB" sz="2400" b="1" dirty="0">
              <a:solidFill>
                <a:schemeClr val="accent4"/>
              </a:solidFill>
              <a:latin typeface="Calibri Light" panose="020F0302020204030204" pitchFamily="34" charset="0"/>
              <a:cs typeface="Calibri Light" panose="020F0302020204030204" pitchFamily="34" charset="0"/>
            </a:endParaRPr>
          </a:p>
        </p:txBody>
      </p:sp>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98409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Annyi új erőforrást ad a számítási klaszterhez amennyivel a számítási klaszter </a:t>
            </a:r>
            <a:r>
              <a:rPr lang="hu-HU" dirty="0" err="1">
                <a:solidFill>
                  <a:schemeClr val="tx1"/>
                </a:solidFill>
                <a:latin typeface="Calibri Light" panose="020F0302020204030204" pitchFamily="34" charset="0"/>
                <a:cs typeface="Calibri Light" panose="020F0302020204030204" pitchFamily="34" charset="0"/>
              </a:rPr>
              <a:t>válaszidejét</a:t>
            </a:r>
            <a:r>
              <a:rPr lang="hu-HU" dirty="0">
                <a:solidFill>
                  <a:schemeClr val="tx1"/>
                </a:solidFill>
                <a:latin typeface="Calibri Light" panose="020F0302020204030204" pitchFamily="34" charset="0"/>
                <a:cs typeface="Calibri Light" panose="020F0302020204030204" pitchFamily="34" charset="0"/>
              </a:rPr>
              <a:t> vissza tudja állítani a megadott tartományba.</a:t>
            </a:r>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cxnSp>
        <p:nvCxnSpPr>
          <p:cNvPr id="48" name="Egyenes összekötő 47" title="Elválasztó">
            <a:extLst>
              <a:ext uri="{FF2B5EF4-FFF2-40B4-BE49-F238E27FC236}">
                <a16:creationId xmlns:a16="http://schemas.microsoft.com/office/drawing/2014/main" id="{C167689B-5430-4CF9-AC79-F30682E50CE8}"/>
              </a:ext>
            </a:extLst>
          </p:cNvPr>
          <p:cNvCxnSpPr>
            <a:cxnSpLocks/>
          </p:cNvCxnSpPr>
          <p:nvPr/>
        </p:nvCxnSpPr>
        <p:spPr>
          <a:xfrm>
            <a:off x="467650" y="4704103"/>
            <a:ext cx="1529265"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49" name="Kép 48" descr="A képen kerítés látható&#10;&#10;A leírás nagyon megbízható">
            <a:extLst>
              <a:ext uri="{FF2B5EF4-FFF2-40B4-BE49-F238E27FC236}">
                <a16:creationId xmlns:a16="http://schemas.microsoft.com/office/drawing/2014/main" id="{D807BA50-1E97-4AC2-B5EA-FC0BF85B2B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06211" y="4470089"/>
            <a:ext cx="429458" cy="393791"/>
          </a:xfrm>
          <a:prstGeom prst="rect">
            <a:avLst/>
          </a:prstGeom>
        </p:spPr>
      </p:pic>
      <p:cxnSp>
        <p:nvCxnSpPr>
          <p:cNvPr id="50" name="Egyenes összekötő 49" title="Elválasztó">
            <a:extLst>
              <a:ext uri="{FF2B5EF4-FFF2-40B4-BE49-F238E27FC236}">
                <a16:creationId xmlns:a16="http://schemas.microsoft.com/office/drawing/2014/main" id="{183CD9A8-D218-4819-A85E-573FC65AAD16}"/>
              </a:ext>
            </a:extLst>
          </p:cNvPr>
          <p:cNvCxnSpPr>
            <a:cxnSpLocks/>
          </p:cNvCxnSpPr>
          <p:nvPr/>
        </p:nvCxnSpPr>
        <p:spPr>
          <a:xfrm flipV="1">
            <a:off x="1996915" y="4698580"/>
            <a:ext cx="0" cy="898734"/>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55" name="Szöveg helye 14">
            <a:extLst>
              <a:ext uri="{FF2B5EF4-FFF2-40B4-BE49-F238E27FC236}">
                <a16:creationId xmlns:a16="http://schemas.microsoft.com/office/drawing/2014/main" id="{FA10DEE3-C28D-4394-9318-FE55663CF4AF}"/>
              </a:ext>
            </a:extLst>
          </p:cNvPr>
          <p:cNvSpPr txBox="1">
            <a:spLocks/>
          </p:cNvSpPr>
          <p:nvPr/>
        </p:nvSpPr>
        <p:spPr>
          <a:xfrm>
            <a:off x="8808123" y="4148920"/>
            <a:ext cx="415844" cy="30848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mj-lt"/>
                <a:cs typeface="Calibri Light" panose="020F0302020204030204" pitchFamily="34" charset="0"/>
              </a:rPr>
              <a:t>42</a:t>
            </a:r>
            <a:endParaRPr lang="en-GB" sz="1400" dirty="0">
              <a:solidFill>
                <a:schemeClr val="tx1"/>
              </a:solidFill>
              <a:latin typeface="+mj-lt"/>
              <a:cs typeface="Calibri Light" panose="020F0302020204030204" pitchFamily="34" charset="0"/>
            </a:endParaRPr>
          </a:p>
        </p:txBody>
      </p:sp>
      <p:sp>
        <p:nvSpPr>
          <p:cNvPr id="51" name="Szöveg helye 14">
            <a:extLst>
              <a:ext uri="{FF2B5EF4-FFF2-40B4-BE49-F238E27FC236}">
                <a16:creationId xmlns:a16="http://schemas.microsoft.com/office/drawing/2014/main" id="{D35FE567-D517-4DB3-B729-06515E5A8FE6}"/>
              </a:ext>
            </a:extLst>
          </p:cNvPr>
          <p:cNvSpPr txBox="1">
            <a:spLocks/>
          </p:cNvSpPr>
          <p:nvPr/>
        </p:nvSpPr>
        <p:spPr>
          <a:xfrm>
            <a:off x="8808612" y="4500100"/>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6250</a:t>
            </a:r>
            <a:endParaRPr lang="en-GB" sz="900" spc="-150" dirty="0">
              <a:solidFill>
                <a:schemeClr val="tx1"/>
              </a:solidFill>
              <a:latin typeface="+mj-lt"/>
              <a:cs typeface="Calibri Light" panose="020F0302020204030204" pitchFamily="34" charset="0"/>
            </a:endParaRPr>
          </a:p>
        </p:txBody>
      </p:sp>
      <p:sp>
        <p:nvSpPr>
          <p:cNvPr id="57" name="Szöveg helye 14">
            <a:extLst>
              <a:ext uri="{FF2B5EF4-FFF2-40B4-BE49-F238E27FC236}">
                <a16:creationId xmlns:a16="http://schemas.microsoft.com/office/drawing/2014/main" id="{438C7C54-C7F6-433D-B07A-C9DDFC3D60DA}"/>
              </a:ext>
            </a:extLst>
          </p:cNvPr>
          <p:cNvSpPr txBox="1">
            <a:spLocks/>
          </p:cNvSpPr>
          <p:nvPr/>
        </p:nvSpPr>
        <p:spPr>
          <a:xfrm>
            <a:off x="8808123" y="4825093"/>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1600</a:t>
            </a:r>
            <a:endParaRPr lang="en-GB" sz="900" spc="-150" dirty="0">
              <a:solidFill>
                <a:schemeClr val="tx1"/>
              </a:solidFill>
              <a:latin typeface="+mj-lt"/>
              <a:cs typeface="Calibri Light" panose="020F0302020204030204" pitchFamily="34" charset="0"/>
            </a:endParaRPr>
          </a:p>
        </p:txBody>
      </p:sp>
      <p:sp>
        <p:nvSpPr>
          <p:cNvPr id="52" name="Szöveg helye 14">
            <a:extLst>
              <a:ext uri="{FF2B5EF4-FFF2-40B4-BE49-F238E27FC236}">
                <a16:creationId xmlns:a16="http://schemas.microsoft.com/office/drawing/2014/main" id="{B2324159-4692-4D7E-B090-76FBB82C363B}"/>
              </a:ext>
            </a:extLst>
          </p:cNvPr>
          <p:cNvSpPr txBox="1">
            <a:spLocks/>
          </p:cNvSpPr>
          <p:nvPr/>
        </p:nvSpPr>
        <p:spPr>
          <a:xfrm>
            <a:off x="8807166" y="514819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1220</a:t>
            </a:r>
            <a:endParaRPr lang="en-GB" sz="900" spc="-150" dirty="0">
              <a:solidFill>
                <a:schemeClr val="tx1"/>
              </a:solidFill>
              <a:latin typeface="+mj-lt"/>
              <a:cs typeface="Calibri Light" panose="020F0302020204030204" pitchFamily="34" charset="0"/>
            </a:endParaRPr>
          </a:p>
        </p:txBody>
      </p:sp>
      <p:sp>
        <p:nvSpPr>
          <p:cNvPr id="56" name="Szöveg helye 14">
            <a:extLst>
              <a:ext uri="{FF2B5EF4-FFF2-40B4-BE49-F238E27FC236}">
                <a16:creationId xmlns:a16="http://schemas.microsoft.com/office/drawing/2014/main" id="{06C36179-A4CB-4464-9331-6366C962D8EF}"/>
              </a:ext>
            </a:extLst>
          </p:cNvPr>
          <p:cNvSpPr txBox="1">
            <a:spLocks/>
          </p:cNvSpPr>
          <p:nvPr/>
        </p:nvSpPr>
        <p:spPr>
          <a:xfrm>
            <a:off x="8801702" y="5467415"/>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2456</a:t>
            </a:r>
            <a:endParaRPr lang="en-GB" sz="900" spc="-150" dirty="0">
              <a:solidFill>
                <a:schemeClr val="tx1"/>
              </a:solidFill>
              <a:latin typeface="+mj-lt"/>
              <a:cs typeface="Calibri Light" panose="020F0302020204030204" pitchFamily="34" charset="0"/>
            </a:endParaRPr>
          </a:p>
        </p:txBody>
      </p:sp>
      <p:sp>
        <p:nvSpPr>
          <p:cNvPr id="58" name="Szöveg helye 14">
            <a:extLst>
              <a:ext uri="{FF2B5EF4-FFF2-40B4-BE49-F238E27FC236}">
                <a16:creationId xmlns:a16="http://schemas.microsoft.com/office/drawing/2014/main" id="{1887C935-9D7C-4B2D-801D-A5E2F1176308}"/>
              </a:ext>
            </a:extLst>
          </p:cNvPr>
          <p:cNvSpPr txBox="1">
            <a:spLocks/>
          </p:cNvSpPr>
          <p:nvPr/>
        </p:nvSpPr>
        <p:spPr>
          <a:xfrm>
            <a:off x="8799932" y="57846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1530</a:t>
            </a:r>
            <a:endParaRPr lang="en-GB" sz="900" spc="-150" dirty="0">
              <a:solidFill>
                <a:schemeClr val="tx1"/>
              </a:solidFill>
              <a:latin typeface="+mj-lt"/>
              <a:cs typeface="Calibri Light" panose="020F0302020204030204" pitchFamily="34" charset="0"/>
            </a:endParaRPr>
          </a:p>
        </p:txBody>
      </p:sp>
      <p:pic>
        <p:nvPicPr>
          <p:cNvPr id="59" name="Kép 58" descr="A képen kerítés látható&#10;&#10;A leírás nagyon megbízható">
            <a:extLst>
              <a:ext uri="{FF2B5EF4-FFF2-40B4-BE49-F238E27FC236}">
                <a16:creationId xmlns:a16="http://schemas.microsoft.com/office/drawing/2014/main" id="{F83235A4-64F9-4150-81FB-E081C2EBA6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67992" y="5453621"/>
            <a:ext cx="1363177" cy="634205"/>
          </a:xfrm>
          <a:prstGeom prst="rect">
            <a:avLst/>
          </a:prstGeom>
        </p:spPr>
      </p:pic>
      <p:sp>
        <p:nvSpPr>
          <p:cNvPr id="61" name="Szöveg helye 14">
            <a:extLst>
              <a:ext uri="{FF2B5EF4-FFF2-40B4-BE49-F238E27FC236}">
                <a16:creationId xmlns:a16="http://schemas.microsoft.com/office/drawing/2014/main" id="{3EE38B9B-CF59-4682-A6FF-5BB4D2361D16}"/>
              </a:ext>
            </a:extLst>
          </p:cNvPr>
          <p:cNvSpPr txBox="1">
            <a:spLocks/>
          </p:cNvSpPr>
          <p:nvPr/>
        </p:nvSpPr>
        <p:spPr>
          <a:xfrm>
            <a:off x="8824395" y="38424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spc="-150" dirty="0">
                <a:solidFill>
                  <a:schemeClr val="tx1"/>
                </a:solidFill>
                <a:latin typeface="+mj-lt"/>
                <a:cs typeface="Calibri Light" panose="020F0302020204030204" pitchFamily="34" charset="0"/>
              </a:rPr>
              <a:t>89</a:t>
            </a:r>
            <a:endParaRPr lang="en-GB" sz="1400" spc="-150" dirty="0">
              <a:solidFill>
                <a:schemeClr val="tx1"/>
              </a:solidFill>
              <a:latin typeface="+mj-lt"/>
              <a:cs typeface="Calibri Light" panose="020F0302020204030204" pitchFamily="34" charset="0"/>
            </a:endParaRPr>
          </a:p>
        </p:txBody>
      </p:sp>
      <p:sp>
        <p:nvSpPr>
          <p:cNvPr id="67" name="Szöveg helye 14">
            <a:extLst>
              <a:ext uri="{FF2B5EF4-FFF2-40B4-BE49-F238E27FC236}">
                <a16:creationId xmlns:a16="http://schemas.microsoft.com/office/drawing/2014/main" id="{E6003D9E-81EA-4FBC-B8D5-4FB868DC9AC8}"/>
              </a:ext>
            </a:extLst>
          </p:cNvPr>
          <p:cNvSpPr txBox="1">
            <a:spLocks/>
          </p:cNvSpPr>
          <p:nvPr/>
        </p:nvSpPr>
        <p:spPr>
          <a:xfrm>
            <a:off x="4611764" y="4100006"/>
            <a:ext cx="2815750" cy="1497307"/>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Neurális hálót pedig azért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tanítottuk meg a válaszidő</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becslésére, hogy egy új,</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hipotetikus le-, vagy felskálázás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esetén is becslést tudjon adni</a:t>
            </a:r>
          </a:p>
        </p:txBody>
      </p:sp>
      <p:sp>
        <p:nvSpPr>
          <p:cNvPr id="69" name="Ábra 18" title="Sablon utasítási nyíl">
            <a:extLst>
              <a:ext uri="{FF2B5EF4-FFF2-40B4-BE49-F238E27FC236}">
                <a16:creationId xmlns:a16="http://schemas.microsoft.com/office/drawing/2014/main" id="{9D1375A1-0C29-4EBC-AF8F-AD4734BBB720}"/>
              </a:ext>
            </a:extLst>
          </p:cNvPr>
          <p:cNvSpPr/>
          <p:nvPr/>
        </p:nvSpPr>
        <p:spPr>
          <a:xfrm rot="19962612" flipH="1">
            <a:off x="7334248" y="737912"/>
            <a:ext cx="2764223" cy="446996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65" name="Kép 64">
            <a:extLst>
              <a:ext uri="{FF2B5EF4-FFF2-40B4-BE49-F238E27FC236}">
                <a16:creationId xmlns:a16="http://schemas.microsoft.com/office/drawing/2014/main" id="{AAB625A0-4D4E-4F18-B3D9-CBA98CC801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5651" y="1181095"/>
            <a:ext cx="301090" cy="397870"/>
          </a:xfrm>
          <a:prstGeom prst="rect">
            <a:avLst/>
          </a:prstGeom>
        </p:spPr>
      </p:pic>
      <p:sp>
        <p:nvSpPr>
          <p:cNvPr id="66" name="Szöveg helye 14">
            <a:extLst>
              <a:ext uri="{FF2B5EF4-FFF2-40B4-BE49-F238E27FC236}">
                <a16:creationId xmlns:a16="http://schemas.microsoft.com/office/drawing/2014/main" id="{BED8F577-BE25-4B8A-8897-76C96DDA3FF5}"/>
              </a:ext>
            </a:extLst>
          </p:cNvPr>
          <p:cNvSpPr txBox="1">
            <a:spLocks/>
          </p:cNvSpPr>
          <p:nvPr/>
        </p:nvSpPr>
        <p:spPr>
          <a:xfrm>
            <a:off x="5182177" y="1215425"/>
            <a:ext cx="249511" cy="286810"/>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+4</a:t>
            </a:r>
            <a:endParaRPr lang="en-GB" dirty="0">
              <a:solidFill>
                <a:schemeClr val="tx1"/>
              </a:solidFill>
              <a:latin typeface="Calibri Light" panose="020F0302020204030204" pitchFamily="34" charset="0"/>
              <a:cs typeface="Calibri Light" panose="020F0302020204030204" pitchFamily="34" charset="0"/>
            </a:endParaRPr>
          </a:p>
        </p:txBody>
      </p:sp>
      <p:cxnSp>
        <p:nvCxnSpPr>
          <p:cNvPr id="72" name="Egyenes összekötő 71" title="Elválasztó">
            <a:extLst>
              <a:ext uri="{FF2B5EF4-FFF2-40B4-BE49-F238E27FC236}">
                <a16:creationId xmlns:a16="http://schemas.microsoft.com/office/drawing/2014/main" id="{1AD695B3-A698-43E8-B5AD-2180F194632F}"/>
              </a:ext>
            </a:extLst>
          </p:cNvPr>
          <p:cNvCxnSpPr>
            <a:cxnSpLocks/>
          </p:cNvCxnSpPr>
          <p:nvPr/>
        </p:nvCxnSpPr>
        <p:spPr>
          <a:xfrm>
            <a:off x="4539635" y="1644277"/>
            <a:ext cx="102727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28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653DA449-0FF9-48DD-BCC0-AE833E8F8D66}"/>
              </a:ext>
            </a:extLst>
          </p:cNvPr>
          <p:cNvPicPr>
            <a:picLocks noChangeAspect="1"/>
          </p:cNvPicPr>
          <p:nvPr/>
        </p:nvPicPr>
        <p:blipFill rotWithShape="1">
          <a:blip r:embed="rId3">
            <a:extLst>
              <a:ext uri="{28A0092B-C50C-407E-A947-70E740481C1C}">
                <a14:useLocalDpi xmlns:a14="http://schemas.microsoft.com/office/drawing/2010/main" val="0"/>
              </a:ext>
            </a:extLst>
          </a:blip>
          <a:srcRect l="4245" t="9876" r="12751" b="204"/>
          <a:stretch/>
        </p:blipFill>
        <p:spPr>
          <a:xfrm>
            <a:off x="0" y="1437000"/>
            <a:ext cx="5702400" cy="463320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Kutatási eredmények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24</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6"/>
            <a:ext cx="3214303" cy="2310033"/>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Ezért felmerül a kérdés, hogy amikor a skálázás hatására létrejövő új értéket akarjuk becsülni, akkor nem használhatjuk-e fel a többi változót az új érték becslésére?</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Vajon pontosabb becslést kapunk-e?</a:t>
            </a: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63731" y="1596272"/>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Korábban már láttuk, hogy a bementi változók nem teljesen függetlenek egymástól</a:t>
            </a:r>
          </a:p>
        </p:txBody>
      </p:sp>
    </p:spTree>
    <p:extLst>
      <p:ext uri="{BB962C8B-B14F-4D97-AF65-F5344CB8AC3E}">
        <p14:creationId xmlns:p14="http://schemas.microsoft.com/office/powerpoint/2010/main" val="2701967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Kép 3">
            <a:extLst>
              <a:ext uri="{FF2B5EF4-FFF2-40B4-BE49-F238E27FC236}">
                <a16:creationId xmlns:a16="http://schemas.microsoft.com/office/drawing/2014/main" id="{3C0B385E-F7A3-4413-A96B-6B623B0F9A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0" y="-1321448"/>
            <a:ext cx="8455600" cy="26043246"/>
          </a:xfrm>
          <a:prstGeom prst="rect">
            <a:avLst/>
          </a:prstGeom>
        </p:spPr>
      </p:pic>
      <p:sp>
        <p:nvSpPr>
          <p:cNvPr id="19" name="Téglalap 18">
            <a:extLst>
              <a:ext uri="{FF2B5EF4-FFF2-40B4-BE49-F238E27FC236}">
                <a16:creationId xmlns:a16="http://schemas.microsoft.com/office/drawing/2014/main" id="{CABABFE3-F6DC-4BD8-8680-BCAFBC95B747}"/>
              </a:ext>
            </a:extLst>
          </p:cNvPr>
          <p:cNvSpPr/>
          <p:nvPr/>
        </p:nvSpPr>
        <p:spPr>
          <a:xfrm>
            <a:off x="0" y="0"/>
            <a:ext cx="9383577" cy="1251125"/>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hu-HU"/>
          </a:p>
        </p:txBody>
      </p:sp>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Kutatási eredmények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25</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6"/>
            <a:ext cx="3214303" cy="2310033"/>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Ezért felmerül a kérdés, hogy amikor a skálázás hatására létrejövő új értéket akarjuk becsülni, akkor nem használhatjuk-e fel a többi változót az új érték becslésére?</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Vajon pontosabb becslést kapunk-e?</a:t>
            </a: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8631320" y="3524335"/>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Az ábrán a becsült(y) és a valós(x) érték közötti összefüggés látható.</a:t>
            </a:r>
          </a:p>
        </p:txBody>
      </p:sp>
      <p:sp>
        <p:nvSpPr>
          <p:cNvPr id="6" name="Téglalap 5">
            <a:extLst>
              <a:ext uri="{FF2B5EF4-FFF2-40B4-BE49-F238E27FC236}">
                <a16:creationId xmlns:a16="http://schemas.microsoft.com/office/drawing/2014/main" id="{29614D40-3EA4-4C6B-8D84-5D6AE40A0D66}"/>
              </a:ext>
            </a:extLst>
          </p:cNvPr>
          <p:cNvSpPr/>
          <p:nvPr/>
        </p:nvSpPr>
        <p:spPr>
          <a:xfrm>
            <a:off x="0" y="6389425"/>
            <a:ext cx="9383577" cy="468575"/>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hu-HU"/>
          </a:p>
        </p:txBody>
      </p:sp>
      <p:sp>
        <p:nvSpPr>
          <p:cNvPr id="16" name="Szöveg helye 14">
            <a:extLst>
              <a:ext uri="{FF2B5EF4-FFF2-40B4-BE49-F238E27FC236}">
                <a16:creationId xmlns:a16="http://schemas.microsoft.com/office/drawing/2014/main" id="{6C9A5AED-FD12-4738-B6E2-CA32FEABE1A3}"/>
              </a:ext>
            </a:extLst>
          </p:cNvPr>
          <p:cNvSpPr txBox="1">
            <a:spLocks/>
          </p:cNvSpPr>
          <p:nvPr/>
        </p:nvSpPr>
        <p:spPr>
          <a:xfrm>
            <a:off x="8691081" y="4450991"/>
            <a:ext cx="2815750" cy="1500413"/>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Következtetés:</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többi változó aktuális értékének figyelembevételével pontosabb becslés adható a fel-, leskálázás után várható értékre.</a:t>
            </a:r>
          </a:p>
        </p:txBody>
      </p:sp>
    </p:spTree>
    <p:extLst>
      <p:ext uri="{BB962C8B-B14F-4D97-AF65-F5344CB8AC3E}">
        <p14:creationId xmlns:p14="http://schemas.microsoft.com/office/powerpoint/2010/main" val="2352307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91667E-6 1.85185E-6 L 2.91667E-6 -0.6669 " pathEditMode="relative" rAng="0" ptsTypes="AA">
                                      <p:cBhvr>
                                        <p:cTn id="6" dur="2000" fill="hold"/>
                                        <p:tgtEl>
                                          <p:spTgt spid="4"/>
                                        </p:tgtEl>
                                        <p:attrNameLst>
                                          <p:attrName>ppt_x</p:attrName>
                                          <p:attrName>ppt_y</p:attrName>
                                        </p:attrNameLst>
                                      </p:cBhvr>
                                      <p:rCtr x="0" y="-32338"/>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2.91667E-6 -1.41389 L 2.91667E-6 -0.66644 " pathEditMode="relative" rAng="0" ptsTypes="AA">
                                      <p:cBhvr>
                                        <p:cTn id="10" dur="2000" spd="-100000" fill="hold"/>
                                        <p:tgtEl>
                                          <p:spTgt spid="4"/>
                                        </p:tgtEl>
                                        <p:attrNameLst>
                                          <p:attrName>ppt_x</p:attrName>
                                          <p:attrName>ppt_y</p:attrName>
                                        </p:attrNameLst>
                                      </p:cBhvr>
                                      <p:rCtr x="0" y="37361"/>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 során mért eredményekből levont tapasztalat</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26</a:t>
            </a:fld>
            <a:endParaRPr lang="en-GB"/>
          </a:p>
        </p:txBody>
      </p:sp>
      <p:pic>
        <p:nvPicPr>
          <p:cNvPr id="33" name="Kép helyőrzője 32" descr="Tanár">
            <a:extLst>
              <a:ext uri="{FF2B5EF4-FFF2-40B4-BE49-F238E27FC236}">
                <a16:creationId xmlns:a16="http://schemas.microsoft.com/office/drawing/2014/main" id="{DDFE365F-F609-43BD-AA8F-F26828263D0D}"/>
              </a:ext>
            </a:extLst>
          </p:cNvPr>
          <p:cNvPicPr>
            <a:picLocks noGrp="1" noChangeAspect="1"/>
          </p:cNvPicPr>
          <p:nvPr>
            <p:ph type="pic" sz="quarter" idx="27"/>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74777" y="1689850"/>
            <a:ext cx="854075" cy="854075"/>
          </a:xfrm>
        </p:spPr>
      </p:pic>
      <p:sp>
        <p:nvSpPr>
          <p:cNvPr id="69" name="Ábra 18" title="Sablon utasítási nyíl">
            <a:extLst>
              <a:ext uri="{FF2B5EF4-FFF2-40B4-BE49-F238E27FC236}">
                <a16:creationId xmlns:a16="http://schemas.microsoft.com/office/drawing/2014/main" id="{6222D45C-6780-444E-B3B5-C241955D84C5}"/>
              </a:ext>
            </a:extLst>
          </p:cNvPr>
          <p:cNvSpPr/>
          <p:nvPr/>
        </p:nvSpPr>
        <p:spPr>
          <a:xfrm rot="19138126" flipH="1" flipV="1">
            <a:off x="7753235" y="3435104"/>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latin typeface="Calibri Light" panose="020F0302020204030204" pitchFamily="34" charset="0"/>
              <a:cs typeface="Calibri Light" panose="020F0302020204030204" pitchFamily="34" charset="0"/>
            </a:endParaRPr>
          </a:p>
        </p:txBody>
      </p:sp>
      <p:sp>
        <p:nvSpPr>
          <p:cNvPr id="23" name="Szöveg helye 17">
            <a:extLst>
              <a:ext uri="{FF2B5EF4-FFF2-40B4-BE49-F238E27FC236}">
                <a16:creationId xmlns:a16="http://schemas.microsoft.com/office/drawing/2014/main" id="{EF1735BC-D84A-49D9-A1F5-98B0F92CC4E6}"/>
              </a:ext>
            </a:extLst>
          </p:cNvPr>
          <p:cNvSpPr>
            <a:spLocks noGrp="1"/>
          </p:cNvSpPr>
          <p:nvPr>
            <p:ph type="body" sz="quarter" idx="17"/>
          </p:nvPr>
        </p:nvSpPr>
        <p:spPr>
          <a:xfrm>
            <a:off x="7915692" y="3581680"/>
            <a:ext cx="1648931" cy="265324"/>
          </a:xfrm>
        </p:spPr>
        <p:txBody>
          <a:bodyPr rtlCol="0">
            <a:normAutofit fontScale="55000" lnSpcReduction="20000"/>
          </a:bodyPr>
          <a:lstStyle/>
          <a:p>
            <a:pPr rtl="0"/>
            <a:r>
              <a:rPr lang="en-GB">
                <a:latin typeface="Calibri Light" panose="020F0302020204030204" pitchFamily="34" charset="0"/>
                <a:cs typeface="Calibri Light" panose="020F0302020204030204" pitchFamily="34" charset="0"/>
              </a:rPr>
              <a:t>While</a:t>
            </a:r>
          </a:p>
        </p:txBody>
      </p:sp>
      <p:sp>
        <p:nvSpPr>
          <p:cNvPr id="4" name="Téglalap 3">
            <a:extLst>
              <a:ext uri="{FF2B5EF4-FFF2-40B4-BE49-F238E27FC236}">
                <a16:creationId xmlns:a16="http://schemas.microsoft.com/office/drawing/2014/main" id="{EADBC84C-AB0B-4E47-80B6-028CBE8B48AD}"/>
              </a:ext>
            </a:extLst>
          </p:cNvPr>
          <p:cNvSpPr/>
          <p:nvPr/>
        </p:nvSpPr>
        <p:spPr>
          <a:xfrm>
            <a:off x="1385890" y="1377599"/>
            <a:ext cx="3652592" cy="44021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60" name="Szöveg helye 14">
            <a:extLst>
              <a:ext uri="{FF2B5EF4-FFF2-40B4-BE49-F238E27FC236}">
                <a16:creationId xmlns:a16="http://schemas.microsoft.com/office/drawing/2014/main" id="{F690B3C0-AE09-4AF2-BC66-C456A4F2A423}"/>
              </a:ext>
            </a:extLst>
          </p:cNvPr>
          <p:cNvSpPr txBox="1">
            <a:spLocks/>
          </p:cNvSpPr>
          <p:nvPr/>
        </p:nvSpPr>
        <p:spPr>
          <a:xfrm>
            <a:off x="1840062" y="1489468"/>
            <a:ext cx="2738379" cy="35203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a:solidFill>
                  <a:schemeClr val="tx1"/>
                </a:solidFill>
                <a:latin typeface="Calibri Light" panose="020F0302020204030204" pitchFamily="34" charset="0"/>
                <a:cs typeface="Calibri Light" panose="020F0302020204030204" pitchFamily="34" charset="0"/>
              </a:rPr>
              <a:t>Előnyök</a:t>
            </a:r>
            <a:endParaRPr lang="en-GB" sz="2800" dirty="0">
              <a:solidFill>
                <a:schemeClr val="tx1"/>
              </a:solidFill>
              <a:latin typeface="Calibri Light" panose="020F0302020204030204" pitchFamily="34" charset="0"/>
              <a:cs typeface="Calibri Light" panose="020F0302020204030204" pitchFamily="34" charset="0"/>
            </a:endParaRPr>
          </a:p>
        </p:txBody>
      </p:sp>
      <p:sp>
        <p:nvSpPr>
          <p:cNvPr id="19" name="Téglalap 18">
            <a:extLst>
              <a:ext uri="{FF2B5EF4-FFF2-40B4-BE49-F238E27FC236}">
                <a16:creationId xmlns:a16="http://schemas.microsoft.com/office/drawing/2014/main" id="{763BD9C9-9B70-4063-BFE0-310153355ED7}"/>
              </a:ext>
            </a:extLst>
          </p:cNvPr>
          <p:cNvSpPr/>
          <p:nvPr/>
        </p:nvSpPr>
        <p:spPr>
          <a:xfrm>
            <a:off x="7245189" y="1377599"/>
            <a:ext cx="3652592" cy="44021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66" name="Szöveg helye 14">
            <a:extLst>
              <a:ext uri="{FF2B5EF4-FFF2-40B4-BE49-F238E27FC236}">
                <a16:creationId xmlns:a16="http://schemas.microsoft.com/office/drawing/2014/main" id="{55E43FB5-FDED-4B17-8B7F-4B0B30D5DC1E}"/>
              </a:ext>
            </a:extLst>
          </p:cNvPr>
          <p:cNvSpPr txBox="1">
            <a:spLocks/>
          </p:cNvSpPr>
          <p:nvPr/>
        </p:nvSpPr>
        <p:spPr>
          <a:xfrm>
            <a:off x="7699362" y="1489468"/>
            <a:ext cx="2744246" cy="35203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a:solidFill>
                  <a:schemeClr val="tx1"/>
                </a:solidFill>
                <a:latin typeface="Calibri Light" panose="020F0302020204030204" pitchFamily="34" charset="0"/>
                <a:cs typeface="Calibri Light" panose="020F0302020204030204" pitchFamily="34" charset="0"/>
              </a:rPr>
              <a:t>Hátrányok</a:t>
            </a:r>
            <a:endParaRPr lang="en-GB" sz="2800" dirty="0">
              <a:solidFill>
                <a:schemeClr val="tx1"/>
              </a:solidFill>
              <a:latin typeface="Calibri Light" panose="020F0302020204030204" pitchFamily="34" charset="0"/>
              <a:cs typeface="Calibri Light" panose="020F0302020204030204" pitchFamily="34" charset="0"/>
            </a:endParaRPr>
          </a:p>
        </p:txBody>
      </p:sp>
      <p:sp>
        <p:nvSpPr>
          <p:cNvPr id="22" name="Szöveg helye 14">
            <a:extLst>
              <a:ext uri="{FF2B5EF4-FFF2-40B4-BE49-F238E27FC236}">
                <a16:creationId xmlns:a16="http://schemas.microsoft.com/office/drawing/2014/main" id="{0A9E96C6-AAD9-49E1-A427-FFF90B52B63F}"/>
              </a:ext>
            </a:extLst>
          </p:cNvPr>
          <p:cNvSpPr txBox="1">
            <a:spLocks/>
          </p:cNvSpPr>
          <p:nvPr/>
        </p:nvSpPr>
        <p:spPr>
          <a:xfrm>
            <a:off x="1696549" y="1948443"/>
            <a:ext cx="3054266" cy="374527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000"/>
              </a:lnSpc>
            </a:pPr>
            <a:r>
              <a:rPr lang="hu-HU" dirty="0">
                <a:latin typeface="Calibri Light" panose="020F0302020204030204" pitchFamily="34" charset="0"/>
                <a:cs typeface="Calibri Light" panose="020F0302020204030204" pitchFamily="34" charset="0"/>
              </a:rPr>
              <a:t>- A rendszer önmagától tanul. A peremfeltételeken kívül, a releváns bemeneti változók kiválasztása igényel szakértelmet.</a:t>
            </a:r>
          </a:p>
          <a:p>
            <a:pPr algn="l">
              <a:lnSpc>
                <a:spcPts val="2000"/>
              </a:lnSpc>
            </a:pPr>
            <a:endParaRPr lang="hu-HU" dirty="0">
              <a:solidFill>
                <a:schemeClr val="tx2">
                  <a:lumMod val="75000"/>
                </a:schemeClr>
              </a:solidFill>
              <a:latin typeface="Calibri Light" panose="020F0302020204030204" pitchFamily="34" charset="0"/>
              <a:cs typeface="Calibri Light" panose="020F0302020204030204" pitchFamily="34" charset="0"/>
            </a:endParaRPr>
          </a:p>
          <a:p>
            <a:pPr algn="l">
              <a:lnSpc>
                <a:spcPts val="2000"/>
              </a:lnSpc>
            </a:pPr>
            <a:endParaRPr lang="hu-HU" dirty="0">
              <a:solidFill>
                <a:schemeClr val="tx2">
                  <a:lumMod val="75000"/>
                </a:schemeClr>
              </a:solidFill>
              <a:latin typeface="Calibri Light" panose="020F0302020204030204" pitchFamily="34" charset="0"/>
              <a:cs typeface="Calibri Light" panose="020F0302020204030204" pitchFamily="34" charset="0"/>
            </a:endParaRPr>
          </a:p>
          <a:p>
            <a:pPr algn="l">
              <a:lnSpc>
                <a:spcPts val="2000"/>
              </a:lnSpc>
            </a:pPr>
            <a:endParaRPr lang="hu-HU" dirty="0">
              <a:solidFill>
                <a:schemeClr val="tx2">
                  <a:lumMod val="75000"/>
                </a:schemeClr>
              </a:solidFill>
              <a:latin typeface="Calibri Light" panose="020F0302020204030204" pitchFamily="34" charset="0"/>
              <a:cs typeface="Calibri Light" panose="020F0302020204030204" pitchFamily="34" charset="0"/>
            </a:endParaRPr>
          </a:p>
          <a:p>
            <a:pPr algn="l">
              <a:lnSpc>
                <a:spcPts val="2000"/>
              </a:lnSpc>
            </a:pPr>
            <a:r>
              <a:rPr lang="hu-HU" dirty="0">
                <a:solidFill>
                  <a:schemeClr val="tx2">
                    <a:lumMod val="75000"/>
                  </a:schemeClr>
                </a:solidFill>
                <a:latin typeface="Calibri Light" panose="020F0302020204030204" pitchFamily="34" charset="0"/>
                <a:cs typeface="Calibri Light" panose="020F0302020204030204" pitchFamily="34" charset="0"/>
              </a:rPr>
              <a:t>- Nem elegendő számú és nem megfelelő metrikákat használtuk fel.</a:t>
            </a:r>
          </a:p>
          <a:p>
            <a:pPr algn="l">
              <a:lnSpc>
                <a:spcPts val="2000"/>
              </a:lnSpc>
            </a:pPr>
            <a:r>
              <a:rPr lang="hu-HU" dirty="0">
                <a:solidFill>
                  <a:schemeClr val="tx2">
                    <a:lumMod val="75000"/>
                  </a:schemeClr>
                </a:solidFill>
                <a:latin typeface="Calibri Light" panose="020F0302020204030204" pitchFamily="34" charset="0"/>
                <a:cs typeface="Calibri Light" panose="020F0302020204030204" pitchFamily="34" charset="0"/>
              </a:rPr>
              <a:t>- Az elhelyezett szolgáltatás nem fedte le jól a lehetséges eseteket</a:t>
            </a:r>
            <a:endParaRPr lang="en-GB" dirty="0">
              <a:solidFill>
                <a:schemeClr val="tx2">
                  <a:lumMod val="75000"/>
                </a:schemeClr>
              </a:solidFill>
              <a:latin typeface="Calibri Light" panose="020F0302020204030204" pitchFamily="34" charset="0"/>
              <a:cs typeface="Calibri Light" panose="020F0302020204030204" pitchFamily="34" charset="0"/>
            </a:endParaRPr>
          </a:p>
        </p:txBody>
      </p:sp>
      <p:sp>
        <p:nvSpPr>
          <p:cNvPr id="26" name="Szöveg helye 14">
            <a:extLst>
              <a:ext uri="{FF2B5EF4-FFF2-40B4-BE49-F238E27FC236}">
                <a16:creationId xmlns:a16="http://schemas.microsoft.com/office/drawing/2014/main" id="{B10BEFE2-5E85-4441-9172-6EA0F240C663}"/>
              </a:ext>
            </a:extLst>
          </p:cNvPr>
          <p:cNvSpPr txBox="1">
            <a:spLocks/>
          </p:cNvSpPr>
          <p:nvPr/>
        </p:nvSpPr>
        <p:spPr>
          <a:xfrm>
            <a:off x="7582237" y="1948443"/>
            <a:ext cx="3054266" cy="374527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000"/>
              </a:lnSpc>
            </a:pPr>
            <a:r>
              <a:rPr lang="hu-HU" dirty="0">
                <a:latin typeface="Calibri Light" panose="020F0302020204030204" pitchFamily="34" charset="0"/>
                <a:cs typeface="Calibri Light" panose="020F0302020204030204" pitchFamily="34" charset="0"/>
              </a:rPr>
              <a:t>- A tanításához idő szükséges</a:t>
            </a:r>
          </a:p>
          <a:p>
            <a:pPr algn="l">
              <a:lnSpc>
                <a:spcPts val="2000"/>
              </a:lnSpc>
            </a:pPr>
            <a:r>
              <a:rPr lang="hu-HU" dirty="0">
                <a:solidFill>
                  <a:schemeClr val="tx2">
                    <a:lumMod val="75000"/>
                  </a:schemeClr>
                </a:solidFill>
                <a:latin typeface="Calibri Light" panose="020F0302020204030204" pitchFamily="34" charset="0"/>
                <a:cs typeface="Calibri Light" panose="020F0302020204030204" pitchFamily="34" charset="0"/>
              </a:rPr>
              <a:t>- Minél pontosabb becslést akarunk annál több mérésre és annál több időre van szükség.</a:t>
            </a:r>
          </a:p>
          <a:p>
            <a:pPr algn="l">
              <a:lnSpc>
                <a:spcPts val="2000"/>
              </a:lnSpc>
            </a:pPr>
            <a:r>
              <a:rPr lang="hu-HU" dirty="0">
                <a:solidFill>
                  <a:schemeClr val="tx2">
                    <a:lumMod val="75000"/>
                  </a:schemeClr>
                </a:solidFill>
                <a:latin typeface="Calibri Light" panose="020F0302020204030204" pitchFamily="34" charset="0"/>
                <a:cs typeface="Calibri Light" panose="020F0302020204030204" pitchFamily="34" charset="0"/>
              </a:rPr>
              <a:t>- Ha változik a rendszer konfiguráció-ja akkor újra kell tanulnia a belső változók közötti összefüggéseket</a:t>
            </a:r>
          </a:p>
          <a:p>
            <a:pPr algn="l">
              <a:lnSpc>
                <a:spcPts val="2000"/>
              </a:lnSpc>
            </a:pPr>
            <a:r>
              <a:rPr lang="hu-HU" dirty="0">
                <a:solidFill>
                  <a:schemeClr val="tx2">
                    <a:lumMod val="75000"/>
                  </a:schemeClr>
                </a:solidFill>
                <a:latin typeface="Calibri Light" panose="020F0302020204030204" pitchFamily="34" charset="0"/>
                <a:cs typeface="Calibri Light" panose="020F0302020204030204" pitchFamily="34" charset="0"/>
              </a:rPr>
              <a:t>- A válaszidő, vagy a célváltozó helyes megválasztása a szakértő feladata.</a:t>
            </a:r>
            <a:endParaRPr lang="en-GB" dirty="0">
              <a:solidFill>
                <a:schemeClr val="tx2">
                  <a:lumMod val="75000"/>
                </a:schemeClr>
              </a:solidFill>
              <a:latin typeface="Calibri Light" panose="020F0302020204030204" pitchFamily="34" charset="0"/>
              <a:cs typeface="Calibri Light" panose="020F0302020204030204" pitchFamily="34" charset="0"/>
            </a:endParaRPr>
          </a:p>
        </p:txBody>
      </p:sp>
      <p:sp>
        <p:nvSpPr>
          <p:cNvPr id="21" name="Szöveg helye 17">
            <a:extLst>
              <a:ext uri="{FF2B5EF4-FFF2-40B4-BE49-F238E27FC236}">
                <a16:creationId xmlns:a16="http://schemas.microsoft.com/office/drawing/2014/main" id="{97E6424D-9B70-4E43-B69A-CB708892E539}"/>
              </a:ext>
            </a:extLst>
          </p:cNvPr>
          <p:cNvSpPr txBox="1">
            <a:spLocks/>
          </p:cNvSpPr>
          <p:nvPr/>
        </p:nvSpPr>
        <p:spPr>
          <a:xfrm>
            <a:off x="5668969" y="3073556"/>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25" name="Szöveg helye 14">
            <a:extLst>
              <a:ext uri="{FF2B5EF4-FFF2-40B4-BE49-F238E27FC236}">
                <a16:creationId xmlns:a16="http://schemas.microsoft.com/office/drawing/2014/main" id="{88A6081A-A8BE-485A-8108-212ABC914711}"/>
              </a:ext>
            </a:extLst>
          </p:cNvPr>
          <p:cNvSpPr txBox="1">
            <a:spLocks/>
          </p:cNvSpPr>
          <p:nvPr/>
        </p:nvSpPr>
        <p:spPr>
          <a:xfrm>
            <a:off x="1840062" y="3429000"/>
            <a:ext cx="2738379" cy="35203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a:solidFill>
                  <a:schemeClr val="tx1"/>
                </a:solidFill>
                <a:latin typeface="Calibri Light" panose="020F0302020204030204" pitchFamily="34" charset="0"/>
                <a:cs typeface="Calibri Light" panose="020F0302020204030204" pitchFamily="34" charset="0"/>
              </a:rPr>
              <a:t>Hibák</a:t>
            </a:r>
            <a:endParaRPr lang="en-GB" sz="2800" dirty="0">
              <a:solidFill>
                <a:schemeClr val="tx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56364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41143"/>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Működő alkalmazás és partnerek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27</a:t>
            </a:fld>
            <a:endParaRPr lang="en-GB" dirty="0"/>
          </a:p>
        </p:txBody>
      </p:sp>
      <p:pic>
        <p:nvPicPr>
          <p:cNvPr id="6" name="Kép 5" descr="A képen rajz látható&#10;&#10;Automatikusan generált leírás">
            <a:extLst>
              <a:ext uri="{FF2B5EF4-FFF2-40B4-BE49-F238E27FC236}">
                <a16:creationId xmlns:a16="http://schemas.microsoft.com/office/drawing/2014/main" id="{9C1BB8AF-1F96-4A4A-88C8-8372AF04C1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543" y="1417920"/>
            <a:ext cx="6071616" cy="2279904"/>
          </a:xfrm>
          <a:prstGeom prst="rect">
            <a:avLst/>
          </a:prstGeom>
        </p:spPr>
      </p:pic>
      <p:pic>
        <p:nvPicPr>
          <p:cNvPr id="8" name="Kép 7" descr="A képen ing, rajz látható&#10;&#10;Automatikusan generált leírás">
            <a:hlinkClick r:id="rId4"/>
            <a:extLst>
              <a:ext uri="{FF2B5EF4-FFF2-40B4-BE49-F238E27FC236}">
                <a16:creationId xmlns:a16="http://schemas.microsoft.com/office/drawing/2014/main" id="{62193573-3973-4353-A0A1-8909045ECE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146" y="4153707"/>
            <a:ext cx="2857899" cy="1905266"/>
          </a:xfrm>
          <a:prstGeom prst="rect">
            <a:avLst/>
          </a:prstGeom>
        </p:spPr>
      </p:pic>
      <p:pic>
        <p:nvPicPr>
          <p:cNvPr id="10" name="Kép 9" descr="A képen virág látható&#10;&#10;Automatikusan generált leírás">
            <a:extLst>
              <a:ext uri="{FF2B5EF4-FFF2-40B4-BE49-F238E27FC236}">
                <a16:creationId xmlns:a16="http://schemas.microsoft.com/office/drawing/2014/main" id="{90BE702E-ED16-4C07-9C73-DCB68B8DFB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4622" y="4184433"/>
            <a:ext cx="3057378" cy="2043348"/>
          </a:xfrm>
          <a:prstGeom prst="rect">
            <a:avLst/>
          </a:prstGeom>
        </p:spPr>
      </p:pic>
      <p:sp>
        <p:nvSpPr>
          <p:cNvPr id="15" name="Szövegdoboz 14">
            <a:extLst>
              <a:ext uri="{FF2B5EF4-FFF2-40B4-BE49-F238E27FC236}">
                <a16:creationId xmlns:a16="http://schemas.microsoft.com/office/drawing/2014/main" id="{DCE6F679-6839-44C0-883D-E438B96B02DE}"/>
              </a:ext>
            </a:extLst>
          </p:cNvPr>
          <p:cNvSpPr txBox="1"/>
          <p:nvPr/>
        </p:nvSpPr>
        <p:spPr>
          <a:xfrm>
            <a:off x="3336791" y="4286743"/>
            <a:ext cx="5162695" cy="1754326"/>
          </a:xfrm>
          <a:prstGeom prst="rect">
            <a:avLst/>
          </a:prstGeom>
          <a:noFill/>
        </p:spPr>
        <p:txBody>
          <a:bodyPr wrap="none" rtlCol="0">
            <a:spAutoFit/>
          </a:bodyPr>
          <a:lstStyle/>
          <a:p>
            <a:r>
              <a:rPr lang="en-US" dirty="0"/>
              <a:t>The COLA Project – Cloud Orchestration</a:t>
            </a:r>
            <a:endParaRPr lang="hu-HU" dirty="0"/>
          </a:p>
          <a:p>
            <a:r>
              <a:rPr lang="en-US" dirty="0"/>
              <a:t>at the Level of Application (COLA) receives</a:t>
            </a:r>
            <a:endParaRPr lang="hu-HU" dirty="0"/>
          </a:p>
          <a:p>
            <a:r>
              <a:rPr lang="en-US" dirty="0"/>
              <a:t>funding from the European Union’s</a:t>
            </a:r>
            <a:endParaRPr lang="hu-HU" dirty="0"/>
          </a:p>
          <a:p>
            <a:r>
              <a:rPr lang="en-US" dirty="0"/>
              <a:t>Horizon 2020 research and innovation</a:t>
            </a:r>
            <a:endParaRPr lang="hu-HU" dirty="0"/>
          </a:p>
          <a:p>
            <a:r>
              <a:rPr lang="en-US" dirty="0"/>
              <a:t>program under grant agreement</a:t>
            </a:r>
            <a:endParaRPr lang="hu-HU" dirty="0"/>
          </a:p>
          <a:p>
            <a:r>
              <a:rPr lang="en-US" dirty="0"/>
              <a:t>No 731574</a:t>
            </a:r>
            <a:endParaRPr lang="hu-HU" dirty="0"/>
          </a:p>
        </p:txBody>
      </p:sp>
    </p:spTree>
    <p:extLst>
      <p:ext uri="{BB962C8B-B14F-4D97-AF65-F5344CB8AC3E}">
        <p14:creationId xmlns:p14="http://schemas.microsoft.com/office/powerpoint/2010/main" val="837850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Teszt Esetek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28</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3550972" y="1601567"/>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3"/>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3"/>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3"/>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3"/>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Bevezetés a tesztek felépítéséhez.</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Melyiktől mit várunk.</a:t>
            </a: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5651" y="1028695"/>
            <a:ext cx="301090" cy="397870"/>
          </a:xfrm>
          <a:prstGeom prst="rect">
            <a:avLst/>
          </a:prstGeom>
        </p:spPr>
      </p:pic>
      <p:sp>
        <p:nvSpPr>
          <p:cNvPr id="73" name="Szöveg helye 14">
            <a:extLst>
              <a:ext uri="{FF2B5EF4-FFF2-40B4-BE49-F238E27FC236}">
                <a16:creationId xmlns:a16="http://schemas.microsoft.com/office/drawing/2014/main" id="{D918B393-9247-4759-8106-6825ECA30843}"/>
              </a:ext>
            </a:extLst>
          </p:cNvPr>
          <p:cNvSpPr txBox="1">
            <a:spLocks/>
          </p:cNvSpPr>
          <p:nvPr/>
        </p:nvSpPr>
        <p:spPr>
          <a:xfrm>
            <a:off x="431999" y="2703276"/>
            <a:ext cx="6451731" cy="802081"/>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4 típusú metrikát mérünk</a:t>
            </a:r>
          </a:p>
        </p:txBody>
      </p:sp>
      <p:sp>
        <p:nvSpPr>
          <p:cNvPr id="74" name="Szöveg helye 14">
            <a:extLst>
              <a:ext uri="{FF2B5EF4-FFF2-40B4-BE49-F238E27FC236}">
                <a16:creationId xmlns:a16="http://schemas.microsoft.com/office/drawing/2014/main" id="{3196A6A1-48E3-43CD-B7B8-71C605CE4D06}"/>
              </a:ext>
            </a:extLst>
          </p:cNvPr>
          <p:cNvSpPr txBox="1">
            <a:spLocks/>
          </p:cNvSpPr>
          <p:nvPr/>
        </p:nvSpPr>
        <p:spPr>
          <a:xfrm>
            <a:off x="431999" y="3646246"/>
            <a:ext cx="6164864" cy="23050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lnSpc>
                <a:spcPct val="100000"/>
              </a:lnSpc>
              <a:buFontTx/>
              <a:buChar char="-"/>
            </a:pPr>
            <a:r>
              <a:rPr lang="hu-HU" sz="2400" dirty="0">
                <a:solidFill>
                  <a:schemeClr val="tx1"/>
                </a:solidFill>
                <a:latin typeface="Calibri Light" panose="020F0302020204030204" pitchFamily="34" charset="0"/>
                <a:cs typeface="Calibri Light" panose="020F0302020204030204" pitchFamily="34" charset="0"/>
              </a:rPr>
              <a:t>CPU – hoz köthető</a:t>
            </a:r>
          </a:p>
          <a:p>
            <a:pPr marL="342900" indent="-342900" algn="l">
              <a:lnSpc>
                <a:spcPct val="100000"/>
              </a:lnSpc>
              <a:buFontTx/>
              <a:buChar char="-"/>
            </a:pPr>
            <a:r>
              <a:rPr lang="hu-HU" sz="2400" dirty="0" err="1">
                <a:solidFill>
                  <a:schemeClr val="tx1"/>
                </a:solidFill>
                <a:latin typeface="Calibri Light" panose="020F0302020204030204" pitchFamily="34" charset="0"/>
                <a:cs typeface="Calibri Light" panose="020F0302020204030204" pitchFamily="34" charset="0"/>
              </a:rPr>
              <a:t>Memoriához</a:t>
            </a:r>
            <a:r>
              <a:rPr lang="hu-HU" sz="2400" dirty="0">
                <a:solidFill>
                  <a:schemeClr val="tx1"/>
                </a:solidFill>
                <a:latin typeface="Calibri Light" panose="020F0302020204030204" pitchFamily="34" charset="0"/>
                <a:cs typeface="Calibri Light" panose="020F0302020204030204" pitchFamily="34" charset="0"/>
              </a:rPr>
              <a:t> köthető</a:t>
            </a:r>
          </a:p>
          <a:p>
            <a:pPr marL="342900" indent="-342900" algn="l">
              <a:lnSpc>
                <a:spcPct val="100000"/>
              </a:lnSpc>
              <a:buFontTx/>
              <a:buChar char="-"/>
            </a:pPr>
            <a:r>
              <a:rPr lang="hu-HU" sz="2400" dirty="0">
                <a:solidFill>
                  <a:schemeClr val="tx1"/>
                </a:solidFill>
                <a:latin typeface="Calibri Light" panose="020F0302020204030204" pitchFamily="34" charset="0"/>
                <a:cs typeface="Calibri Light" panose="020F0302020204030204" pitchFamily="34" charset="0"/>
              </a:rPr>
              <a:t>IO/Háttértárolóhoz köthető</a:t>
            </a:r>
          </a:p>
          <a:p>
            <a:pPr marL="342900" indent="-342900" algn="l">
              <a:lnSpc>
                <a:spcPct val="100000"/>
              </a:lnSpc>
              <a:buFontTx/>
              <a:buChar char="-"/>
            </a:pPr>
            <a:r>
              <a:rPr lang="hu-HU" sz="2400" dirty="0" err="1">
                <a:solidFill>
                  <a:schemeClr val="tx1"/>
                </a:solidFill>
                <a:latin typeface="Calibri Light" panose="020F0302020204030204" pitchFamily="34" charset="0"/>
                <a:cs typeface="Calibri Light" panose="020F0302020204030204" pitchFamily="34" charset="0"/>
              </a:rPr>
              <a:t>Hálozati</a:t>
            </a:r>
            <a:r>
              <a:rPr lang="hu-HU" sz="2400" dirty="0">
                <a:solidFill>
                  <a:schemeClr val="tx1"/>
                </a:solidFill>
                <a:latin typeface="Calibri Light" panose="020F0302020204030204" pitchFamily="34" charset="0"/>
                <a:cs typeface="Calibri Light" panose="020F0302020204030204" pitchFamily="34" charset="0"/>
              </a:rPr>
              <a:t> adatforgalomhoz köthető</a:t>
            </a:r>
          </a:p>
        </p:txBody>
      </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2703276"/>
            <a:ext cx="4406619" cy="802081"/>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Minden esetben</a:t>
            </a:r>
          </a:p>
        </p:txBody>
      </p:sp>
      <p:sp>
        <p:nvSpPr>
          <p:cNvPr id="76" name="Szöveg helye 14">
            <a:extLst>
              <a:ext uri="{FF2B5EF4-FFF2-40B4-BE49-F238E27FC236}">
                <a16:creationId xmlns:a16="http://schemas.microsoft.com/office/drawing/2014/main" id="{EF6771B4-AFDB-45ED-B220-8699C6E8999F}"/>
              </a:ext>
            </a:extLst>
          </p:cNvPr>
          <p:cNvSpPr txBox="1">
            <a:spLocks/>
          </p:cNvSpPr>
          <p:nvPr/>
        </p:nvSpPr>
        <p:spPr>
          <a:xfrm>
            <a:off x="7601035" y="3646246"/>
            <a:ext cx="4017774" cy="23050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Calibri Light" panose="020F0302020204030204" pitchFamily="34" charset="0"/>
                <a:cs typeface="Calibri Light" panose="020F0302020204030204" pitchFamily="34" charset="0"/>
              </a:rPr>
              <a:t>A beérkező kérés időpontja és a visszaadott </a:t>
            </a:r>
            <a:r>
              <a:rPr lang="hu-HU" sz="2400" dirty="0" err="1">
                <a:solidFill>
                  <a:schemeClr val="tx1"/>
                </a:solidFill>
                <a:latin typeface="Calibri Light" panose="020F0302020204030204" pitchFamily="34" charset="0"/>
                <a:cs typeface="Calibri Light" panose="020F0302020204030204" pitchFamily="34" charset="0"/>
              </a:rPr>
              <a:t>eremény</a:t>
            </a:r>
            <a:r>
              <a:rPr lang="hu-HU" sz="2400" dirty="0">
                <a:solidFill>
                  <a:schemeClr val="tx1"/>
                </a:solidFill>
                <a:latin typeface="Calibri Light" panose="020F0302020204030204" pitchFamily="34" charset="0"/>
                <a:cs typeface="Calibri Light" panose="020F0302020204030204" pitchFamily="34" charset="0"/>
              </a:rPr>
              <a:t> között eltelt időt – továbbiakban </a:t>
            </a:r>
            <a:r>
              <a:rPr lang="hu-HU" sz="2400" b="1" dirty="0">
                <a:solidFill>
                  <a:schemeClr val="tx1"/>
                </a:solidFill>
                <a:latin typeface="Calibri Light" panose="020F0302020204030204" pitchFamily="34" charset="0"/>
                <a:cs typeface="Calibri Light" panose="020F0302020204030204" pitchFamily="34" charset="0"/>
              </a:rPr>
              <a:t>Válaszidőt</a:t>
            </a:r>
            <a:r>
              <a:rPr lang="hu-HU" sz="2400" dirty="0">
                <a:solidFill>
                  <a:schemeClr val="tx1"/>
                </a:solidFill>
                <a:latin typeface="Calibri Light" panose="020F0302020204030204" pitchFamily="34" charset="0"/>
                <a:cs typeface="Calibri Light" panose="020F0302020204030204" pitchFamily="34" charset="0"/>
              </a:rPr>
              <a:t> akarjuk egy előre meghatározott sávban tartani.</a:t>
            </a:r>
          </a:p>
        </p:txBody>
      </p:sp>
    </p:spTree>
    <p:extLst>
      <p:ext uri="{BB962C8B-B14F-4D97-AF65-F5344CB8AC3E}">
        <p14:creationId xmlns:p14="http://schemas.microsoft.com/office/powerpoint/2010/main" val="47337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Teszt Esetek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29</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3550972" y="1601567"/>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Bevezetés a tesztek felépítéséhez.</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Melyiktől mit várunk.</a:t>
            </a: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5651" y="1028695"/>
            <a:ext cx="301090" cy="397870"/>
          </a:xfrm>
          <a:prstGeom prst="rect">
            <a:avLst/>
          </a:prstGeom>
        </p:spPr>
      </p:pic>
      <p:grpSp>
        <p:nvGrpSpPr>
          <p:cNvPr id="2" name="Csoportba foglalás 1">
            <a:extLst>
              <a:ext uri="{FF2B5EF4-FFF2-40B4-BE49-F238E27FC236}">
                <a16:creationId xmlns:a16="http://schemas.microsoft.com/office/drawing/2014/main" id="{28532DE9-0AD1-40D1-A4B3-BF577094021F}"/>
              </a:ext>
            </a:extLst>
          </p:cNvPr>
          <p:cNvGrpSpPr/>
          <p:nvPr/>
        </p:nvGrpSpPr>
        <p:grpSpPr>
          <a:xfrm>
            <a:off x="431999" y="2703276"/>
            <a:ext cx="6451731" cy="3248032"/>
            <a:chOff x="431999" y="2703276"/>
            <a:chExt cx="6451731" cy="3248032"/>
          </a:xfrm>
        </p:grpSpPr>
        <p:sp>
          <p:nvSpPr>
            <p:cNvPr id="73" name="Szöveg helye 14">
              <a:extLst>
                <a:ext uri="{FF2B5EF4-FFF2-40B4-BE49-F238E27FC236}">
                  <a16:creationId xmlns:a16="http://schemas.microsoft.com/office/drawing/2014/main" id="{D918B393-9247-4759-8106-6825ECA30843}"/>
                </a:ext>
              </a:extLst>
            </p:cNvPr>
            <p:cNvSpPr txBox="1">
              <a:spLocks/>
            </p:cNvSpPr>
            <p:nvPr/>
          </p:nvSpPr>
          <p:spPr>
            <a:xfrm>
              <a:off x="431999" y="2703276"/>
              <a:ext cx="6451731" cy="802081"/>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4 típusú metrikát mérünk</a:t>
              </a:r>
            </a:p>
          </p:txBody>
        </p:sp>
        <p:sp>
          <p:nvSpPr>
            <p:cNvPr id="74" name="Szöveg helye 14">
              <a:extLst>
                <a:ext uri="{FF2B5EF4-FFF2-40B4-BE49-F238E27FC236}">
                  <a16:creationId xmlns:a16="http://schemas.microsoft.com/office/drawing/2014/main" id="{3196A6A1-48E3-43CD-B7B8-71C605CE4D06}"/>
                </a:ext>
              </a:extLst>
            </p:cNvPr>
            <p:cNvSpPr txBox="1">
              <a:spLocks/>
            </p:cNvSpPr>
            <p:nvPr/>
          </p:nvSpPr>
          <p:spPr>
            <a:xfrm>
              <a:off x="431999" y="3646246"/>
              <a:ext cx="6164864" cy="23050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lnSpc>
                  <a:spcPct val="100000"/>
                </a:lnSpc>
                <a:buFontTx/>
                <a:buChar char="-"/>
              </a:pPr>
              <a:r>
                <a:rPr lang="hu-HU" sz="2400" dirty="0">
                  <a:solidFill>
                    <a:schemeClr val="tx1"/>
                  </a:solidFill>
                  <a:latin typeface="Calibri Light" panose="020F0302020204030204" pitchFamily="34" charset="0"/>
                  <a:cs typeface="Calibri Light" panose="020F0302020204030204" pitchFamily="34" charset="0"/>
                </a:rPr>
                <a:t>CPU – hoz köthető</a:t>
              </a:r>
            </a:p>
            <a:p>
              <a:pPr marL="342900" indent="-342900" algn="l">
                <a:lnSpc>
                  <a:spcPct val="100000"/>
                </a:lnSpc>
                <a:buFontTx/>
                <a:buChar char="-"/>
              </a:pPr>
              <a:r>
                <a:rPr lang="hu-HU" sz="2400" dirty="0" err="1">
                  <a:solidFill>
                    <a:schemeClr val="tx1"/>
                  </a:solidFill>
                  <a:latin typeface="Calibri Light" panose="020F0302020204030204" pitchFamily="34" charset="0"/>
                  <a:cs typeface="Calibri Light" panose="020F0302020204030204" pitchFamily="34" charset="0"/>
                </a:rPr>
                <a:t>Memoriához</a:t>
              </a:r>
              <a:r>
                <a:rPr lang="hu-HU" sz="2400" dirty="0">
                  <a:solidFill>
                    <a:schemeClr val="tx1"/>
                  </a:solidFill>
                  <a:latin typeface="Calibri Light" panose="020F0302020204030204" pitchFamily="34" charset="0"/>
                  <a:cs typeface="Calibri Light" panose="020F0302020204030204" pitchFamily="34" charset="0"/>
                </a:rPr>
                <a:t> köthető</a:t>
              </a:r>
            </a:p>
            <a:p>
              <a:pPr marL="342900" indent="-342900" algn="l">
                <a:lnSpc>
                  <a:spcPct val="100000"/>
                </a:lnSpc>
                <a:buFontTx/>
                <a:buChar char="-"/>
              </a:pPr>
              <a:r>
                <a:rPr lang="hu-HU" sz="2400" dirty="0">
                  <a:solidFill>
                    <a:schemeClr val="tx1"/>
                  </a:solidFill>
                  <a:latin typeface="Calibri Light" panose="020F0302020204030204" pitchFamily="34" charset="0"/>
                  <a:cs typeface="Calibri Light" panose="020F0302020204030204" pitchFamily="34" charset="0"/>
                </a:rPr>
                <a:t>IO/Háttértárolóhoz köthető</a:t>
              </a:r>
            </a:p>
            <a:p>
              <a:pPr marL="342900" indent="-342900" algn="l">
                <a:lnSpc>
                  <a:spcPct val="100000"/>
                </a:lnSpc>
                <a:buFontTx/>
                <a:buChar char="-"/>
              </a:pPr>
              <a:r>
                <a:rPr lang="hu-HU" sz="2400" dirty="0" err="1">
                  <a:solidFill>
                    <a:schemeClr val="tx1"/>
                  </a:solidFill>
                  <a:latin typeface="Calibri Light" panose="020F0302020204030204" pitchFamily="34" charset="0"/>
                  <a:cs typeface="Calibri Light" panose="020F0302020204030204" pitchFamily="34" charset="0"/>
                </a:rPr>
                <a:t>Hálozati</a:t>
              </a:r>
              <a:r>
                <a:rPr lang="hu-HU" sz="2400" dirty="0">
                  <a:solidFill>
                    <a:schemeClr val="tx1"/>
                  </a:solidFill>
                  <a:latin typeface="Calibri Light" panose="020F0302020204030204" pitchFamily="34" charset="0"/>
                  <a:cs typeface="Calibri Light" panose="020F0302020204030204" pitchFamily="34" charset="0"/>
                </a:rPr>
                <a:t> adatforgalomhoz köthető</a:t>
              </a:r>
            </a:p>
          </p:txBody>
        </p:sp>
      </p:gr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4406619" cy="882289"/>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Minden esetben</a:t>
            </a:r>
          </a:p>
        </p:txBody>
      </p:sp>
      <p:sp>
        <p:nvSpPr>
          <p:cNvPr id="76" name="Szöveg helye 14">
            <a:extLst>
              <a:ext uri="{FF2B5EF4-FFF2-40B4-BE49-F238E27FC236}">
                <a16:creationId xmlns:a16="http://schemas.microsoft.com/office/drawing/2014/main" id="{EF6771B4-AFDB-45ED-B220-8699C6E8999F}"/>
              </a:ext>
            </a:extLst>
          </p:cNvPr>
          <p:cNvSpPr txBox="1">
            <a:spLocks/>
          </p:cNvSpPr>
          <p:nvPr/>
        </p:nvSpPr>
        <p:spPr>
          <a:xfrm>
            <a:off x="7601035" y="1411861"/>
            <a:ext cx="4017774" cy="4539447"/>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Calibri Light" panose="020F0302020204030204" pitchFamily="34" charset="0"/>
                <a:cs typeface="Calibri Light" panose="020F0302020204030204" pitchFamily="34" charset="0"/>
              </a:rPr>
              <a:t>Mind a négy típushoz készítettem egy olyan programot ami az adott metrikával lesz összefüggésben. (később egyenként is kifejtve)</a:t>
            </a:r>
          </a:p>
          <a:p>
            <a:pPr algn="l">
              <a:lnSpc>
                <a:spcPct val="100000"/>
              </a:lnSpc>
            </a:pPr>
            <a:endParaRPr lang="hu-HU" sz="2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2400" dirty="0">
                <a:solidFill>
                  <a:schemeClr val="tx1"/>
                </a:solidFill>
                <a:latin typeface="Calibri Light" panose="020F0302020204030204" pitchFamily="34" charset="0"/>
                <a:cs typeface="Calibri Light" panose="020F0302020204030204" pitchFamily="34" charset="0"/>
              </a:rPr>
              <a:t>Például olyan alkalmazás amelyről tudjuk, hogy nem generál hálózati forgalmat, de számítás igényes. Ezzel csak a CPU terhelésére leszünk hatással</a:t>
            </a:r>
          </a:p>
        </p:txBody>
      </p:sp>
    </p:spTree>
    <p:extLst>
      <p:ext uri="{BB962C8B-B14F-4D97-AF65-F5344CB8AC3E}">
        <p14:creationId xmlns:p14="http://schemas.microsoft.com/office/powerpoint/2010/main" val="4230134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47"/>
                                        </p:tgtEl>
                                      </p:cBhvr>
                                    </p:animEffect>
                                    <p:set>
                                      <p:cBhvr>
                                        <p:cTn id="7" dur="1" fill="hold">
                                          <p:stCondLst>
                                            <p:cond delay="499"/>
                                          </p:stCondLst>
                                        </p:cTn>
                                        <p:tgtEl>
                                          <p:spTgt spid="4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childTnLst>
                          </p:cTn>
                        </p:par>
                        <p:par>
                          <p:cTn id="14" fill="hold">
                            <p:stCondLst>
                              <p:cond delay="500"/>
                            </p:stCondLst>
                            <p:childTnLst>
                              <p:par>
                                <p:cTn id="15" presetID="42" presetClass="path" presetSubtype="0" accel="50000" decel="50000" fill="hold" nodeType="afterEffect">
                                  <p:stCondLst>
                                    <p:cond delay="0"/>
                                  </p:stCondLst>
                                  <p:childTnLst>
                                    <p:animMotion origin="layout" path="M 5.55112E-17 1.48148E-6 L 5.55112E-17 -0.33889 " pathEditMode="relative" rAng="0" ptsTypes="AA">
                                      <p:cBhvr>
                                        <p:cTn id="16" dur="2000" fill="hold"/>
                                        <p:tgtEl>
                                          <p:spTgt spid="2"/>
                                        </p:tgtEl>
                                        <p:attrNameLst>
                                          <p:attrName>ppt_x</p:attrName>
                                          <p:attrName>ppt_y</p:attrName>
                                        </p:attrNameLst>
                                      </p:cBhvr>
                                      <p:rCtr x="0" y="-16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5" grpId="0"/>
      <p:bldP spid="47"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 name="Szöveg helye 14">
            <a:extLst>
              <a:ext uri="{FF2B5EF4-FFF2-40B4-BE49-F238E27FC236}">
                <a16:creationId xmlns:a16="http://schemas.microsoft.com/office/drawing/2014/main" id="{8CD5D8BD-E8C4-4115-A3F4-868CA077D8C7}"/>
              </a:ext>
            </a:extLst>
          </p:cNvPr>
          <p:cNvSpPr txBox="1">
            <a:spLocks/>
          </p:cNvSpPr>
          <p:nvPr/>
        </p:nvSpPr>
        <p:spPr>
          <a:xfrm>
            <a:off x="1322519" y="5730156"/>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Valós kéréseket küldünk a web szervernek</a:t>
            </a: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Tanulás a válaszidő becslésére</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cxnSp>
        <p:nvCxnSpPr>
          <p:cNvPr id="9" name="Egyenes összekötő nyíllal 8"/>
          <p:cNvCxnSpPr>
            <a:cxnSpLocks/>
            <a:stCxn id="19" idx="0"/>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Szöveg helye 17">
            <a:extLst>
              <a:ext uri="{FF2B5EF4-FFF2-40B4-BE49-F238E27FC236}">
                <a16:creationId xmlns:a16="http://schemas.microsoft.com/office/drawing/2014/main" id="{EF1735BC-D84A-49D9-A1F5-98B0F92CC4E6}"/>
              </a:ext>
            </a:extLst>
          </p:cNvPr>
          <p:cNvSpPr>
            <a:spLocks noGrp="1"/>
          </p:cNvSpPr>
          <p:nvPr>
            <p:ph type="body" sz="quarter" idx="17"/>
          </p:nvPr>
        </p:nvSpPr>
        <p:spPr>
          <a:xfrm>
            <a:off x="1322519" y="5375335"/>
            <a:ext cx="2160587" cy="354821"/>
          </a:xfrm>
        </p:spPr>
        <p:txBody>
          <a:bodyPr rtlCol="0">
            <a:normAutofit fontScale="62500" lnSpcReduction="20000"/>
          </a:bodyPr>
          <a:lstStyle/>
          <a:p>
            <a:pPr rtl="0"/>
            <a:r>
              <a:rPr lang="hu-HU" noProof="0" dirty="0"/>
              <a:t>Tanuló fázis 1</a:t>
            </a:r>
            <a:endParaRPr lang="en-GB" noProof="0" dirty="0"/>
          </a:p>
        </p:txBody>
      </p: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ez helyettesíti a valós felhasználókat</a:t>
            </a:r>
            <a:endParaRPr lang="en-US" dirty="0">
              <a:solidFill>
                <a:schemeClr val="tx1"/>
              </a:solidFill>
              <a:latin typeface="Calibri Light" panose="020F0302020204030204" pitchFamily="34" charset="0"/>
              <a:cs typeface="Calibri Light" panose="020F0302020204030204" pitchFamily="34" charset="0"/>
            </a:endParaRP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2502157" flipH="1" flipV="1">
            <a:off x="2102559" y="1364381"/>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61988" y="1120021"/>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Input requests </a:t>
            </a:r>
            <a:r>
              <a:rPr lang="hu-HU" dirty="0">
                <a:latin typeface="Calibri Light" panose="020F0302020204030204" pitchFamily="34" charset="0"/>
                <a:cs typeface="Calibri Light" panose="020F0302020204030204" pitchFamily="34" charset="0"/>
              </a:rPr>
              <a:t>időben változó</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err="1">
                <a:solidFill>
                  <a:schemeClr val="tx1"/>
                </a:solidFill>
                <a:latin typeface="Calibri Light" panose="020F0302020204030204" pitchFamily="34" charset="0"/>
                <a:cs typeface="Calibri Light" panose="020F0302020204030204" pitchFamily="34" charset="0"/>
              </a:rPr>
              <a:t>Optimizer</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Calibri Light" panose="020F0302020204030204" pitchFamily="34" charset="0"/>
                <a:cs typeface="Calibri Light" panose="020F0302020204030204" pitchFamily="34" charset="0"/>
              </a:rPr>
              <a:t>Apache Web Server</a:t>
            </a:r>
          </a:p>
        </p:txBody>
      </p:sp>
      <p:pic>
        <p:nvPicPr>
          <p:cNvPr id="31" name="Kép 30">
            <a:extLst>
              <a:ext uri="{FF2B5EF4-FFF2-40B4-BE49-F238E27FC236}">
                <a16:creationId xmlns:a16="http://schemas.microsoft.com/office/drawing/2014/main" id="{77DD19DD-F106-49C7-84DD-EC79C116C532}"/>
              </a:ext>
            </a:extLst>
          </p:cNvPr>
          <p:cNvPicPr>
            <a:picLocks noChangeAspect="1"/>
          </p:cNvPicPr>
          <p:nvPr/>
        </p:nvPicPr>
        <p:blipFill>
          <a:blip r:embed="rId5"/>
          <a:stretch>
            <a:fillRect/>
          </a:stretch>
        </p:blipFill>
        <p:spPr>
          <a:xfrm>
            <a:off x="3161177" y="1286447"/>
            <a:ext cx="400050" cy="476250"/>
          </a:xfrm>
          <a:prstGeom prst="rect">
            <a:avLst/>
          </a:prstGeom>
        </p:spPr>
      </p:pic>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schemeClr val="tx1"/>
                </a:solidFill>
                <a:latin typeface="Calibri Light" panose="020F0302020204030204" pitchFamily="34" charset="0"/>
                <a:cs typeface="Calibri Light" panose="020F0302020204030204" pitchFamily="34" charset="0"/>
              </a:rPr>
              <a:t>Optimizer</a:t>
            </a:r>
          </a:p>
        </p:txBody>
      </p:sp>
      <p:sp>
        <p:nvSpPr>
          <p:cNvPr id="33" name="Szöveg helye 14">
            <a:extLst>
              <a:ext uri="{FF2B5EF4-FFF2-40B4-BE49-F238E27FC236}">
                <a16:creationId xmlns:a16="http://schemas.microsoft.com/office/drawing/2014/main" id="{7EE0E104-5198-47C6-A0A8-ED3B57EC35C3}"/>
              </a:ext>
            </a:extLst>
          </p:cNvPr>
          <p:cNvSpPr txBox="1">
            <a:spLocks/>
          </p:cNvSpPr>
          <p:nvPr/>
        </p:nvSpPr>
        <p:spPr>
          <a:xfrm>
            <a:off x="5213421" y="3605560"/>
            <a:ext cx="2160588" cy="144351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Naplózza és összegyűjti a bejövő adatokat, úgy mint</a:t>
            </a:r>
            <a:r>
              <a:rPr lang="en-GB" dirty="0">
                <a:latin typeface="Calibri Light" panose="020F0302020204030204" pitchFamily="34" charset="0"/>
                <a:cs typeface="Calibri Light" panose="020F0302020204030204" pitchFamily="34" charset="0"/>
              </a:rPr>
              <a:t>:</a:t>
            </a:r>
          </a:p>
          <a:p>
            <a:r>
              <a:rPr lang="en-GB" dirty="0">
                <a:latin typeface="Calibri Light" panose="020F0302020204030204" pitchFamily="34" charset="0"/>
                <a:cs typeface="Calibri Light" panose="020F0302020204030204" pitchFamily="34" charset="0"/>
              </a:rPr>
              <a:t>- Request rate</a:t>
            </a:r>
            <a:br>
              <a:rPr lang="hu-HU" dirty="0">
                <a:latin typeface="Calibri Light" panose="020F0302020204030204" pitchFamily="34" charset="0"/>
                <a:cs typeface="Calibri Light" panose="020F0302020204030204" pitchFamily="34" charset="0"/>
              </a:rPr>
            </a:br>
            <a:br>
              <a:rPr lang="hu-HU" dirty="0">
                <a:latin typeface="Calibri Light" panose="020F0302020204030204" pitchFamily="34" charset="0"/>
                <a:cs typeface="Calibri Light" panose="020F0302020204030204" pitchFamily="34" charset="0"/>
              </a:rPr>
            </a:br>
            <a:r>
              <a:rPr lang="hu-HU" dirty="0">
                <a:latin typeface="Calibri Light" panose="020F0302020204030204" pitchFamily="34" charset="0"/>
                <a:cs typeface="Calibri Light" panose="020F0302020204030204" pitchFamily="34" charset="0"/>
              </a:rPr>
              <a:t>és a válaszidőt szintén megmérjük</a:t>
            </a:r>
            <a:endParaRPr lang="en-GB" dirty="0">
              <a:latin typeface="Calibri Light" panose="020F0302020204030204" pitchFamily="34" charset="0"/>
              <a:cs typeface="Calibri Light" panose="020F0302020204030204" pitchFamily="34" charset="0"/>
            </a:endParaRPr>
          </a:p>
          <a:p>
            <a:endParaRPr lang="en-GB" dirty="0">
              <a:latin typeface="Calibri Light" panose="020F0302020204030204" pitchFamily="34" charset="0"/>
              <a:cs typeface="Calibri Light" panose="020F0302020204030204" pitchFamily="34" charset="0"/>
            </a:endParaRPr>
          </a:p>
        </p:txBody>
      </p:sp>
      <p:pic>
        <p:nvPicPr>
          <p:cNvPr id="11" name="Kép 10">
            <a:extLst>
              <a:ext uri="{FF2B5EF4-FFF2-40B4-BE49-F238E27FC236}">
                <a16:creationId xmlns:a16="http://schemas.microsoft.com/office/drawing/2014/main" id="{4C607F53-93EC-4D4D-B7D4-8360D1E83D41}"/>
              </a:ext>
            </a:extLst>
          </p:cNvPr>
          <p:cNvPicPr>
            <a:picLocks noChangeAspect="1"/>
          </p:cNvPicPr>
          <p:nvPr/>
        </p:nvPicPr>
        <p:blipFill>
          <a:blip r:embed="rId5"/>
          <a:stretch>
            <a:fillRect/>
          </a:stretch>
        </p:blipFill>
        <p:spPr>
          <a:xfrm>
            <a:off x="6350952" y="2513848"/>
            <a:ext cx="400050" cy="476250"/>
          </a:xfrm>
          <a:prstGeom prst="rect">
            <a:avLst/>
          </a:prstGeom>
        </p:spPr>
      </p:pic>
      <p:sp>
        <p:nvSpPr>
          <p:cNvPr id="35" name="Szöveg helye 19">
            <a:extLst>
              <a:ext uri="{FF2B5EF4-FFF2-40B4-BE49-F238E27FC236}">
                <a16:creationId xmlns:a16="http://schemas.microsoft.com/office/drawing/2014/main" id="{C94D307F-760F-40A2-9B43-134E8189EE20}"/>
              </a:ext>
            </a:extLst>
          </p:cNvPr>
          <p:cNvSpPr txBox="1">
            <a:spLocks/>
          </p:cNvSpPr>
          <p:nvPr/>
        </p:nvSpPr>
        <p:spPr>
          <a:xfrm>
            <a:off x="3362938" y="1195207"/>
            <a:ext cx="1657605" cy="2037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t>Input request</a:t>
            </a:r>
            <a:endParaRPr lang="en-GB" sz="1400" dirty="0"/>
          </a:p>
        </p:txBody>
      </p:sp>
      <p:sp>
        <p:nvSpPr>
          <p:cNvPr id="45" name="Szöveg helye 17">
            <a:extLst>
              <a:ext uri="{FF2B5EF4-FFF2-40B4-BE49-F238E27FC236}">
                <a16:creationId xmlns:a16="http://schemas.microsoft.com/office/drawing/2014/main" id="{979C32AA-BA80-4B7A-A1A7-59FBCBEF996D}"/>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46" name="Kép helye 6">
            <a:extLst>
              <a:ext uri="{FF2B5EF4-FFF2-40B4-BE49-F238E27FC236}">
                <a16:creationId xmlns:a16="http://schemas.microsoft.com/office/drawing/2014/main" id="{918F8690-A4BF-4368-A7EA-E11E311C9A2C}"/>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47" name="Kép helye 6">
            <a:extLst>
              <a:ext uri="{FF2B5EF4-FFF2-40B4-BE49-F238E27FC236}">
                <a16:creationId xmlns:a16="http://schemas.microsoft.com/office/drawing/2014/main" id="{7D2D2EB6-1BA4-445E-B751-59AC197CCE2F}"/>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48" name="Kép helye 6">
            <a:extLst>
              <a:ext uri="{FF2B5EF4-FFF2-40B4-BE49-F238E27FC236}">
                <a16:creationId xmlns:a16="http://schemas.microsoft.com/office/drawing/2014/main" id="{EA3B7C10-B4C1-434D-B274-5F6BA1CED724}"/>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49" name="Kép helye 6">
            <a:extLst>
              <a:ext uri="{FF2B5EF4-FFF2-40B4-BE49-F238E27FC236}">
                <a16:creationId xmlns:a16="http://schemas.microsoft.com/office/drawing/2014/main" id="{F7A6309A-FF41-442A-8AD1-173F7CBBD15B}"/>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spTree>
    <p:extLst>
      <p:ext uri="{BB962C8B-B14F-4D97-AF65-F5344CB8AC3E}">
        <p14:creationId xmlns:p14="http://schemas.microsoft.com/office/powerpoint/2010/main" val="117576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30</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619867" y="422874"/>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Minden REST API mögött van egy kis java program</a:t>
            </a: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4223" y="2602281"/>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12" name="Téglalap 11">
            <a:extLst>
              <a:ext uri="{FF2B5EF4-FFF2-40B4-BE49-F238E27FC236}">
                <a16:creationId xmlns:a16="http://schemas.microsoft.com/office/drawing/2014/main" id="{1C1A85E5-77D7-4EF8-8FC2-71D9F5304846}"/>
              </a:ext>
            </a:extLst>
          </p:cNvPr>
          <p:cNvSpPr/>
          <p:nvPr/>
        </p:nvSpPr>
        <p:spPr>
          <a:xfrm>
            <a:off x="7358745" y="327370"/>
            <a:ext cx="4285143" cy="5498640"/>
          </a:xfrm>
          <a:prstGeom prst="rect">
            <a:avLst/>
          </a:prstGeom>
          <a:noFill/>
          <a:ln>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Szöveg helye 14">
            <a:extLst>
              <a:ext uri="{FF2B5EF4-FFF2-40B4-BE49-F238E27FC236}">
                <a16:creationId xmlns:a16="http://schemas.microsoft.com/office/drawing/2014/main" id="{E37E9A0C-4BA6-4E69-8914-935C31A46E0A}"/>
              </a:ext>
            </a:extLst>
          </p:cNvPr>
          <p:cNvSpPr txBox="1">
            <a:spLocks/>
          </p:cNvSpPr>
          <p:nvPr/>
        </p:nvSpPr>
        <p:spPr>
          <a:xfrm>
            <a:off x="7727507" y="3000151"/>
            <a:ext cx="3907580" cy="264590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5"/>
              </a:rPr>
              <a:t>http://localhost/cpu/BaseTest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http://localhost/cpu/Test2{param}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7"/>
              </a:rPr>
              <a:t>http://localhost/io/BaseTest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8"/>
              </a:rPr>
              <a:t>http://localhost/io/Test1{param}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endParaRPr lang="hu-HU" sz="1400" dirty="0">
              <a:solidFill>
                <a:schemeClr val="tx1"/>
              </a:solidFill>
              <a:latin typeface="Calibri Light" panose="020F0302020204030204" pitchFamily="34" charset="0"/>
              <a:cs typeface="Calibri Light" panose="020F0302020204030204" pitchFamily="34" charset="0"/>
            </a:endParaRPr>
          </a:p>
        </p:txBody>
      </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pic>
        <p:nvPicPr>
          <p:cNvPr id="35" name="Kép 34" descr="A képen szöveg látható&#10;&#10;Automatikusan generált leírás">
            <a:extLst>
              <a:ext uri="{FF2B5EF4-FFF2-40B4-BE49-F238E27FC236}">
                <a16:creationId xmlns:a16="http://schemas.microsoft.com/office/drawing/2014/main" id="{1DC37D20-DD15-4405-92E7-F30DD129ADC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9734" y="1411861"/>
            <a:ext cx="6248400" cy="4419600"/>
          </a:xfrm>
          <a:prstGeom prst="rect">
            <a:avLst/>
          </a:prstGeom>
        </p:spPr>
      </p:pic>
      <p:cxnSp>
        <p:nvCxnSpPr>
          <p:cNvPr id="37" name="Összekötő: szögletes 36">
            <a:extLst>
              <a:ext uri="{FF2B5EF4-FFF2-40B4-BE49-F238E27FC236}">
                <a16:creationId xmlns:a16="http://schemas.microsoft.com/office/drawing/2014/main" id="{0B421148-CCEF-4122-A0B2-E14F05FA292D}"/>
              </a:ext>
            </a:extLst>
          </p:cNvPr>
          <p:cNvCxnSpPr>
            <a:cxnSpLocks/>
          </p:cNvCxnSpPr>
          <p:nvPr/>
        </p:nvCxnSpPr>
        <p:spPr>
          <a:xfrm rot="10800000">
            <a:off x="6096003" y="2830286"/>
            <a:ext cx="1505033" cy="59871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églalap: szamárfül 39">
            <a:extLst>
              <a:ext uri="{FF2B5EF4-FFF2-40B4-BE49-F238E27FC236}">
                <a16:creationId xmlns:a16="http://schemas.microsoft.com/office/drawing/2014/main" id="{6A37EF20-F850-452F-8E77-F652D88A0010}"/>
              </a:ext>
            </a:extLst>
          </p:cNvPr>
          <p:cNvSpPr/>
          <p:nvPr/>
        </p:nvSpPr>
        <p:spPr>
          <a:xfrm>
            <a:off x="3619867" y="3991429"/>
            <a:ext cx="2708362" cy="1654628"/>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200" dirty="0"/>
              <a:t>Ez itt éppen hatalmas számolást bonyolít miközben nem generál semmilyen hálózati forgalmat. </a:t>
            </a:r>
          </a:p>
        </p:txBody>
      </p:sp>
      <p:sp>
        <p:nvSpPr>
          <p:cNvPr id="2" name="Téglalap: szamárfül 1">
            <a:extLst>
              <a:ext uri="{FF2B5EF4-FFF2-40B4-BE49-F238E27FC236}">
                <a16:creationId xmlns:a16="http://schemas.microsoft.com/office/drawing/2014/main" id="{1563E30D-570E-4B98-8BAB-82E769B517CC}"/>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effectLst/>
                <a:latin typeface="Arial Nova Cond" panose="020B0506020202020204" pitchFamily="34" charset="0"/>
              </a:rPr>
              <a:t>30. </a:t>
            </a:r>
            <a:r>
              <a:rPr lang="hu-HU" sz="1200" dirty="0" err="1">
                <a:solidFill>
                  <a:srgbClr val="000000"/>
                </a:solidFill>
                <a:effectLst/>
                <a:latin typeface="Arial Nova Cond" panose="020B0506020202020204" pitchFamily="34" charset="0"/>
              </a:rPr>
              <a:t>slide</a:t>
            </a:r>
            <a:r>
              <a:rPr lang="hu-HU" sz="1200" dirty="0">
                <a:solidFill>
                  <a:srgbClr val="000000"/>
                </a:solidFill>
                <a:effectLst/>
                <a:latin typeface="Arial Nova Cond" panose="020B0506020202020204" pitchFamily="34" charset="0"/>
              </a:rPr>
              <a:t>: nemcsak CPU </a:t>
            </a:r>
            <a:r>
              <a:rPr lang="hu-HU" sz="1200" dirty="0" err="1">
                <a:solidFill>
                  <a:srgbClr val="000000"/>
                </a:solidFill>
                <a:effectLst/>
                <a:latin typeface="Arial Nova Cond" panose="020B0506020202020204" pitchFamily="34" charset="0"/>
              </a:rPr>
              <a:t>intenziv</a:t>
            </a:r>
            <a:r>
              <a:rPr lang="hu-HU" sz="1200" dirty="0">
                <a:solidFill>
                  <a:srgbClr val="000000"/>
                </a:solidFill>
                <a:effectLst/>
                <a:latin typeface="Arial Nova Cond" panose="020B0506020202020204" pitchFamily="34" charset="0"/>
              </a:rPr>
              <a:t> lesz, de a ciklusmagban </a:t>
            </a:r>
            <a:r>
              <a:rPr lang="hu-HU" sz="1200" dirty="0" err="1">
                <a:solidFill>
                  <a:srgbClr val="000000"/>
                </a:solidFill>
                <a:effectLst/>
                <a:latin typeface="Arial Nova Cond" panose="020B0506020202020204" pitchFamily="34" charset="0"/>
              </a:rPr>
              <a:t>levo</a:t>
            </a:r>
            <a:r>
              <a:rPr lang="hu-HU" sz="1200" dirty="0">
                <a:solidFill>
                  <a:srgbClr val="000000"/>
                </a:solidFill>
                <a:effectLst/>
                <a:latin typeface="Arial Nova Cond" panose="020B0506020202020204" pitchFamily="34" charset="0"/>
              </a:rPr>
              <a:t> </a:t>
            </a:r>
            <a:r>
              <a:rPr lang="hu-HU" sz="1200" dirty="0" err="1">
                <a:solidFill>
                  <a:srgbClr val="000000"/>
                </a:solidFill>
                <a:effectLst/>
                <a:latin typeface="Arial Nova Cond" panose="020B0506020202020204" pitchFamily="34" charset="0"/>
              </a:rPr>
              <a:t>println</a:t>
            </a:r>
            <a:r>
              <a:rPr lang="hu-HU" sz="1200" dirty="0">
                <a:solidFill>
                  <a:srgbClr val="000000"/>
                </a:solidFill>
                <a:effectLst/>
                <a:latin typeface="Arial Nova Cond" panose="020B0506020202020204" pitchFamily="34" charset="0"/>
              </a:rPr>
              <a:t> miatt rengeteget fog </a:t>
            </a:r>
            <a:r>
              <a:rPr lang="hu-HU" sz="1200" dirty="0" err="1">
                <a:solidFill>
                  <a:srgbClr val="000000"/>
                </a:solidFill>
                <a:effectLst/>
                <a:latin typeface="Arial Nova Cond" panose="020B0506020202020204" pitchFamily="34" charset="0"/>
              </a:rPr>
              <a:t>gepelni</a:t>
            </a:r>
            <a:r>
              <a:rPr lang="hu-HU" sz="1200" dirty="0">
                <a:solidFill>
                  <a:srgbClr val="000000"/>
                </a:solidFill>
                <a:effectLst/>
                <a:latin typeface="Arial Nova Cond" panose="020B0506020202020204" pitchFamily="34" charset="0"/>
              </a:rPr>
              <a:t>, ami </a:t>
            </a:r>
            <a:r>
              <a:rPr lang="hu-HU" sz="1200" dirty="0" err="1">
                <a:solidFill>
                  <a:srgbClr val="000000"/>
                </a:solidFill>
                <a:effectLst/>
                <a:latin typeface="Arial Nova Cond" panose="020B0506020202020204" pitchFamily="34" charset="0"/>
              </a:rPr>
              <a:t>jelentosen</a:t>
            </a:r>
            <a:r>
              <a:rPr lang="hu-HU" sz="1200" dirty="0">
                <a:solidFill>
                  <a:srgbClr val="000000"/>
                </a:solidFill>
                <a:effectLst/>
                <a:latin typeface="Arial Nova Cond" panose="020B0506020202020204" pitchFamily="34" charset="0"/>
              </a:rPr>
              <a:t> </a:t>
            </a:r>
            <a:r>
              <a:rPr lang="hu-HU" sz="1200" dirty="0" err="1">
                <a:solidFill>
                  <a:srgbClr val="000000"/>
                </a:solidFill>
                <a:effectLst/>
                <a:latin typeface="Arial Nova Cond" panose="020B0506020202020204" pitchFamily="34" charset="0"/>
              </a:rPr>
              <a:t>novelheti</a:t>
            </a:r>
            <a:r>
              <a:rPr lang="hu-HU" sz="1200" dirty="0">
                <a:solidFill>
                  <a:srgbClr val="000000"/>
                </a:solidFill>
                <a:effectLst/>
                <a:latin typeface="Arial Nova Cond" panose="020B0506020202020204" pitchFamily="34" charset="0"/>
              </a:rPr>
              <a:t> az I/O-t is</a:t>
            </a:r>
            <a:endParaRPr lang="hu-HU" sz="1200" dirty="0">
              <a:latin typeface="Arial Nova Cond" panose="020B0506020202020204" pitchFamily="34" charset="0"/>
            </a:endParaRPr>
          </a:p>
        </p:txBody>
      </p:sp>
      <p:sp>
        <p:nvSpPr>
          <p:cNvPr id="16" name="Téglalap: szamárfül 15">
            <a:extLst>
              <a:ext uri="{FF2B5EF4-FFF2-40B4-BE49-F238E27FC236}">
                <a16:creationId xmlns:a16="http://schemas.microsoft.com/office/drawing/2014/main" id="{C6DD15CF-6D1F-4F0D-A65C-74D32D17ECD7}"/>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Jogos észrevétel.</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Ezeket ki vehetem.</a:t>
            </a:r>
            <a:br>
              <a:rPr lang="hu-HU" sz="1200" dirty="0">
                <a:solidFill>
                  <a:srgbClr val="000000"/>
                </a:solidFill>
                <a:latin typeface="Arial Nova Cond" panose="020B0506020202020204" pitchFamily="34" charset="0"/>
              </a:rPr>
            </a:br>
            <a:br>
              <a:rPr lang="hu-HU" sz="1200" dirty="0">
                <a:solidFill>
                  <a:srgbClr val="000000"/>
                </a:solidFill>
                <a:latin typeface="Arial Nova Cond" panose="020B0506020202020204" pitchFamily="34" charset="0"/>
              </a:rPr>
            </a:br>
            <a:r>
              <a:rPr lang="hu-HU" sz="1200" dirty="0">
                <a:solidFill>
                  <a:srgbClr val="000000"/>
                </a:solidFill>
                <a:latin typeface="Arial Nova Cond" panose="020B0506020202020204" pitchFamily="34" charset="0"/>
              </a:rPr>
              <a:t>Azóta próbáltam a programot egységesre hozni azáltal, hogy minden </a:t>
            </a:r>
            <a:r>
              <a:rPr lang="hu-HU" sz="1200" dirty="0" err="1">
                <a:solidFill>
                  <a:srgbClr val="000000"/>
                </a:solidFill>
                <a:latin typeface="Arial Nova Cond" panose="020B0506020202020204" pitchFamily="34" charset="0"/>
              </a:rPr>
              <a:t>metodus</a:t>
            </a:r>
            <a:r>
              <a:rPr lang="hu-HU" sz="1200" dirty="0">
                <a:solidFill>
                  <a:srgbClr val="000000"/>
                </a:solidFill>
                <a:latin typeface="Arial Nova Cond" panose="020B0506020202020204" pitchFamily="34" charset="0"/>
              </a:rPr>
              <a:t> egy </a:t>
            </a:r>
            <a:r>
              <a:rPr lang="hu-HU" sz="1200" dirty="0" err="1">
                <a:solidFill>
                  <a:srgbClr val="000000"/>
                </a:solidFill>
                <a:latin typeface="Arial Nova Cond" panose="020B0506020202020204" pitchFamily="34" charset="0"/>
              </a:rPr>
              <a:t>GenericResult</a:t>
            </a:r>
            <a:r>
              <a:rPr lang="hu-HU" sz="1200" dirty="0">
                <a:solidFill>
                  <a:srgbClr val="000000"/>
                </a:solidFill>
                <a:latin typeface="Arial Nova Cond" panose="020B0506020202020204" pitchFamily="34" charset="0"/>
              </a:rPr>
              <a:t> objektummal tér vissza. (erről később</a:t>
            </a:r>
            <a:endParaRPr lang="hu-HU" sz="1200" dirty="0">
              <a:latin typeface="Arial Nova Cond" panose="020B0506020202020204" pitchFamily="34" charset="0"/>
            </a:endParaRPr>
          </a:p>
        </p:txBody>
      </p:sp>
    </p:spTree>
    <p:extLst>
      <p:ext uri="{BB962C8B-B14F-4D97-AF65-F5344CB8AC3E}">
        <p14:creationId xmlns:p14="http://schemas.microsoft.com/office/powerpoint/2010/main" val="1665952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31</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619867" y="422874"/>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Minden REST API mögött van egy kis java program</a:t>
            </a: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4223" y="2602281"/>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12" name="Téglalap 11">
            <a:extLst>
              <a:ext uri="{FF2B5EF4-FFF2-40B4-BE49-F238E27FC236}">
                <a16:creationId xmlns:a16="http://schemas.microsoft.com/office/drawing/2014/main" id="{1C1A85E5-77D7-4EF8-8FC2-71D9F5304846}"/>
              </a:ext>
            </a:extLst>
          </p:cNvPr>
          <p:cNvSpPr/>
          <p:nvPr/>
        </p:nvSpPr>
        <p:spPr>
          <a:xfrm>
            <a:off x="7358745" y="327370"/>
            <a:ext cx="4285143" cy="5498640"/>
          </a:xfrm>
          <a:prstGeom prst="rect">
            <a:avLst/>
          </a:prstGeom>
          <a:noFill/>
          <a:ln>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Szöveg helye 14">
            <a:extLst>
              <a:ext uri="{FF2B5EF4-FFF2-40B4-BE49-F238E27FC236}">
                <a16:creationId xmlns:a16="http://schemas.microsoft.com/office/drawing/2014/main" id="{E37E9A0C-4BA6-4E69-8914-935C31A46E0A}"/>
              </a:ext>
            </a:extLst>
          </p:cNvPr>
          <p:cNvSpPr txBox="1">
            <a:spLocks/>
          </p:cNvSpPr>
          <p:nvPr/>
        </p:nvSpPr>
        <p:spPr>
          <a:xfrm>
            <a:off x="7727507" y="3000151"/>
            <a:ext cx="3907580" cy="264590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5"/>
              </a:rPr>
              <a:t>http://localhost/cpu/BaseTest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http://localhost/cpu/Test2{param}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7"/>
              </a:rPr>
              <a:t>http://localhost/io/BaseTest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8"/>
              </a:rPr>
              <a:t>http://localhost/io/Test1{param}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endParaRPr lang="hu-HU" sz="1400" dirty="0">
              <a:solidFill>
                <a:schemeClr val="tx1"/>
              </a:solidFill>
              <a:latin typeface="Calibri Light" panose="020F0302020204030204" pitchFamily="34" charset="0"/>
              <a:cs typeface="Calibri Light" panose="020F0302020204030204" pitchFamily="34" charset="0"/>
            </a:endParaRPr>
          </a:p>
        </p:txBody>
      </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pic>
        <p:nvPicPr>
          <p:cNvPr id="35" name="Kép 34">
            <a:extLst>
              <a:ext uri="{FF2B5EF4-FFF2-40B4-BE49-F238E27FC236}">
                <a16:creationId xmlns:a16="http://schemas.microsoft.com/office/drawing/2014/main" id="{1DC37D20-DD15-4405-92E7-F30DD129ADC3}"/>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259734" y="1411861"/>
            <a:ext cx="6248400" cy="4419600"/>
          </a:xfrm>
          <a:prstGeom prst="rect">
            <a:avLst/>
          </a:prstGeom>
        </p:spPr>
      </p:pic>
      <p:cxnSp>
        <p:nvCxnSpPr>
          <p:cNvPr id="37" name="Összekötő: szögletes 36">
            <a:extLst>
              <a:ext uri="{FF2B5EF4-FFF2-40B4-BE49-F238E27FC236}">
                <a16:creationId xmlns:a16="http://schemas.microsoft.com/office/drawing/2014/main" id="{0B421148-CCEF-4122-A0B2-E14F05FA292D}"/>
              </a:ext>
            </a:extLst>
          </p:cNvPr>
          <p:cNvCxnSpPr>
            <a:cxnSpLocks/>
          </p:cNvCxnSpPr>
          <p:nvPr/>
        </p:nvCxnSpPr>
        <p:spPr>
          <a:xfrm rot="10800000">
            <a:off x="4136571" y="2175329"/>
            <a:ext cx="3464464" cy="232410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églalap: szamárfül 39">
            <a:extLst>
              <a:ext uri="{FF2B5EF4-FFF2-40B4-BE49-F238E27FC236}">
                <a16:creationId xmlns:a16="http://schemas.microsoft.com/office/drawing/2014/main" id="{6A37EF20-F850-452F-8E77-F652D88A0010}"/>
              </a:ext>
            </a:extLst>
          </p:cNvPr>
          <p:cNvSpPr/>
          <p:nvPr/>
        </p:nvSpPr>
        <p:spPr>
          <a:xfrm>
            <a:off x="3619867" y="3991429"/>
            <a:ext cx="2708362" cy="1654628"/>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200" dirty="0"/>
              <a:t>Minden REST API rá van </a:t>
            </a:r>
            <a:r>
              <a:rPr lang="hu-HU" sz="1200" dirty="0" err="1"/>
              <a:t>mappelve</a:t>
            </a:r>
            <a:r>
              <a:rPr lang="hu-HU" sz="1200" dirty="0"/>
              <a:t> egy adott metódusra</a:t>
            </a:r>
          </a:p>
        </p:txBody>
      </p:sp>
      <p:sp>
        <p:nvSpPr>
          <p:cNvPr id="15" name="Téglalap: szamárfül 14">
            <a:extLst>
              <a:ext uri="{FF2B5EF4-FFF2-40B4-BE49-F238E27FC236}">
                <a16:creationId xmlns:a16="http://schemas.microsoft.com/office/drawing/2014/main" id="{901B0BDA-FED3-4D6D-91B3-11D526C93BD6}"/>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31.slide: nem latom, hogy </a:t>
            </a:r>
            <a:r>
              <a:rPr lang="hu-HU" sz="1200" dirty="0" err="1">
                <a:solidFill>
                  <a:srgbClr val="000000"/>
                </a:solidFill>
                <a:latin typeface="Arial Nova Cond" panose="020B0506020202020204" pitchFamily="34" charset="0"/>
              </a:rPr>
              <a:t>mikent</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skalazhato</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fuggveny</a:t>
            </a:r>
            <a:r>
              <a:rPr lang="hu-HU" sz="1200" dirty="0">
                <a:solidFill>
                  <a:srgbClr val="000000"/>
                </a:solidFill>
                <a:latin typeface="Arial Nova Cond" panose="020B0506020202020204" pitchFamily="34" charset="0"/>
              </a:rPr>
              <a:t>, azaz hogyan fog az input </a:t>
            </a:r>
            <a:r>
              <a:rPr lang="hu-HU" sz="1200" dirty="0" err="1">
                <a:solidFill>
                  <a:srgbClr val="000000"/>
                </a:solidFill>
                <a:latin typeface="Arial Nova Cond" panose="020B0506020202020204" pitchFamily="34" charset="0"/>
              </a:rPr>
              <a:t>parametertol</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fuggoen</a:t>
            </a:r>
            <a:r>
              <a:rPr lang="hu-HU" sz="1200" dirty="0">
                <a:solidFill>
                  <a:srgbClr val="000000"/>
                </a:solidFill>
                <a:latin typeface="Arial Nova Cond" panose="020B0506020202020204" pitchFamily="34" charset="0"/>
              </a:rPr>
              <a:t> i/o </a:t>
            </a:r>
            <a:r>
              <a:rPr lang="hu-HU" sz="1200" dirty="0" err="1">
                <a:solidFill>
                  <a:srgbClr val="000000"/>
                </a:solidFill>
                <a:latin typeface="Arial Nova Cond" panose="020B0506020202020204" pitchFamily="34" charset="0"/>
              </a:rPr>
              <a:t>muveletet</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vegezni</a:t>
            </a:r>
            <a:r>
              <a:rPr lang="hu-HU" sz="1200" dirty="0">
                <a:solidFill>
                  <a:srgbClr val="000000"/>
                </a:solidFill>
                <a:latin typeface="Arial Nova Cond" panose="020B0506020202020204" pitchFamily="34" charset="0"/>
              </a:rPr>
              <a:t>, input </a:t>
            </a:r>
            <a:r>
              <a:rPr lang="hu-HU" sz="1200" dirty="0" err="1">
                <a:solidFill>
                  <a:srgbClr val="000000"/>
                </a:solidFill>
                <a:latin typeface="Arial Nova Cond" panose="020B0506020202020204" pitchFamily="34" charset="0"/>
              </a:rPr>
              <a:t>parametertol</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fuggo</a:t>
            </a:r>
            <a:r>
              <a:rPr lang="hu-HU" sz="1200" dirty="0">
                <a:solidFill>
                  <a:srgbClr val="000000"/>
                </a:solidFill>
                <a:latin typeface="Arial Nova Cond" panose="020B0506020202020204" pitchFamily="34" charset="0"/>
              </a:rPr>
              <a:t> ideig</a:t>
            </a:r>
            <a:endParaRPr lang="hu-HU" sz="1200" dirty="0">
              <a:latin typeface="Arial Nova Cond" panose="020B0506020202020204" pitchFamily="34" charset="0"/>
            </a:endParaRPr>
          </a:p>
        </p:txBody>
      </p:sp>
      <p:sp>
        <p:nvSpPr>
          <p:cNvPr id="16" name="Téglalap: szamárfül 15">
            <a:extLst>
              <a:ext uri="{FF2B5EF4-FFF2-40B4-BE49-F238E27FC236}">
                <a16:creationId xmlns:a16="http://schemas.microsoft.com/office/drawing/2014/main" id="{331D791E-5BE0-4F9F-B85E-CAC00C7148A6}"/>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Jogos észrevétel.</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Elfelejtettem bekötni a paramétert.</a:t>
            </a:r>
            <a:br>
              <a:rPr lang="hu-HU" sz="1200" dirty="0">
                <a:solidFill>
                  <a:srgbClr val="000000"/>
                </a:solidFill>
                <a:latin typeface="Arial Nova Cond" panose="020B0506020202020204" pitchFamily="34" charset="0"/>
              </a:rPr>
            </a:br>
            <a:br>
              <a:rPr lang="hu-HU" sz="1200" dirty="0">
                <a:solidFill>
                  <a:srgbClr val="000000"/>
                </a:solidFill>
                <a:latin typeface="Arial Nova Cond" panose="020B0506020202020204" pitchFamily="34" charset="0"/>
              </a:rPr>
            </a:br>
            <a:r>
              <a:rPr lang="hu-HU" sz="1200" dirty="0">
                <a:solidFill>
                  <a:srgbClr val="000000"/>
                </a:solidFill>
                <a:latin typeface="Arial Nova Cond" panose="020B0506020202020204" pitchFamily="34" charset="0"/>
              </a:rPr>
              <a:t>Itt vagy az iterációk számát kaphatja meg vagy a könyvtár nevét amiben végi nézi a fájlokat és a fileméretek összegével tér vissza. - </a:t>
            </a:r>
            <a:r>
              <a:rPr lang="hu-HU" sz="1200" dirty="0" err="1">
                <a:solidFill>
                  <a:schemeClr val="bg1"/>
                </a:solidFill>
                <a:latin typeface="Arial Nova Cond" panose="020B0506020202020204" pitchFamily="34" charset="0"/>
              </a:rPr>
              <a:t>ToDo</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142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16" name="Dia nagyítása 15">
                <a:extLst>
                  <a:ext uri="{FF2B5EF4-FFF2-40B4-BE49-F238E27FC236}">
                    <a16:creationId xmlns:a16="http://schemas.microsoft.com/office/drawing/2014/main" id="{108BD021-67D1-4D3A-A72F-39A1267A1DC9}"/>
                  </a:ext>
                </a:extLst>
              </p:cNvPr>
              <p:cNvGraphicFramePr>
                <a:graphicFrameLocks noChangeAspect="1"/>
              </p:cNvGraphicFramePr>
              <p:nvPr>
                <p:extLst>
                  <p:ext uri="{D42A27DB-BD31-4B8C-83A1-F6EECF244321}">
                    <p14:modId xmlns:p14="http://schemas.microsoft.com/office/powerpoint/2010/main" val="2941852625"/>
                  </p:ext>
                </p:extLst>
              </p:nvPr>
            </p:nvGraphicFramePr>
            <p:xfrm>
              <a:off x="4572000" y="2571750"/>
              <a:ext cx="3048000" cy="1714500"/>
            </p:xfrm>
            <a:graphic>
              <a:graphicData uri="http://schemas.microsoft.com/office/powerpoint/2016/slidezoom">
                <pslz:sldZm>
                  <pslz:sldZmObj sldId="476" cId="880639661">
                    <pslz:zmPr id="{104E3B1C-C61A-47E7-97F5-5D53B32ECE45}"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6" name="Dia nagyítása 15">
                <a:hlinkClick r:id="rId3" action="ppaction://hlinksldjump"/>
                <a:extLst>
                  <a:ext uri="{FF2B5EF4-FFF2-40B4-BE49-F238E27FC236}">
                    <a16:creationId xmlns:a16="http://schemas.microsoft.com/office/drawing/2014/main" id="{108BD021-67D1-4D3A-A72F-39A1267A1DC9}"/>
                  </a:ext>
                </a:extLst>
              </p:cNvPr>
              <p:cNvPicPr>
                <a:picLocks noGrp="1" noRot="1" noChangeAspect="1" noMove="1" noResize="1" noEditPoints="1" noAdjustHandles="1" noChangeArrowheads="1" noChangeShapeType="1"/>
              </p:cNvPicPr>
              <p:nvPr/>
            </p:nvPicPr>
            <p:blipFill>
              <a:blip r:embed="rId4"/>
              <a:stretch>
                <a:fillRect/>
              </a:stretch>
            </p:blipFill>
            <p:spPr>
              <a:xfrm>
                <a:off x="4572000" y="25717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8" name="Dia nagyítása 17">
                <a:extLst>
                  <a:ext uri="{FF2B5EF4-FFF2-40B4-BE49-F238E27FC236}">
                    <a16:creationId xmlns:a16="http://schemas.microsoft.com/office/drawing/2014/main" id="{8EC5B5DE-589E-48FB-B53C-EE41E0CE9B3E}"/>
                  </a:ext>
                </a:extLst>
              </p:cNvPr>
              <p:cNvGraphicFramePr>
                <a:graphicFrameLocks noChangeAspect="1"/>
              </p:cNvGraphicFramePr>
              <p:nvPr>
                <p:extLst>
                  <p:ext uri="{D42A27DB-BD31-4B8C-83A1-F6EECF244321}">
                    <p14:modId xmlns:p14="http://schemas.microsoft.com/office/powerpoint/2010/main" val="993641559"/>
                  </p:ext>
                </p:extLst>
              </p:nvPr>
            </p:nvGraphicFramePr>
            <p:xfrm>
              <a:off x="7561943" y="2571750"/>
              <a:ext cx="3048000" cy="1714500"/>
            </p:xfrm>
            <a:graphic>
              <a:graphicData uri="http://schemas.microsoft.com/office/powerpoint/2016/slidezoom">
                <pslz:sldZm>
                  <pslz:sldZmObj sldId="473" cId="1665952561">
                    <pslz:zmPr id="{F98190E8-46C0-4B08-B344-8D975EE93D7A}" returnToParent="0"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8" name="Dia nagyítása 17">
                <a:hlinkClick r:id="rId6" action="ppaction://hlinksldjump"/>
                <a:extLst>
                  <a:ext uri="{FF2B5EF4-FFF2-40B4-BE49-F238E27FC236}">
                    <a16:creationId xmlns:a16="http://schemas.microsoft.com/office/drawing/2014/main" id="{8EC5B5DE-589E-48FB-B53C-EE41E0CE9B3E}"/>
                  </a:ext>
                </a:extLst>
              </p:cNvPr>
              <p:cNvPicPr>
                <a:picLocks noGrp="1" noRot="1" noChangeAspect="1" noMove="1" noResize="1" noEditPoints="1" noAdjustHandles="1" noChangeArrowheads="1" noChangeShapeType="1"/>
              </p:cNvPicPr>
              <p:nvPr/>
            </p:nvPicPr>
            <p:blipFill>
              <a:blip r:embed="rId7"/>
              <a:stretch>
                <a:fillRect/>
              </a:stretch>
            </p:blipFill>
            <p:spPr>
              <a:xfrm>
                <a:off x="7561943" y="25717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2" name="Dia nagyítása 21">
                <a:extLst>
                  <a:ext uri="{FF2B5EF4-FFF2-40B4-BE49-F238E27FC236}">
                    <a16:creationId xmlns:a16="http://schemas.microsoft.com/office/drawing/2014/main" id="{2FCE32B7-60B0-4853-BDAE-C7BFB88F1765}"/>
                  </a:ext>
                </a:extLst>
              </p:cNvPr>
              <p:cNvGraphicFramePr>
                <a:graphicFrameLocks noChangeAspect="1"/>
              </p:cNvGraphicFramePr>
              <p:nvPr>
                <p:extLst>
                  <p:ext uri="{D42A27DB-BD31-4B8C-83A1-F6EECF244321}">
                    <p14:modId xmlns:p14="http://schemas.microsoft.com/office/powerpoint/2010/main" val="2651968847"/>
                  </p:ext>
                </p:extLst>
              </p:nvPr>
            </p:nvGraphicFramePr>
            <p:xfrm>
              <a:off x="1175657" y="2571750"/>
              <a:ext cx="3048000" cy="1714500"/>
            </p:xfrm>
            <a:graphic>
              <a:graphicData uri="http://schemas.microsoft.com/office/powerpoint/2016/slidezoom">
                <pslz:sldZm>
                  <pslz:sldZmObj sldId="476" cId="880639661">
                    <pslz:zmPr id="{EDEEF01D-FF88-4353-B9B5-AF3EE03084CA}"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22" name="Dia nagyítása 21">
                <a:hlinkClick r:id="rId3" action="ppaction://hlinksldjump"/>
                <a:extLst>
                  <a:ext uri="{FF2B5EF4-FFF2-40B4-BE49-F238E27FC236}">
                    <a16:creationId xmlns:a16="http://schemas.microsoft.com/office/drawing/2014/main" id="{2FCE32B7-60B0-4853-BDAE-C7BFB88F1765}"/>
                  </a:ext>
                </a:extLst>
              </p:cNvPr>
              <p:cNvPicPr>
                <a:picLocks noGrp="1" noRot="1" noChangeAspect="1" noMove="1" noResize="1" noEditPoints="1" noAdjustHandles="1" noChangeArrowheads="1" noChangeShapeType="1"/>
              </p:cNvPicPr>
              <p:nvPr/>
            </p:nvPicPr>
            <p:blipFill>
              <a:blip r:embed="rId4"/>
              <a:stretch>
                <a:fillRect/>
              </a:stretch>
            </p:blipFill>
            <p:spPr>
              <a:xfrm>
                <a:off x="1175657" y="2571750"/>
                <a:ext cx="3048000" cy="1714500"/>
              </a:xfrm>
              <a:prstGeom prst="rect">
                <a:avLst/>
              </a:prstGeom>
              <a:ln w="3175">
                <a:solidFill>
                  <a:prstClr val="ltGray"/>
                </a:solidFill>
              </a:ln>
            </p:spPr>
          </p:pic>
        </mc:Fallback>
      </mc:AlternateContent>
      <p:sp>
        <p:nvSpPr>
          <p:cNvPr id="5" name="Téglalap: szamárfül 4">
            <a:extLst>
              <a:ext uri="{FF2B5EF4-FFF2-40B4-BE49-F238E27FC236}">
                <a16:creationId xmlns:a16="http://schemas.microsoft.com/office/drawing/2014/main" id="{D4FC5FA0-C525-4B0F-82EF-50F80E9F5559}"/>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nem </a:t>
            </a:r>
            <a:r>
              <a:rPr lang="hu-HU" sz="1200" dirty="0" err="1">
                <a:solidFill>
                  <a:srgbClr val="000000"/>
                </a:solidFill>
                <a:latin typeface="Arial Nova Cond" panose="020B0506020202020204" pitchFamily="34" charset="0"/>
              </a:rPr>
              <a:t>ertem</a:t>
            </a:r>
            <a:r>
              <a:rPr lang="hu-HU" sz="1200" dirty="0">
                <a:solidFill>
                  <a:srgbClr val="000000"/>
                </a:solidFill>
                <a:latin typeface="Arial Nova Cond" panose="020B0506020202020204" pitchFamily="34" charset="0"/>
              </a:rPr>
              <a:t> mi ennek a </a:t>
            </a:r>
            <a:r>
              <a:rPr lang="hu-HU" sz="1200" dirty="0" err="1">
                <a:solidFill>
                  <a:srgbClr val="000000"/>
                </a:solidFill>
                <a:latin typeface="Arial Nova Cond" panose="020B0506020202020204" pitchFamily="34" charset="0"/>
              </a:rPr>
              <a:t>slide-nak</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celja</a:t>
            </a:r>
            <a:endParaRPr lang="hu-HU" sz="1200" dirty="0">
              <a:latin typeface="Arial Nova Cond" panose="020B0506020202020204" pitchFamily="34" charset="0"/>
            </a:endParaRPr>
          </a:p>
        </p:txBody>
      </p:sp>
      <p:sp>
        <p:nvSpPr>
          <p:cNvPr id="6" name="Téglalap: szamárfül 5">
            <a:extLst>
              <a:ext uri="{FF2B5EF4-FFF2-40B4-BE49-F238E27FC236}">
                <a16:creationId xmlns:a16="http://schemas.microsoft.com/office/drawing/2014/main" id="{DEFE3AD2-13CE-487F-9057-3392395DA302}"/>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Jogos észrevétel.</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Ez egy </a:t>
            </a:r>
            <a:r>
              <a:rPr lang="hu-HU" sz="1200" dirty="0" err="1">
                <a:solidFill>
                  <a:schemeClr val="bg1"/>
                </a:solidFill>
                <a:latin typeface="Arial Nova Cond" panose="020B0506020202020204" pitchFamily="34" charset="0"/>
              </a:rPr>
              <a:t>Placeholder</a:t>
            </a:r>
            <a:r>
              <a:rPr lang="hu-HU" sz="1200" dirty="0">
                <a:solidFill>
                  <a:schemeClr val="bg1"/>
                </a:solidFill>
                <a:latin typeface="Arial Nova Cond" panose="020B0506020202020204" pitchFamily="34" charset="0"/>
              </a:rPr>
              <a:t> </a:t>
            </a:r>
            <a:r>
              <a:rPr lang="hu-HU" sz="1200" dirty="0" err="1">
                <a:solidFill>
                  <a:schemeClr val="bg1"/>
                </a:solidFill>
                <a:latin typeface="Arial Nova Cond" panose="020B0506020202020204" pitchFamily="34" charset="0"/>
              </a:rPr>
              <a:t>Slide</a:t>
            </a:r>
            <a:r>
              <a:rPr lang="hu-HU" sz="1200" dirty="0">
                <a:solidFill>
                  <a:srgbClr val="000000"/>
                </a:solidFill>
                <a:latin typeface="Arial Nova Cond" panose="020B0506020202020204" pitchFamily="34" charset="0"/>
              </a:rPr>
              <a:t>. Ide akartam berakni &lt;fogom&gt; az egyes típusú tesztekhez tartozó metódusokat és azok részletes leírásait berakni.</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62144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33</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619867" y="422874"/>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Minden REST API mögött van egy kis java program</a:t>
            </a: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4223" y="2602281"/>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12" name="Téglalap 11">
            <a:extLst>
              <a:ext uri="{FF2B5EF4-FFF2-40B4-BE49-F238E27FC236}">
                <a16:creationId xmlns:a16="http://schemas.microsoft.com/office/drawing/2014/main" id="{1C1A85E5-77D7-4EF8-8FC2-71D9F5304846}"/>
              </a:ext>
            </a:extLst>
          </p:cNvPr>
          <p:cNvSpPr/>
          <p:nvPr/>
        </p:nvSpPr>
        <p:spPr>
          <a:xfrm>
            <a:off x="7358745" y="327370"/>
            <a:ext cx="4285143" cy="5498640"/>
          </a:xfrm>
          <a:prstGeom prst="rect">
            <a:avLst/>
          </a:prstGeom>
          <a:noFill/>
          <a:ln>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Szöveg helye 14">
            <a:extLst>
              <a:ext uri="{FF2B5EF4-FFF2-40B4-BE49-F238E27FC236}">
                <a16:creationId xmlns:a16="http://schemas.microsoft.com/office/drawing/2014/main" id="{E37E9A0C-4BA6-4E69-8914-935C31A46E0A}"/>
              </a:ext>
            </a:extLst>
          </p:cNvPr>
          <p:cNvSpPr txBox="1">
            <a:spLocks/>
          </p:cNvSpPr>
          <p:nvPr/>
        </p:nvSpPr>
        <p:spPr>
          <a:xfrm>
            <a:off x="7727507" y="3000151"/>
            <a:ext cx="3907580" cy="264590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5"/>
              </a:rPr>
              <a:t>http://localhost/cpu/BaseTest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http://localhost/cpu/Test2{param}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7"/>
              </a:rPr>
              <a:t>http://localhost/io/BaseTest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8"/>
              </a:rPr>
              <a:t>http://localhost/io/Test1{param}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endParaRPr lang="hu-HU" sz="1400" dirty="0">
              <a:solidFill>
                <a:schemeClr val="tx1"/>
              </a:solidFill>
              <a:latin typeface="Calibri Light" panose="020F0302020204030204" pitchFamily="34" charset="0"/>
              <a:cs typeface="Calibri Light" panose="020F0302020204030204" pitchFamily="34" charset="0"/>
            </a:endParaRPr>
          </a:p>
        </p:txBody>
      </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pic>
        <p:nvPicPr>
          <p:cNvPr id="35" name="Kép 34">
            <a:extLst>
              <a:ext uri="{FF2B5EF4-FFF2-40B4-BE49-F238E27FC236}">
                <a16:creationId xmlns:a16="http://schemas.microsoft.com/office/drawing/2014/main" id="{1DC37D20-DD15-4405-92E7-F30DD129ADC3}"/>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259734" y="1411861"/>
            <a:ext cx="6248400" cy="4419600"/>
          </a:xfrm>
          <a:prstGeom prst="rect">
            <a:avLst/>
          </a:prstGeom>
        </p:spPr>
      </p:pic>
      <p:cxnSp>
        <p:nvCxnSpPr>
          <p:cNvPr id="37" name="Összekötő: szögletes 36">
            <a:extLst>
              <a:ext uri="{FF2B5EF4-FFF2-40B4-BE49-F238E27FC236}">
                <a16:creationId xmlns:a16="http://schemas.microsoft.com/office/drawing/2014/main" id="{0B421148-CCEF-4122-A0B2-E14F05FA292D}"/>
              </a:ext>
            </a:extLst>
          </p:cNvPr>
          <p:cNvCxnSpPr>
            <a:cxnSpLocks/>
          </p:cNvCxnSpPr>
          <p:nvPr/>
        </p:nvCxnSpPr>
        <p:spPr>
          <a:xfrm rot="10800000">
            <a:off x="4136571" y="2175329"/>
            <a:ext cx="3464464" cy="232410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églalap: szamárfül 39">
            <a:extLst>
              <a:ext uri="{FF2B5EF4-FFF2-40B4-BE49-F238E27FC236}">
                <a16:creationId xmlns:a16="http://schemas.microsoft.com/office/drawing/2014/main" id="{6A37EF20-F850-452F-8E77-F652D88A0010}"/>
              </a:ext>
            </a:extLst>
          </p:cNvPr>
          <p:cNvSpPr/>
          <p:nvPr/>
        </p:nvSpPr>
        <p:spPr>
          <a:xfrm>
            <a:off x="3619867" y="3991429"/>
            <a:ext cx="2708362" cy="1654628"/>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200" dirty="0"/>
              <a:t>Minden REST API rá van </a:t>
            </a:r>
            <a:r>
              <a:rPr lang="hu-HU" sz="1200" dirty="0" err="1"/>
              <a:t>mappelve</a:t>
            </a:r>
            <a:r>
              <a:rPr lang="hu-HU" sz="1200" dirty="0"/>
              <a:t> egy adott metódusra</a:t>
            </a:r>
          </a:p>
        </p:txBody>
      </p:sp>
    </p:spTree>
    <p:extLst>
      <p:ext uri="{BB962C8B-B14F-4D97-AF65-F5344CB8AC3E}">
        <p14:creationId xmlns:p14="http://schemas.microsoft.com/office/powerpoint/2010/main" val="880639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34</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7616" y="2737561"/>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12" name="Téglalap 11">
            <a:extLst>
              <a:ext uri="{FF2B5EF4-FFF2-40B4-BE49-F238E27FC236}">
                <a16:creationId xmlns:a16="http://schemas.microsoft.com/office/drawing/2014/main" id="{1C1A85E5-77D7-4EF8-8FC2-71D9F5304846}"/>
              </a:ext>
            </a:extLst>
          </p:cNvPr>
          <p:cNvSpPr/>
          <p:nvPr/>
        </p:nvSpPr>
        <p:spPr>
          <a:xfrm>
            <a:off x="7358745" y="327370"/>
            <a:ext cx="4285143" cy="5498640"/>
          </a:xfrm>
          <a:prstGeom prst="rect">
            <a:avLst/>
          </a:prstGeom>
          <a:noFill/>
          <a:ln>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Szöveg helye 14">
            <a:extLst>
              <a:ext uri="{FF2B5EF4-FFF2-40B4-BE49-F238E27FC236}">
                <a16:creationId xmlns:a16="http://schemas.microsoft.com/office/drawing/2014/main" id="{E37E9A0C-4BA6-4E69-8914-935C31A46E0A}"/>
              </a:ext>
            </a:extLst>
          </p:cNvPr>
          <p:cNvSpPr txBox="1">
            <a:spLocks/>
          </p:cNvSpPr>
          <p:nvPr/>
        </p:nvSpPr>
        <p:spPr>
          <a:xfrm>
            <a:off x="7727507" y="3000151"/>
            <a:ext cx="3907580" cy="264590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5"/>
              </a:rPr>
              <a:t>http://localhost/cpu/BaseTest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http://localhost/cpu/Test2{param}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7"/>
              </a:rPr>
              <a:t>http://localhost/io/BaseTest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8"/>
              </a:rPr>
              <a:t>http://localhost/io/Test1{param}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endParaRPr lang="hu-HU" sz="1400" dirty="0">
              <a:solidFill>
                <a:schemeClr val="tx1"/>
              </a:solidFill>
              <a:latin typeface="Calibri Light" panose="020F0302020204030204" pitchFamily="34" charset="0"/>
              <a:cs typeface="Calibri Light" panose="020F0302020204030204" pitchFamily="34" charset="0"/>
            </a:endParaRPr>
          </a:p>
        </p:txBody>
      </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7873" y="2119583"/>
            <a:ext cx="2857500" cy="2857500"/>
          </a:xfrm>
          <a:prstGeom prst="rect">
            <a:avLst/>
          </a:prstGeom>
        </p:spPr>
      </p:pic>
      <p:pic>
        <p:nvPicPr>
          <p:cNvPr id="16" name="Kép 15">
            <a:extLst>
              <a:ext uri="{FF2B5EF4-FFF2-40B4-BE49-F238E27FC236}">
                <a16:creationId xmlns:a16="http://schemas.microsoft.com/office/drawing/2014/main" id="{A6BBEC93-BFED-4388-80BA-D95F4905E9E9}"/>
              </a:ext>
            </a:extLst>
          </p:cNvPr>
          <p:cNvPicPr>
            <a:picLocks noChangeAspect="1"/>
          </p:cNvPicPr>
          <p:nvPr/>
        </p:nvPicPr>
        <p:blipFill>
          <a:blip r:embed="rId13"/>
          <a:stretch>
            <a:fillRect/>
          </a:stretch>
        </p:blipFill>
        <p:spPr>
          <a:xfrm>
            <a:off x="6366872" y="2516120"/>
            <a:ext cx="400050" cy="476250"/>
          </a:xfrm>
          <a:prstGeom prst="rect">
            <a:avLst/>
          </a:prstGeom>
        </p:spPr>
      </p:pic>
      <p:sp>
        <p:nvSpPr>
          <p:cNvPr id="17" name="Szöveg helye 14">
            <a:extLst>
              <a:ext uri="{FF2B5EF4-FFF2-40B4-BE49-F238E27FC236}">
                <a16:creationId xmlns:a16="http://schemas.microsoft.com/office/drawing/2014/main" id="{7A1AAD10-1B74-41EF-93E9-9CA28C27D00E}"/>
              </a:ext>
            </a:extLst>
          </p:cNvPr>
          <p:cNvSpPr txBox="1">
            <a:spLocks/>
          </p:cNvSpPr>
          <p:nvPr/>
        </p:nvSpPr>
        <p:spPr>
          <a:xfrm>
            <a:off x="1143679" y="4795724"/>
            <a:ext cx="2815750" cy="1793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Előnye, hogy jól </a:t>
            </a:r>
            <a:r>
              <a:rPr lang="hu-HU" dirty="0" err="1">
                <a:solidFill>
                  <a:schemeClr val="tx1"/>
                </a:solidFill>
                <a:latin typeface="Calibri Light" panose="020F0302020204030204" pitchFamily="34" charset="0"/>
                <a:cs typeface="Calibri Light" panose="020F0302020204030204" pitchFamily="34" charset="0"/>
              </a:rPr>
              <a:t>paremérezhető</a:t>
            </a:r>
            <a:r>
              <a:rPr lang="hu-HU" dirty="0">
                <a:solidFill>
                  <a:schemeClr val="tx1"/>
                </a:solidFill>
                <a:latin typeface="Calibri Light" panose="020F0302020204030204" pitchFamily="34" charset="0"/>
                <a:cs typeface="Calibri Light" panose="020F0302020204030204" pitchFamily="34" charset="0"/>
              </a:rPr>
              <a:t> a terhelés eloszlása és REST API által visszaadott üzeneteket is el tudjuk tárolni.</a:t>
            </a:r>
          </a:p>
        </p:txBody>
      </p:sp>
      <p:grpSp>
        <p:nvGrpSpPr>
          <p:cNvPr id="2" name="Csoportba foglalás 1">
            <a:extLst>
              <a:ext uri="{FF2B5EF4-FFF2-40B4-BE49-F238E27FC236}">
                <a16:creationId xmlns:a16="http://schemas.microsoft.com/office/drawing/2014/main" id="{18BF9AFC-A2D6-4BE3-BCB4-2C70AB21686B}"/>
              </a:ext>
            </a:extLst>
          </p:cNvPr>
          <p:cNvGrpSpPr/>
          <p:nvPr/>
        </p:nvGrpSpPr>
        <p:grpSpPr>
          <a:xfrm>
            <a:off x="3841326" y="3066423"/>
            <a:ext cx="1982003" cy="812970"/>
            <a:chOff x="3841326" y="3066423"/>
            <a:chExt cx="1982003" cy="812970"/>
          </a:xfrm>
        </p:grpSpPr>
        <p:sp>
          <p:nvSpPr>
            <p:cNvPr id="24" name="Szöveg helye 14">
              <a:extLst>
                <a:ext uri="{FF2B5EF4-FFF2-40B4-BE49-F238E27FC236}">
                  <a16:creationId xmlns:a16="http://schemas.microsoft.com/office/drawing/2014/main" id="{C43CCA9B-72E2-4552-B58F-1AF0A5289D8D}"/>
                </a:ext>
              </a:extLst>
            </p:cNvPr>
            <p:cNvSpPr txBox="1">
              <a:spLocks/>
            </p:cNvSpPr>
            <p:nvPr/>
          </p:nvSpPr>
          <p:spPr>
            <a:xfrm>
              <a:off x="4226044" y="3246428"/>
              <a:ext cx="1434184" cy="60381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dirty="0">
                  <a:latin typeface="Calibri Light" panose="020F0302020204030204" pitchFamily="34" charset="0"/>
                  <a:cs typeface="Calibri Light" panose="020F0302020204030204" pitchFamily="34" charset="0"/>
                </a:rPr>
                <a:t>HTTP GET 1.1</a:t>
              </a:r>
            </a:p>
            <a:p>
              <a:pPr algn="l"/>
              <a:r>
                <a:rPr lang="hu-HU" dirty="0" err="1">
                  <a:latin typeface="Calibri Light" panose="020F0302020204030204" pitchFamily="34" charset="0"/>
                  <a:cs typeface="Calibri Light" panose="020F0302020204030204" pitchFamily="34" charset="0"/>
                </a:rPr>
                <a:t>paramCPU</a:t>
              </a:r>
              <a:r>
                <a:rPr lang="hu-HU" dirty="0">
                  <a:latin typeface="Calibri Light" panose="020F0302020204030204" pitchFamily="34" charset="0"/>
                  <a:cs typeface="Calibri Light" panose="020F0302020204030204" pitchFamily="34" charset="0"/>
                </a:rPr>
                <a:t> = 20</a:t>
              </a:r>
              <a:endParaRPr lang="en-GB" dirty="0">
                <a:latin typeface="Calibri Light" panose="020F0302020204030204" pitchFamily="34" charset="0"/>
                <a:cs typeface="Calibri Light" panose="020F0302020204030204" pitchFamily="34" charset="0"/>
              </a:endParaRPr>
            </a:p>
          </p:txBody>
        </p:sp>
        <p:sp>
          <p:nvSpPr>
            <p:cNvPr id="25" name="Szöveg helye 14">
              <a:extLst>
                <a:ext uri="{FF2B5EF4-FFF2-40B4-BE49-F238E27FC236}">
                  <a16:creationId xmlns:a16="http://schemas.microsoft.com/office/drawing/2014/main" id="{A51D97BD-2EBA-4137-985D-F92B2F593CB5}"/>
                </a:ext>
              </a:extLst>
            </p:cNvPr>
            <p:cNvSpPr txBox="1">
              <a:spLocks/>
            </p:cNvSpPr>
            <p:nvPr/>
          </p:nvSpPr>
          <p:spPr>
            <a:xfrm>
              <a:off x="5387097" y="3077311"/>
              <a:ext cx="436232" cy="80208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5400" dirty="0">
                  <a:solidFill>
                    <a:schemeClr val="tx1"/>
                  </a:solidFill>
                  <a:latin typeface="Calibri Light" panose="020F0302020204030204" pitchFamily="34" charset="0"/>
                  <a:cs typeface="Calibri Light" panose="020F0302020204030204" pitchFamily="34" charset="0"/>
                </a:rPr>
                <a:t>}</a:t>
              </a:r>
              <a:endParaRPr lang="en-GB" sz="5400" dirty="0">
                <a:solidFill>
                  <a:schemeClr val="tx1"/>
                </a:solidFill>
                <a:latin typeface="Calibri Light" panose="020F0302020204030204" pitchFamily="34" charset="0"/>
                <a:cs typeface="Calibri Light" panose="020F0302020204030204" pitchFamily="34" charset="0"/>
              </a:endParaRPr>
            </a:p>
          </p:txBody>
        </p:sp>
        <p:sp>
          <p:nvSpPr>
            <p:cNvPr id="26" name="Szöveg helye 14">
              <a:extLst>
                <a:ext uri="{FF2B5EF4-FFF2-40B4-BE49-F238E27FC236}">
                  <a16:creationId xmlns:a16="http://schemas.microsoft.com/office/drawing/2014/main" id="{C0B92493-BDD0-43A9-8FAF-584068AB7C76}"/>
                </a:ext>
              </a:extLst>
            </p:cNvPr>
            <p:cNvSpPr txBox="1">
              <a:spLocks/>
            </p:cNvSpPr>
            <p:nvPr/>
          </p:nvSpPr>
          <p:spPr>
            <a:xfrm>
              <a:off x="3841326" y="3066423"/>
              <a:ext cx="436232" cy="80208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5400" dirty="0">
                  <a:solidFill>
                    <a:schemeClr val="tx1"/>
                  </a:solidFill>
                  <a:latin typeface="Calibri Light" panose="020F0302020204030204" pitchFamily="34" charset="0"/>
                  <a:cs typeface="Calibri Light" panose="020F0302020204030204" pitchFamily="34" charset="0"/>
                </a:rPr>
                <a:t>{</a:t>
              </a:r>
              <a:endParaRPr lang="en-GB" sz="5400" dirty="0">
                <a:solidFill>
                  <a:schemeClr val="tx1"/>
                </a:solidFill>
                <a:latin typeface="Calibri Light" panose="020F0302020204030204" pitchFamily="34" charset="0"/>
                <a:cs typeface="Calibri Light" panose="020F0302020204030204" pitchFamily="34" charset="0"/>
              </a:endParaRPr>
            </a:p>
          </p:txBody>
        </p:sp>
      </p:grpSp>
      <p:grpSp>
        <p:nvGrpSpPr>
          <p:cNvPr id="5" name="Csoportba foglalás 4">
            <a:extLst>
              <a:ext uri="{FF2B5EF4-FFF2-40B4-BE49-F238E27FC236}">
                <a16:creationId xmlns:a16="http://schemas.microsoft.com/office/drawing/2014/main" id="{D395862B-5847-44F4-9F4C-3279BD5D54C3}"/>
              </a:ext>
            </a:extLst>
          </p:cNvPr>
          <p:cNvGrpSpPr/>
          <p:nvPr/>
        </p:nvGrpSpPr>
        <p:grpSpPr>
          <a:xfrm>
            <a:off x="3830439" y="5145596"/>
            <a:ext cx="2499077" cy="807522"/>
            <a:chOff x="3830439" y="5145596"/>
            <a:chExt cx="2499077" cy="807522"/>
          </a:xfrm>
        </p:grpSpPr>
        <p:sp>
          <p:nvSpPr>
            <p:cNvPr id="29" name="Szöveg helye 14">
              <a:extLst>
                <a:ext uri="{FF2B5EF4-FFF2-40B4-BE49-F238E27FC236}">
                  <a16:creationId xmlns:a16="http://schemas.microsoft.com/office/drawing/2014/main" id="{0BEDDF20-38DA-4DBB-A714-27274BB26010}"/>
                </a:ext>
              </a:extLst>
            </p:cNvPr>
            <p:cNvSpPr txBox="1">
              <a:spLocks/>
            </p:cNvSpPr>
            <p:nvPr/>
          </p:nvSpPr>
          <p:spPr>
            <a:xfrm>
              <a:off x="4215157" y="5325601"/>
              <a:ext cx="1818798" cy="60381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dirty="0">
                  <a:latin typeface="Calibri Light" panose="020F0302020204030204" pitchFamily="34" charset="0"/>
                  <a:cs typeface="Calibri Light" panose="020F0302020204030204" pitchFamily="34" charset="0"/>
                </a:rPr>
                <a:t>{"waitTime":29,"name":"Fibonnaci </a:t>
              </a:r>
              <a:r>
                <a:rPr lang="hu-HU" dirty="0" err="1">
                  <a:latin typeface="Calibri Light" panose="020F0302020204030204" pitchFamily="34" charset="0"/>
                  <a:cs typeface="Calibri Light" panose="020F0302020204030204" pitchFamily="34" charset="0"/>
                </a:rPr>
                <a:t>elapsed</a:t>
              </a:r>
              <a:r>
                <a:rPr lang="hu-HU" dirty="0">
                  <a:latin typeface="Calibri Light" panose="020F0302020204030204" pitchFamily="34" charset="0"/>
                  <a:cs typeface="Calibri Light" panose="020F0302020204030204" pitchFamily="34" charset="0"/>
                </a:rPr>
                <a:t> </a:t>
              </a:r>
              <a:r>
                <a:rPr lang="hu-HU" dirty="0" err="1">
                  <a:latin typeface="Calibri Light" panose="020F0302020204030204" pitchFamily="34" charset="0"/>
                  <a:cs typeface="Calibri Light" panose="020F0302020204030204" pitchFamily="34" charset="0"/>
                </a:rPr>
                <a:t>time</a:t>
              </a:r>
              <a:r>
                <a:rPr lang="hu-HU" dirty="0">
                  <a:latin typeface="Calibri Light" panose="020F0302020204030204" pitchFamily="34" charset="0"/>
                  <a:cs typeface="Calibri Light" panose="020F0302020204030204" pitchFamily="34" charset="0"/>
                </a:rPr>
                <a:t> 2972"}*</a:t>
              </a:r>
              <a:endParaRPr lang="en-GB" dirty="0">
                <a:latin typeface="Calibri Light" panose="020F0302020204030204" pitchFamily="34" charset="0"/>
                <a:cs typeface="Calibri Light" panose="020F0302020204030204" pitchFamily="34" charset="0"/>
              </a:endParaRPr>
            </a:p>
          </p:txBody>
        </p:sp>
        <p:sp>
          <p:nvSpPr>
            <p:cNvPr id="32" name="Szöveg helye 14">
              <a:extLst>
                <a:ext uri="{FF2B5EF4-FFF2-40B4-BE49-F238E27FC236}">
                  <a16:creationId xmlns:a16="http://schemas.microsoft.com/office/drawing/2014/main" id="{9122599F-563A-4379-823B-2913204E25A7}"/>
                </a:ext>
              </a:extLst>
            </p:cNvPr>
            <p:cNvSpPr txBox="1">
              <a:spLocks/>
            </p:cNvSpPr>
            <p:nvPr/>
          </p:nvSpPr>
          <p:spPr>
            <a:xfrm>
              <a:off x="3830439" y="5145596"/>
              <a:ext cx="436232" cy="80208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5400" dirty="0">
                  <a:solidFill>
                    <a:schemeClr val="tx1"/>
                  </a:solidFill>
                  <a:latin typeface="Calibri Light" panose="020F0302020204030204" pitchFamily="34" charset="0"/>
                  <a:cs typeface="Calibri Light" panose="020F0302020204030204" pitchFamily="34" charset="0"/>
                </a:rPr>
                <a:t>{</a:t>
              </a:r>
              <a:endParaRPr lang="en-GB" sz="5400" dirty="0">
                <a:solidFill>
                  <a:schemeClr val="tx1"/>
                </a:solidFill>
                <a:latin typeface="Calibri Light" panose="020F0302020204030204" pitchFamily="34" charset="0"/>
                <a:cs typeface="Calibri Light" panose="020F0302020204030204" pitchFamily="34" charset="0"/>
              </a:endParaRPr>
            </a:p>
          </p:txBody>
        </p:sp>
        <p:sp>
          <p:nvSpPr>
            <p:cNvPr id="33" name="Szöveg helye 14">
              <a:extLst>
                <a:ext uri="{FF2B5EF4-FFF2-40B4-BE49-F238E27FC236}">
                  <a16:creationId xmlns:a16="http://schemas.microsoft.com/office/drawing/2014/main" id="{CA8C0581-0FD4-4DCE-8892-28B7A20A7465}"/>
                </a:ext>
              </a:extLst>
            </p:cNvPr>
            <p:cNvSpPr txBox="1">
              <a:spLocks/>
            </p:cNvSpPr>
            <p:nvPr/>
          </p:nvSpPr>
          <p:spPr>
            <a:xfrm>
              <a:off x="5893284" y="5151036"/>
              <a:ext cx="436232" cy="80208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5400" dirty="0">
                  <a:solidFill>
                    <a:schemeClr val="tx1"/>
                  </a:solidFill>
                  <a:latin typeface="Calibri Light" panose="020F0302020204030204" pitchFamily="34" charset="0"/>
                  <a:cs typeface="Calibri Light" panose="020F0302020204030204" pitchFamily="34" charset="0"/>
                </a:rPr>
                <a:t>}</a:t>
              </a:r>
              <a:endParaRPr lang="en-GB" sz="5400" dirty="0">
                <a:solidFill>
                  <a:schemeClr val="tx1"/>
                </a:solidFill>
                <a:latin typeface="Calibri Light" panose="020F0302020204030204" pitchFamily="34" charset="0"/>
                <a:cs typeface="Calibri Light" panose="020F0302020204030204" pitchFamily="34" charset="0"/>
              </a:endParaRPr>
            </a:p>
          </p:txBody>
        </p:sp>
      </p:grpSp>
      <p:pic>
        <p:nvPicPr>
          <p:cNvPr id="34" name="Kép 33">
            <a:extLst>
              <a:ext uri="{FF2B5EF4-FFF2-40B4-BE49-F238E27FC236}">
                <a16:creationId xmlns:a16="http://schemas.microsoft.com/office/drawing/2014/main" id="{6DD00D9F-6371-420B-BAD5-652F202C57F3}"/>
              </a:ext>
            </a:extLst>
          </p:cNvPr>
          <p:cNvPicPr>
            <a:picLocks noChangeAspect="1"/>
          </p:cNvPicPr>
          <p:nvPr/>
        </p:nvPicPr>
        <p:blipFill>
          <a:blip r:embed="rId13"/>
          <a:stretch>
            <a:fillRect/>
          </a:stretch>
        </p:blipFill>
        <p:spPr>
          <a:xfrm>
            <a:off x="3762597" y="3972486"/>
            <a:ext cx="400050" cy="476250"/>
          </a:xfrm>
          <a:prstGeom prst="rect">
            <a:avLst/>
          </a:prstGeom>
        </p:spPr>
      </p:pic>
      <p:pic>
        <p:nvPicPr>
          <p:cNvPr id="7" name="Kép 6">
            <a:extLst>
              <a:ext uri="{FF2B5EF4-FFF2-40B4-BE49-F238E27FC236}">
                <a16:creationId xmlns:a16="http://schemas.microsoft.com/office/drawing/2014/main" id="{EF2CEF4F-3082-4C77-AB23-B0F2BED95A2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298648" y="2765727"/>
            <a:ext cx="575423" cy="575423"/>
          </a:xfrm>
          <a:prstGeom prst="rect">
            <a:avLst/>
          </a:prstGeom>
        </p:spPr>
      </p:pic>
      <p:sp>
        <p:nvSpPr>
          <p:cNvPr id="30" name="Szöveg helye 14">
            <a:extLst>
              <a:ext uri="{FF2B5EF4-FFF2-40B4-BE49-F238E27FC236}">
                <a16:creationId xmlns:a16="http://schemas.microsoft.com/office/drawing/2014/main" id="{653BEC08-5425-4381-B3A1-CC639457F673}"/>
              </a:ext>
            </a:extLst>
          </p:cNvPr>
          <p:cNvSpPr txBox="1">
            <a:spLocks/>
          </p:cNvSpPr>
          <p:nvPr/>
        </p:nvSpPr>
        <p:spPr>
          <a:xfrm>
            <a:off x="4404833" y="4192112"/>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Duplán be van biztosítva –</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a:t>
            </a:r>
            <a:r>
              <a:rPr lang="hu-HU" dirty="0" err="1">
                <a:solidFill>
                  <a:schemeClr val="tx1"/>
                </a:solidFill>
                <a:latin typeface="Calibri Light" panose="020F0302020204030204" pitchFamily="34" charset="0"/>
                <a:cs typeface="Calibri Light" panose="020F0302020204030204" pitchFamily="34" charset="0"/>
              </a:rPr>
              <a:t>response</a:t>
            </a:r>
            <a:r>
              <a:rPr lang="hu-HU" dirty="0">
                <a:solidFill>
                  <a:schemeClr val="tx1"/>
                </a:solidFill>
                <a:latin typeface="Calibri Light" panose="020F0302020204030204" pitchFamily="34" charset="0"/>
                <a:cs typeface="Calibri Light" panose="020F0302020204030204" pitchFamily="34" charset="0"/>
              </a:rPr>
              <a:t> is tárolja az adatokat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is tárolja az adatokat</a:t>
            </a:r>
          </a:p>
        </p:txBody>
      </p:sp>
    </p:spTree>
    <p:extLst>
      <p:ext uri="{BB962C8B-B14F-4D97-AF65-F5344CB8AC3E}">
        <p14:creationId xmlns:p14="http://schemas.microsoft.com/office/powerpoint/2010/main" val="3400407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ntr" presetSubtype="0" fill="hold" nodeType="afterEffect">
                                  <p:stCondLst>
                                    <p:cond delay="500"/>
                                  </p:stCondLst>
                                  <p:childTnLst>
                                    <p:set>
                                      <p:cBhvr>
                                        <p:cTn id="10" dur="1" fill="hold">
                                          <p:stCondLst>
                                            <p:cond delay="0"/>
                                          </p:stCondLst>
                                        </p:cTn>
                                        <p:tgtEl>
                                          <p:spTgt spid="34"/>
                                        </p:tgtEl>
                                        <p:attrNameLst>
                                          <p:attrName>style.visibility</p:attrName>
                                        </p:attrNameLst>
                                      </p:cBhvr>
                                      <p:to>
                                        <p:strVal val="visible"/>
                                      </p:to>
                                    </p:set>
                                  </p:childTnLst>
                                </p:cTn>
                              </p:par>
                            </p:childTnLst>
                          </p:cTn>
                        </p:par>
                        <p:par>
                          <p:cTn id="11" fill="hold">
                            <p:stCondLst>
                              <p:cond delay="1000"/>
                            </p:stCondLst>
                            <p:childTnLst>
                              <p:par>
                                <p:cTn id="12" presetID="0" presetClass="path" presetSubtype="0" accel="50000" decel="50000" fill="hold" nodeType="afterEffect">
                                  <p:stCondLst>
                                    <p:cond delay="0"/>
                                  </p:stCondLst>
                                  <p:childTnLst>
                                    <p:animMotion origin="layout" path="M 0.00039 -0.0044 L 0.18255 -0.0044 L 0.18255 -0.1544 L 0.28841 -0.1544 " pathEditMode="relative" ptsTypes="AAAA">
                                      <p:cBhvr>
                                        <p:cTn id="13" dur="1100" fill="hold"/>
                                        <p:tgtEl>
                                          <p:spTgt spid="34"/>
                                        </p:tgtEl>
                                        <p:attrNameLst>
                                          <p:attrName>ppt_x</p:attrName>
                                          <p:attrName>ppt_y</p:attrName>
                                        </p:attrNameLst>
                                      </p:cBhvr>
                                    </p:animMotion>
                                  </p:childTnLst>
                                </p:cTn>
                              </p:par>
                            </p:childTnLst>
                          </p:cTn>
                        </p:par>
                        <p:par>
                          <p:cTn id="14" fill="hold">
                            <p:stCondLst>
                              <p:cond delay="2100"/>
                            </p:stCondLst>
                            <p:childTnLst>
                              <p:par>
                                <p:cTn id="15" presetID="26" presetClass="emph" presetSubtype="0" fill="hold" nodeType="afterEffect">
                                  <p:stCondLst>
                                    <p:cond delay="0"/>
                                  </p:stCondLst>
                                  <p:childTnLst>
                                    <p:animEffect transition="out" filter="fade">
                                      <p:cBhvr>
                                        <p:cTn id="16" dur="500" tmFilter="0, 0; .2, .5; .8, .5; 1, 0"/>
                                        <p:tgtEl>
                                          <p:spTgt spid="34"/>
                                        </p:tgtEl>
                                      </p:cBhvr>
                                    </p:animEffect>
                                    <p:animScale>
                                      <p:cBhvr>
                                        <p:cTn id="17" dur="250" autoRev="1" fill="hold"/>
                                        <p:tgtEl>
                                          <p:spTgt spid="34"/>
                                        </p:tgtEl>
                                      </p:cBhvr>
                                      <p:by x="105000" y="105000"/>
                                    </p:animScale>
                                  </p:childTnLst>
                                </p:cTn>
                              </p:par>
                            </p:childTnLst>
                          </p:cTn>
                        </p:par>
                        <p:par>
                          <p:cTn id="18" fill="hold">
                            <p:stCondLst>
                              <p:cond delay="2600"/>
                            </p:stCondLst>
                            <p:childTnLst>
                              <p:par>
                                <p:cTn id="19" presetID="1" presetClass="exit" presetSubtype="0" fill="hold" nodeType="afterEffect">
                                  <p:stCondLst>
                                    <p:cond delay="0"/>
                                  </p:stCondLst>
                                  <p:childTnLst>
                                    <p:set>
                                      <p:cBhvr>
                                        <p:cTn id="20" dur="1" fill="hold">
                                          <p:stCondLst>
                                            <p:cond delay="0"/>
                                          </p:stCondLst>
                                        </p:cTn>
                                        <p:tgtEl>
                                          <p:spTgt spid="34"/>
                                        </p:tgtEl>
                                        <p:attrNameLst>
                                          <p:attrName>style.visibility</p:attrName>
                                        </p:attrNameLst>
                                      </p:cBhvr>
                                      <p:to>
                                        <p:strVal val="hidden"/>
                                      </p:to>
                                    </p:set>
                                  </p:childTnLst>
                                </p:cTn>
                              </p:par>
                            </p:childTnLst>
                          </p:cTn>
                        </p:par>
                        <p:par>
                          <p:cTn id="21" fill="hold">
                            <p:stCondLst>
                              <p:cond delay="2600"/>
                            </p:stCondLst>
                            <p:childTnLst>
                              <p:par>
                                <p:cTn id="22" presetID="1" presetClass="entr" presetSubtype="0" fill="hold" nodeType="afterEffect">
                                  <p:stCondLst>
                                    <p:cond delay="500"/>
                                  </p:stCondLst>
                                  <p:childTnLst>
                                    <p:set>
                                      <p:cBhvr>
                                        <p:cTn id="23" dur="1" fill="hold">
                                          <p:stCondLst>
                                            <p:cond delay="0"/>
                                          </p:stCondLst>
                                        </p:cTn>
                                        <p:tgtEl>
                                          <p:spTgt spid="7"/>
                                        </p:tgtEl>
                                        <p:attrNameLst>
                                          <p:attrName>style.visibility</p:attrName>
                                        </p:attrNameLst>
                                      </p:cBhvr>
                                      <p:to>
                                        <p:strVal val="visible"/>
                                      </p:to>
                                    </p:set>
                                  </p:childTnLst>
                                </p:cTn>
                              </p:par>
                            </p:childTnLst>
                          </p:cTn>
                        </p:par>
                        <p:par>
                          <p:cTn id="24" fill="hold">
                            <p:stCondLst>
                              <p:cond delay="3100"/>
                            </p:stCondLst>
                            <p:childTnLst>
                              <p:par>
                                <p:cTn id="25" presetID="1" presetClass="exit" presetSubtype="0" fill="hold" nodeType="afterEffect">
                                  <p:stCondLst>
                                    <p:cond delay="1500"/>
                                  </p:stCondLst>
                                  <p:childTnLst>
                                    <p:set>
                                      <p:cBhvr>
                                        <p:cTn id="26" dur="1" fill="hold">
                                          <p:stCondLst>
                                            <p:cond delay="0"/>
                                          </p:stCondLst>
                                        </p:cTn>
                                        <p:tgtEl>
                                          <p:spTgt spid="7"/>
                                        </p:tgtEl>
                                        <p:attrNameLst>
                                          <p:attrName>style.visibility</p:attrName>
                                        </p:attrNameLst>
                                      </p:cBhvr>
                                      <p:to>
                                        <p:strVal val="hidden"/>
                                      </p:to>
                                    </p:set>
                                  </p:childTnLst>
                                </p:cTn>
                              </p:par>
                            </p:childTnLst>
                          </p:cTn>
                        </p:par>
                        <p:par>
                          <p:cTn id="27" fill="hold">
                            <p:stCondLst>
                              <p:cond delay="4600"/>
                            </p:stCondLst>
                            <p:childTnLst>
                              <p:par>
                                <p:cTn id="28" presetID="1" presetClass="entr" presetSubtype="0" fill="hold" nodeType="afterEffect">
                                  <p:stCondLst>
                                    <p:cond delay="500"/>
                                  </p:stCondLst>
                                  <p:childTnLst>
                                    <p:set>
                                      <p:cBhvr>
                                        <p:cTn id="29" dur="1" fill="hold">
                                          <p:stCondLst>
                                            <p:cond delay="0"/>
                                          </p:stCondLst>
                                        </p:cTn>
                                        <p:tgtEl>
                                          <p:spTgt spid="16"/>
                                        </p:tgtEl>
                                        <p:attrNameLst>
                                          <p:attrName>style.visibility</p:attrName>
                                        </p:attrNameLst>
                                      </p:cBhvr>
                                      <p:to>
                                        <p:strVal val="visible"/>
                                      </p:to>
                                    </p:set>
                                  </p:childTnLst>
                                </p:cTn>
                              </p:par>
                            </p:childTnLst>
                          </p:cTn>
                        </p:par>
                        <p:par>
                          <p:cTn id="30" fill="hold">
                            <p:stCondLst>
                              <p:cond delay="5100"/>
                            </p:stCondLst>
                            <p:childTnLst>
                              <p:par>
                                <p:cTn id="31" presetID="0" presetClass="path" presetSubtype="0" accel="50000" decel="50000" fill="hold" nodeType="afterEffect">
                                  <p:stCondLst>
                                    <p:cond delay="0"/>
                                  </p:stCondLst>
                                  <p:childTnLst>
                                    <p:animMotion origin="layout" path="M -0.19752 0.21019 L -0.05364 0.21204 C -0.05364 0.15972 -0.05443 0.10648 -0.05429 0.05556 L 0.06979 0.05671 L 0.06979 0.05741 " pathEditMode="relative" rAng="0" ptsTypes="AAAAA">
                                      <p:cBhvr>
                                        <p:cTn id="32" dur="1000" spd="-100000" fill="hold"/>
                                        <p:tgtEl>
                                          <p:spTgt spid="16"/>
                                        </p:tgtEl>
                                        <p:attrNameLst>
                                          <p:attrName>ppt_x</p:attrName>
                                          <p:attrName>ppt_y</p:attrName>
                                        </p:attrNameLst>
                                      </p:cBhvr>
                                      <p:rCtr x="13359" y="-7639"/>
                                    </p:animMotion>
                                  </p:childTnLst>
                                </p:cTn>
                              </p:par>
                            </p:childTnLst>
                          </p:cTn>
                        </p:par>
                        <p:par>
                          <p:cTn id="33" fill="hold">
                            <p:stCondLst>
                              <p:cond delay="6100"/>
                            </p:stCondLst>
                            <p:childTnLst>
                              <p:par>
                                <p:cTn id="34" presetID="26" presetClass="emph" presetSubtype="0" fill="hold" nodeType="afterEffect">
                                  <p:stCondLst>
                                    <p:cond delay="0"/>
                                  </p:stCondLst>
                                  <p:childTnLst>
                                    <p:animEffect transition="out" filter="fade">
                                      <p:cBhvr>
                                        <p:cTn id="35" dur="500" tmFilter="0, 0; .2, .5; .8, .5; 1, 0"/>
                                        <p:tgtEl>
                                          <p:spTgt spid="34"/>
                                        </p:tgtEl>
                                      </p:cBhvr>
                                    </p:animEffect>
                                    <p:animScale>
                                      <p:cBhvr>
                                        <p:cTn id="36" dur="250" autoRev="1" fill="hold"/>
                                        <p:tgtEl>
                                          <p:spTgt spid="34"/>
                                        </p:tgtEl>
                                      </p:cBhvr>
                                      <p:by x="105000" y="105000"/>
                                    </p:animScale>
                                  </p:childTnLst>
                                </p:cTn>
                              </p:par>
                            </p:childTnLst>
                          </p:cTn>
                        </p:par>
                        <p:par>
                          <p:cTn id="37" fill="hold">
                            <p:stCondLst>
                              <p:cond delay="6600"/>
                            </p:stCondLst>
                            <p:childTnLst>
                              <p:par>
                                <p:cTn id="38" presetID="1" presetClass="exit" presetSubtype="0" fill="hold" nodeType="afterEffect">
                                  <p:stCondLst>
                                    <p:cond delay="0"/>
                                  </p:stCondLst>
                                  <p:childTnLst>
                                    <p:set>
                                      <p:cBhvr>
                                        <p:cTn id="39" dur="1" fill="hold">
                                          <p:stCondLst>
                                            <p:cond delay="0"/>
                                          </p:stCondLst>
                                        </p:cTn>
                                        <p:tgtEl>
                                          <p:spTgt spid="16"/>
                                        </p:tgtEl>
                                        <p:attrNameLst>
                                          <p:attrName>style.visibility</p:attrName>
                                        </p:attrNameLst>
                                      </p:cBhvr>
                                      <p:to>
                                        <p:strVal val="hidden"/>
                                      </p:to>
                                    </p:set>
                                  </p:childTnLst>
                                </p:cTn>
                              </p:par>
                            </p:childTnLst>
                          </p:cTn>
                        </p:par>
                        <p:par>
                          <p:cTn id="40" fill="hold">
                            <p:stCondLst>
                              <p:cond delay="6600"/>
                            </p:stCondLst>
                            <p:childTnLst>
                              <p:par>
                                <p:cTn id="41" presetID="10" presetClass="entr" presetSubtype="0"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childTnLst>
                          </p:cTn>
                        </p:par>
                        <p:par>
                          <p:cTn id="44" fill="hold">
                            <p:stCondLst>
                              <p:cond delay="7100"/>
                            </p:stCondLst>
                            <p:childTnLst>
                              <p:par>
                                <p:cTn id="45" presetID="10" presetClass="entr" presetSubtype="0" fill="hold" grpId="0" nodeType="afterEffect">
                                  <p:stCondLst>
                                    <p:cond delay="50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Kép 21" descr="A képen szöveg látható&#10;&#10;Automatikusan generált leírás">
            <a:extLst>
              <a:ext uri="{FF2B5EF4-FFF2-40B4-BE49-F238E27FC236}">
                <a16:creationId xmlns:a16="http://schemas.microsoft.com/office/drawing/2014/main" id="{6137606B-7CC4-442C-9C89-1309753E6C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5015" y="1789183"/>
            <a:ext cx="5593773" cy="3853295"/>
          </a:xfrm>
          <a:prstGeom prst="rect">
            <a:avLst/>
          </a:prstGeom>
        </p:spPr>
      </p:pic>
      <p:sp>
        <p:nvSpPr>
          <p:cNvPr id="17" name="Téglalap: lekerekített 16">
            <a:extLst>
              <a:ext uri="{FF2B5EF4-FFF2-40B4-BE49-F238E27FC236}">
                <a16:creationId xmlns:a16="http://schemas.microsoft.com/office/drawing/2014/main" id="{A0973AD2-97D6-4BAF-B278-7AE61BD3E45D}"/>
              </a:ext>
            </a:extLst>
          </p:cNvPr>
          <p:cNvSpPr/>
          <p:nvPr/>
        </p:nvSpPr>
        <p:spPr>
          <a:xfrm>
            <a:off x="7868157" y="3532239"/>
            <a:ext cx="2413373" cy="966019"/>
          </a:xfrm>
          <a:prstGeom prst="roundRect">
            <a:avLst>
              <a:gd name="adj" fmla="val 54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8" name="Háromszög 17">
            <a:extLst>
              <a:ext uri="{FF2B5EF4-FFF2-40B4-BE49-F238E27FC236}">
                <a16:creationId xmlns:a16="http://schemas.microsoft.com/office/drawing/2014/main" id="{B0EF305C-B0C1-4F0D-931E-464142F673AD}"/>
              </a:ext>
            </a:extLst>
          </p:cNvPr>
          <p:cNvSpPr/>
          <p:nvPr/>
        </p:nvSpPr>
        <p:spPr>
          <a:xfrm rot="16200000">
            <a:off x="7743359" y="3970556"/>
            <a:ext cx="160210" cy="893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6" name="Szabadkézi sokszög: alakzat 25">
            <a:extLst>
              <a:ext uri="{FF2B5EF4-FFF2-40B4-BE49-F238E27FC236}">
                <a16:creationId xmlns:a16="http://schemas.microsoft.com/office/drawing/2014/main" id="{DB961EEE-23F4-4167-8482-7B12E52E2C51}"/>
              </a:ext>
            </a:extLst>
          </p:cNvPr>
          <p:cNvSpPr/>
          <p:nvPr/>
        </p:nvSpPr>
        <p:spPr>
          <a:xfrm>
            <a:off x="2645992" y="4875264"/>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hu-HU" dirty="0"/>
              <a:t>a</a:t>
            </a:r>
          </a:p>
        </p:txBody>
      </p:sp>
      <p:sp>
        <p:nvSpPr>
          <p:cNvPr id="27" name="Felirat: balra mutató nyíllal 26">
            <a:extLst>
              <a:ext uri="{FF2B5EF4-FFF2-40B4-BE49-F238E27FC236}">
                <a16:creationId xmlns:a16="http://schemas.microsoft.com/office/drawing/2014/main" id="{97B45246-128E-45E4-A8FA-94A2FB53CC26}"/>
              </a:ext>
            </a:extLst>
          </p:cNvPr>
          <p:cNvSpPr/>
          <p:nvPr/>
        </p:nvSpPr>
        <p:spPr>
          <a:xfrm>
            <a:off x="4980592" y="1232477"/>
            <a:ext cx="3421286" cy="1254488"/>
          </a:xfrm>
          <a:prstGeom prst="leftArrowCallout">
            <a:avLst>
              <a:gd name="adj1" fmla="val 41550"/>
              <a:gd name="adj2" fmla="val 13942"/>
              <a:gd name="adj3" fmla="val 15724"/>
              <a:gd name="adj4" fmla="val 94234"/>
            </a:avLst>
          </a:prstGeom>
          <a:ln>
            <a:solidFill>
              <a:schemeClr val="bg1">
                <a:lumMod val="65000"/>
              </a:schemeClr>
            </a:solidFill>
          </a:ln>
          <a:effectLst>
            <a:outerShdw blurRad="88900" sx="102000" sy="102000" algn="ctr" rotWithShape="0">
              <a:prstClr val="black">
                <a:alpha val="1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hu-HU"/>
          </a:p>
        </p:txBody>
      </p:sp>
      <p:pic>
        <p:nvPicPr>
          <p:cNvPr id="28" name="Kép 27">
            <a:extLst>
              <a:ext uri="{FF2B5EF4-FFF2-40B4-BE49-F238E27FC236}">
                <a16:creationId xmlns:a16="http://schemas.microsoft.com/office/drawing/2014/main" id="{E8ABCD53-A372-4720-9758-7A28F62BF7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73" y="75075"/>
            <a:ext cx="3124200" cy="1390650"/>
          </a:xfrm>
          <a:prstGeom prst="rect">
            <a:avLst/>
          </a:prstGeom>
        </p:spPr>
      </p:pic>
      <p:sp>
        <p:nvSpPr>
          <p:cNvPr id="29" name="Szabadkézi sokszög: alakzat 28">
            <a:extLst>
              <a:ext uri="{FF2B5EF4-FFF2-40B4-BE49-F238E27FC236}">
                <a16:creationId xmlns:a16="http://schemas.microsoft.com/office/drawing/2014/main" id="{B42A18FB-043F-4896-BFA6-D698DB6C4C70}"/>
              </a:ext>
            </a:extLst>
          </p:cNvPr>
          <p:cNvSpPr/>
          <p:nvPr/>
        </p:nvSpPr>
        <p:spPr>
          <a:xfrm>
            <a:off x="902917" y="1405757"/>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hu-HU" dirty="0"/>
              <a:t>a</a:t>
            </a:r>
          </a:p>
        </p:txBody>
      </p:sp>
      <p:sp>
        <p:nvSpPr>
          <p:cNvPr id="30" name="Szabadkézi sokszög: alakzat 29">
            <a:extLst>
              <a:ext uri="{FF2B5EF4-FFF2-40B4-BE49-F238E27FC236}">
                <a16:creationId xmlns:a16="http://schemas.microsoft.com/office/drawing/2014/main" id="{99A94BA7-7E9B-444B-9821-3E081BA74BE1}"/>
              </a:ext>
            </a:extLst>
          </p:cNvPr>
          <p:cNvSpPr/>
          <p:nvPr/>
        </p:nvSpPr>
        <p:spPr>
          <a:xfrm>
            <a:off x="991371" y="1405757"/>
            <a:ext cx="2414306" cy="190343"/>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06" h="190343">
                <a:moveTo>
                  <a:pt x="53871" y="0"/>
                </a:moveTo>
                <a:lnTo>
                  <a:pt x="2361368" y="0"/>
                </a:lnTo>
                <a:cubicBezTo>
                  <a:pt x="2390605" y="0"/>
                  <a:pt x="2414306" y="23701"/>
                  <a:pt x="2414306" y="52938"/>
                </a:cubicBezTo>
                <a:lnTo>
                  <a:pt x="2413769" y="190343"/>
                </a:lnTo>
                <a:lnTo>
                  <a:pt x="0" y="178028"/>
                </a:lnTo>
                <a:lnTo>
                  <a:pt x="933" y="52938"/>
                </a:lnTo>
                <a:cubicBezTo>
                  <a:pt x="933" y="23701"/>
                  <a:pt x="24634" y="0"/>
                  <a:pt x="53871"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hu-HU" dirty="0"/>
          </a:p>
        </p:txBody>
      </p:sp>
      <p:sp>
        <p:nvSpPr>
          <p:cNvPr id="31" name="Szabadkézi sokszög: alakzat 30">
            <a:extLst>
              <a:ext uri="{FF2B5EF4-FFF2-40B4-BE49-F238E27FC236}">
                <a16:creationId xmlns:a16="http://schemas.microsoft.com/office/drawing/2014/main" id="{27AEB887-3C41-4623-BC91-01225C0ECD3C}"/>
              </a:ext>
            </a:extLst>
          </p:cNvPr>
          <p:cNvSpPr/>
          <p:nvPr/>
        </p:nvSpPr>
        <p:spPr>
          <a:xfrm>
            <a:off x="902917" y="3718641"/>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Health </a:t>
            </a:r>
            <a:r>
              <a:rPr lang="hu-HU" sz="1000" dirty="0" err="1">
                <a:solidFill>
                  <a:schemeClr val="tx1"/>
                </a:solidFill>
                <a:latin typeface="Arial" panose="020B0604020202020204" pitchFamily="34" charset="0"/>
                <a:cs typeface="Arial" panose="020B0604020202020204" pitchFamily="34" charset="0"/>
              </a:rPr>
              <a:t>check</a:t>
            </a:r>
            <a:r>
              <a:rPr lang="hu-HU" sz="1000" dirty="0">
                <a:solidFill>
                  <a:schemeClr val="tx1"/>
                </a:solidFill>
                <a:latin typeface="Arial" panose="020B0604020202020204" pitchFamily="34" charset="0"/>
                <a:cs typeface="Arial" panose="020B0604020202020204" pitchFamily="34" charset="0"/>
              </a:rPr>
              <a:t> a </a:t>
            </a:r>
            <a:r>
              <a:rPr lang="hu-HU" sz="1000" dirty="0" err="1">
                <a:solidFill>
                  <a:schemeClr val="tx1"/>
                </a:solidFill>
                <a:latin typeface="Arial" panose="020B0604020202020204" pitchFamily="34" charset="0"/>
                <a:cs typeface="Arial" panose="020B0604020202020204" pitchFamily="34" charset="0"/>
              </a:rPr>
              <a:t>a</a:t>
            </a:r>
            <a:r>
              <a:rPr lang="hu-HU" sz="1000" dirty="0">
                <a:solidFill>
                  <a:schemeClr val="tx1"/>
                </a:solidFill>
                <a:latin typeface="Arial" panose="020B0604020202020204" pitchFamily="34" charset="0"/>
                <a:cs typeface="Arial" panose="020B0604020202020204" pitchFamily="34" charset="0"/>
              </a:rPr>
              <a:t> </a:t>
            </a:r>
            <a:r>
              <a:rPr lang="hu-HU" sz="1000" dirty="0" err="1">
                <a:solidFill>
                  <a:schemeClr val="tx1"/>
                </a:solidFill>
                <a:latin typeface="Arial" panose="020B0604020202020204" pitchFamily="34" charset="0"/>
                <a:cs typeface="Arial" panose="020B0604020202020204" pitchFamily="34" charset="0"/>
              </a:rPr>
              <a:t>a</a:t>
            </a:r>
            <a:r>
              <a:rPr lang="hu-HU" sz="1000" dirty="0">
                <a:solidFill>
                  <a:schemeClr val="tx1"/>
                </a:solidFill>
                <a:latin typeface="Arial" panose="020B0604020202020204" pitchFamily="34" charset="0"/>
                <a:cs typeface="Arial" panose="020B0604020202020204" pitchFamily="34" charset="0"/>
              </a:rPr>
              <a:t> </a:t>
            </a:r>
            <a:r>
              <a:rPr lang="hu-HU" sz="1000" dirty="0" err="1">
                <a:solidFill>
                  <a:schemeClr val="tx1"/>
                </a:solidFill>
                <a:latin typeface="Arial" panose="020B0604020202020204" pitchFamily="34" charset="0"/>
                <a:cs typeface="Arial" panose="020B0604020202020204" pitchFamily="34" charset="0"/>
              </a:rPr>
              <a:t>a</a:t>
            </a:r>
            <a:r>
              <a:rPr lang="hu-HU" sz="1000" dirty="0">
                <a:solidFill>
                  <a:schemeClr val="tx1"/>
                </a:solidFill>
                <a:latin typeface="Arial" panose="020B0604020202020204" pitchFamily="34" charset="0"/>
                <a:cs typeface="Arial" panose="020B0604020202020204" pitchFamily="34" charset="0"/>
              </a:rPr>
              <a:t> </a:t>
            </a:r>
            <a:r>
              <a:rPr lang="hu-HU" sz="1000" dirty="0" err="1">
                <a:solidFill>
                  <a:schemeClr val="tx1"/>
                </a:solidFill>
                <a:latin typeface="Arial" panose="020B0604020202020204" pitchFamily="34" charset="0"/>
                <a:cs typeface="Arial" panose="020B0604020202020204" pitchFamily="34" charset="0"/>
              </a:rPr>
              <a:t>a</a:t>
            </a:r>
            <a:r>
              <a:rPr lang="hu-HU" sz="1000" dirty="0">
                <a:solidFill>
                  <a:schemeClr val="tx1"/>
                </a:solidFill>
                <a:latin typeface="Arial" panose="020B0604020202020204" pitchFamily="34" charset="0"/>
                <a:cs typeface="Arial" panose="020B0604020202020204" pitchFamily="34" charset="0"/>
              </a:rPr>
              <a:t> </a:t>
            </a:r>
            <a:br>
              <a:rPr lang="hu-HU" sz="1000" dirty="0">
                <a:solidFill>
                  <a:schemeClr val="tx1"/>
                </a:solidFill>
                <a:latin typeface="Arial" panose="020B0604020202020204" pitchFamily="34" charset="0"/>
                <a:cs typeface="Arial" panose="020B0604020202020204" pitchFamily="34" charset="0"/>
              </a:rPr>
            </a:br>
            <a:r>
              <a:rPr lang="hu-HU" sz="1000" dirty="0" err="1">
                <a:solidFill>
                  <a:schemeClr val="tx1"/>
                </a:solidFill>
                <a:latin typeface="Arial" panose="020B0604020202020204" pitchFamily="34" charset="0"/>
                <a:cs typeface="Arial" panose="020B0604020202020204" pitchFamily="34" charset="0"/>
              </a:rPr>
              <a:t>adfafadfaffs</a:t>
            </a:r>
            <a:br>
              <a:rPr lang="hu-HU" sz="1000" dirty="0">
                <a:solidFill>
                  <a:schemeClr val="tx1"/>
                </a:solidFill>
                <a:latin typeface="Arial" panose="020B0604020202020204" pitchFamily="34" charset="0"/>
                <a:cs typeface="Arial" panose="020B0604020202020204" pitchFamily="34" charset="0"/>
              </a:rPr>
            </a:br>
            <a:r>
              <a:rPr lang="hu-HU" sz="1000" dirty="0" err="1">
                <a:solidFill>
                  <a:schemeClr val="tx1"/>
                </a:solidFill>
                <a:latin typeface="Arial" panose="020B0604020202020204" pitchFamily="34" charset="0"/>
                <a:cs typeface="Arial" panose="020B0604020202020204" pitchFamily="34" charset="0"/>
              </a:rPr>
              <a:t>adfadafadsfasdaf</a:t>
            </a:r>
            <a:endParaRPr lang="hu-HU" sz="1000" dirty="0">
              <a:solidFill>
                <a:schemeClr val="tx1"/>
              </a:solidFill>
              <a:latin typeface="Arial" panose="020B0604020202020204" pitchFamily="34" charset="0"/>
              <a:cs typeface="Arial" panose="020B0604020202020204" pitchFamily="34" charset="0"/>
            </a:endParaRPr>
          </a:p>
        </p:txBody>
      </p:sp>
      <p:sp>
        <p:nvSpPr>
          <p:cNvPr id="32" name="Szabadkézi sokszög: alakzat 31">
            <a:extLst>
              <a:ext uri="{FF2B5EF4-FFF2-40B4-BE49-F238E27FC236}">
                <a16:creationId xmlns:a16="http://schemas.microsoft.com/office/drawing/2014/main" id="{09427440-B0C4-40A5-933C-F8B5C8E02846}"/>
              </a:ext>
            </a:extLst>
          </p:cNvPr>
          <p:cNvSpPr/>
          <p:nvPr/>
        </p:nvSpPr>
        <p:spPr>
          <a:xfrm>
            <a:off x="991292" y="3698656"/>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err="1">
                <a:solidFill>
                  <a:schemeClr val="tx1"/>
                </a:solidFill>
                <a:latin typeface="Arial" panose="020B0604020202020204" pitchFamily="34" charset="0"/>
                <a:cs typeface="Arial" panose="020B0604020202020204" pitchFamily="34" charset="0"/>
              </a:rPr>
              <a:t>Healt</a:t>
            </a:r>
            <a:r>
              <a:rPr lang="hu-HU" sz="1000" dirty="0">
                <a:solidFill>
                  <a:schemeClr val="tx1"/>
                </a:solidFill>
                <a:latin typeface="Arial" panose="020B0604020202020204" pitchFamily="34" charset="0"/>
                <a:cs typeface="Arial" panose="020B0604020202020204" pitchFamily="34" charset="0"/>
              </a:rPr>
              <a:t> </a:t>
            </a:r>
            <a:r>
              <a:rPr lang="hu-HU" sz="1000" dirty="0" err="1">
                <a:solidFill>
                  <a:schemeClr val="tx1"/>
                </a:solidFill>
                <a:latin typeface="Arial" panose="020B0604020202020204" pitchFamily="34" charset="0"/>
                <a:cs typeface="Arial" panose="020B0604020202020204" pitchFamily="34" charset="0"/>
              </a:rPr>
              <a:t>check</a:t>
            </a:r>
            <a:endParaRPr lang="hu-HU" sz="1000" dirty="0">
              <a:solidFill>
                <a:schemeClr val="tx1"/>
              </a:solidFill>
              <a:latin typeface="Arial" panose="020B0604020202020204" pitchFamily="34" charset="0"/>
              <a:cs typeface="Arial" panose="020B0604020202020204" pitchFamily="34" charset="0"/>
            </a:endParaRPr>
          </a:p>
        </p:txBody>
      </p:sp>
      <p:sp>
        <p:nvSpPr>
          <p:cNvPr id="37" name="Szabadkézi sokszög: alakzat 36">
            <a:extLst>
              <a:ext uri="{FF2B5EF4-FFF2-40B4-BE49-F238E27FC236}">
                <a16:creationId xmlns:a16="http://schemas.microsoft.com/office/drawing/2014/main" id="{5A4748C1-8189-4A20-9844-A429462291D8}"/>
              </a:ext>
            </a:extLst>
          </p:cNvPr>
          <p:cNvSpPr/>
          <p:nvPr/>
        </p:nvSpPr>
        <p:spPr>
          <a:xfrm>
            <a:off x="902917" y="257357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hu-HU" dirty="0"/>
              <a:t>a</a:t>
            </a:r>
          </a:p>
        </p:txBody>
      </p:sp>
      <p:sp>
        <p:nvSpPr>
          <p:cNvPr id="38" name="Szabadkézi sokszög: alakzat 37">
            <a:extLst>
              <a:ext uri="{FF2B5EF4-FFF2-40B4-BE49-F238E27FC236}">
                <a16:creationId xmlns:a16="http://schemas.microsoft.com/office/drawing/2014/main" id="{DD31915B-6B39-4680-A7DC-215DAEB229A6}"/>
              </a:ext>
            </a:extLst>
          </p:cNvPr>
          <p:cNvSpPr/>
          <p:nvPr/>
        </p:nvSpPr>
        <p:spPr>
          <a:xfrm>
            <a:off x="991292" y="2553590"/>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hu-HU" dirty="0"/>
          </a:p>
        </p:txBody>
      </p:sp>
      <p:sp>
        <p:nvSpPr>
          <p:cNvPr id="39" name="Szövegdoboz 38">
            <a:extLst>
              <a:ext uri="{FF2B5EF4-FFF2-40B4-BE49-F238E27FC236}">
                <a16:creationId xmlns:a16="http://schemas.microsoft.com/office/drawing/2014/main" id="{07B6AE8F-B998-4658-8F1F-A4225F78D7AD}"/>
              </a:ext>
            </a:extLst>
          </p:cNvPr>
          <p:cNvSpPr txBox="1"/>
          <p:nvPr/>
        </p:nvSpPr>
        <p:spPr>
          <a:xfrm>
            <a:off x="1093751" y="2594475"/>
            <a:ext cx="1781175" cy="246221"/>
          </a:xfrm>
          <a:prstGeom prst="rect">
            <a:avLst/>
          </a:prstGeom>
          <a:noFill/>
        </p:spPr>
        <p:txBody>
          <a:bodyPr wrap="square" lIns="36000" rtlCol="0">
            <a:spAutoFit/>
          </a:bodyPr>
          <a:lstStyle/>
          <a:p>
            <a:r>
              <a:rPr lang="hu-HU" sz="1000" dirty="0">
                <a:latin typeface="Arial" panose="020B0604020202020204" pitchFamily="34" charset="0"/>
                <a:cs typeface="Arial" panose="020B0604020202020204" pitchFamily="34" charset="0"/>
              </a:rPr>
              <a:t>Health </a:t>
            </a:r>
            <a:r>
              <a:rPr lang="hu-HU" sz="1000" dirty="0" err="1">
                <a:latin typeface="Arial" panose="020B0604020202020204" pitchFamily="34" charset="0"/>
                <a:cs typeface="Arial" panose="020B0604020202020204" pitchFamily="34" charset="0"/>
              </a:rPr>
              <a:t>check</a:t>
            </a:r>
            <a:endParaRPr lang="hu-HU" sz="1000" dirty="0">
              <a:latin typeface="Arial" panose="020B0604020202020204" pitchFamily="34" charset="0"/>
              <a:cs typeface="Arial" panose="020B0604020202020204" pitchFamily="34" charset="0"/>
            </a:endParaRPr>
          </a:p>
        </p:txBody>
      </p:sp>
      <p:sp>
        <p:nvSpPr>
          <p:cNvPr id="40" name="Szövegdoboz 39">
            <a:extLst>
              <a:ext uri="{FF2B5EF4-FFF2-40B4-BE49-F238E27FC236}">
                <a16:creationId xmlns:a16="http://schemas.microsoft.com/office/drawing/2014/main" id="{42F1D983-385F-4D4F-8950-DDE7EF845366}"/>
              </a:ext>
            </a:extLst>
          </p:cNvPr>
          <p:cNvSpPr txBox="1"/>
          <p:nvPr/>
        </p:nvSpPr>
        <p:spPr>
          <a:xfrm>
            <a:off x="1093751" y="2902758"/>
            <a:ext cx="2311925" cy="246221"/>
          </a:xfrm>
          <a:prstGeom prst="rect">
            <a:avLst/>
          </a:prstGeom>
          <a:noFill/>
        </p:spPr>
        <p:txBody>
          <a:bodyPr wrap="square" lIns="36000" rtlCol="0">
            <a:spAutoFit/>
          </a:bodyPr>
          <a:lstStyle/>
          <a:p>
            <a:r>
              <a:rPr lang="hu-HU" sz="1000" dirty="0">
                <a:latin typeface="Arial" panose="020B0604020202020204" pitchFamily="34" charset="0"/>
                <a:cs typeface="Arial" panose="020B0604020202020204" pitchFamily="34" charset="0"/>
              </a:rPr>
              <a:t>Health </a:t>
            </a:r>
            <a:r>
              <a:rPr lang="hu-HU" sz="1000" dirty="0" err="1">
                <a:latin typeface="Arial" panose="020B0604020202020204" pitchFamily="34" charset="0"/>
                <a:cs typeface="Arial" panose="020B0604020202020204" pitchFamily="34" charset="0"/>
              </a:rPr>
              <a:t>check</a:t>
            </a:r>
            <a:endParaRPr lang="hu-HU"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315867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30" y="47634"/>
            <a:ext cx="2857500" cy="285750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36</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1804" y="1789332"/>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mc:AlternateContent xmlns:mc="http://schemas.openxmlformats.org/markup-compatibility/2006" xmlns:pslz="http://schemas.microsoft.com/office/powerpoint/2016/slidezoom">
        <mc:Choice Requires="pslz">
          <p:graphicFrame>
            <p:nvGraphicFramePr>
              <p:cNvPr id="6" name="Dia nagyítása 5">
                <a:extLst>
                  <a:ext uri="{FF2B5EF4-FFF2-40B4-BE49-F238E27FC236}">
                    <a16:creationId xmlns:a16="http://schemas.microsoft.com/office/drawing/2014/main" id="{DCAA450B-878E-48B9-9735-326D465E2BD9}"/>
                  </a:ext>
                </a:extLst>
              </p:cNvPr>
              <p:cNvGraphicFramePr>
                <a:graphicFrameLocks noChangeAspect="1"/>
              </p:cNvGraphicFramePr>
              <p:nvPr>
                <p:extLst>
                  <p:ext uri="{D42A27DB-BD31-4B8C-83A1-F6EECF244321}">
                    <p14:modId xmlns:p14="http://schemas.microsoft.com/office/powerpoint/2010/main" val="2032678729"/>
                  </p:ext>
                </p:extLst>
              </p:nvPr>
            </p:nvGraphicFramePr>
            <p:xfrm>
              <a:off x="409776" y="2571750"/>
              <a:ext cx="3048000" cy="1714500"/>
            </p:xfrm>
            <a:graphic>
              <a:graphicData uri="http://schemas.microsoft.com/office/powerpoint/2016/slidezoom">
                <pslz:sldZm>
                  <pslz:sldZmObj sldId="481" cId="2134497093">
                    <pslz:zmPr id="{E3688BDE-F92D-41E7-BD53-C463F7F8AA33}" returnToParent="0"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6" name="Dia nagyítása 5">
                <a:hlinkClick r:id="rId9" action="ppaction://hlinksldjump"/>
                <a:extLst>
                  <a:ext uri="{FF2B5EF4-FFF2-40B4-BE49-F238E27FC236}">
                    <a16:creationId xmlns:a16="http://schemas.microsoft.com/office/drawing/2014/main" id="{DCAA450B-878E-48B9-9735-326D465E2BD9}"/>
                  </a:ext>
                </a:extLst>
              </p:cNvPr>
              <p:cNvPicPr>
                <a:picLocks noGrp="1" noRot="1" noChangeAspect="1" noMove="1" noResize="1" noEditPoints="1" noAdjustHandles="1" noChangeArrowheads="1" noChangeShapeType="1"/>
              </p:cNvPicPr>
              <p:nvPr/>
            </p:nvPicPr>
            <p:blipFill>
              <a:blip r:embed="rId10"/>
              <a:stretch>
                <a:fillRect/>
              </a:stretch>
            </p:blipFill>
            <p:spPr>
              <a:xfrm>
                <a:off x="409776" y="2571750"/>
                <a:ext cx="3048000" cy="1714500"/>
              </a:xfrm>
              <a:prstGeom prst="rect">
                <a:avLst/>
              </a:prstGeom>
              <a:ln w="3175">
                <a:solidFill>
                  <a:prstClr val="ltGray"/>
                </a:solidFill>
              </a:ln>
            </p:spPr>
          </p:pic>
        </mc:Fallback>
      </mc:AlternateContent>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4201002" y="2542271"/>
            <a:ext cx="4409598" cy="2991425"/>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tesztek szisztematikusan le vannak tárolva a </a:t>
            </a:r>
            <a:r>
              <a:rPr lang="hu-HU" dirty="0" err="1">
                <a:solidFill>
                  <a:schemeClr val="tx1"/>
                </a:solidFill>
                <a:latin typeface="Calibri Light" panose="020F0302020204030204" pitchFamily="34" charset="0"/>
                <a:cs typeface="Calibri Light" panose="020F0302020204030204" pitchFamily="34" charset="0"/>
              </a:rPr>
              <a:t>github</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repositoryban</a:t>
            </a:r>
            <a:r>
              <a:rPr lang="hu-HU"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Minden típusú terheléshez tartozik egy különálló teszt ami csak az adott REST API-</a:t>
            </a:r>
            <a:r>
              <a:rPr lang="hu-HU" dirty="0" err="1">
                <a:solidFill>
                  <a:schemeClr val="tx1"/>
                </a:solidFill>
                <a:latin typeface="Calibri Light" panose="020F0302020204030204" pitchFamily="34" charset="0"/>
                <a:cs typeface="Calibri Light" panose="020F0302020204030204" pitchFamily="34" charset="0"/>
              </a:rPr>
              <a:t>ra</a:t>
            </a:r>
            <a:r>
              <a:rPr lang="hu-HU" dirty="0">
                <a:solidFill>
                  <a:schemeClr val="tx1"/>
                </a:solidFill>
                <a:latin typeface="Calibri Light" panose="020F0302020204030204" pitchFamily="34" charset="0"/>
                <a:cs typeface="Calibri Light" panose="020F0302020204030204" pitchFamily="34" charset="0"/>
              </a:rPr>
              <a:t> küld kéréseket az előre megadott formátumban</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Terheléses tesztek (nagy </a:t>
            </a:r>
            <a:r>
              <a:rPr lang="hu-HU" dirty="0" err="1">
                <a:solidFill>
                  <a:schemeClr val="tx1"/>
                </a:solidFill>
                <a:latin typeface="Calibri Light" panose="020F0302020204030204" pitchFamily="34" charset="0"/>
                <a:cs typeface="Calibri Light" panose="020F0302020204030204" pitchFamily="34" charset="0"/>
              </a:rPr>
              <a:t>vonalkban</a:t>
            </a:r>
            <a:r>
              <a:rPr lang="hu-HU"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CPU intenzív , IO intenzív, NETWORK intenzív, illetve ezek permutációi (CPU és IO, CPU és NETWORK, </a:t>
            </a:r>
            <a:r>
              <a:rPr lang="hu-HU" dirty="0" err="1">
                <a:solidFill>
                  <a:schemeClr val="tx1"/>
                </a:solidFill>
                <a:latin typeface="Calibri Light" panose="020F0302020204030204" pitchFamily="34" charset="0"/>
                <a:cs typeface="Calibri Light" panose="020F0302020204030204" pitchFamily="34" charset="0"/>
              </a:rPr>
              <a:t>etc</a:t>
            </a:r>
            <a:r>
              <a:rPr lang="hu-HU" dirty="0">
                <a:solidFill>
                  <a:schemeClr val="tx1"/>
                </a:solidFill>
                <a:latin typeface="Calibri Light" panose="020F0302020204030204" pitchFamily="34" charset="0"/>
                <a:cs typeface="Calibri Light" panose="020F0302020204030204" pitchFamily="34" charset="0"/>
              </a:rPr>
              <a:t>)</a:t>
            </a:r>
          </a:p>
        </p:txBody>
      </p:sp>
    </p:spTree>
    <p:extLst>
      <p:ext uri="{BB962C8B-B14F-4D97-AF65-F5344CB8AC3E}">
        <p14:creationId xmlns:p14="http://schemas.microsoft.com/office/powerpoint/2010/main" val="351937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descr="A képen szöveg látható&#10;&#10;Automatikusan generált leírás">
            <a:extLst>
              <a:ext uri="{FF2B5EF4-FFF2-40B4-BE49-F238E27FC236}">
                <a16:creationId xmlns:a16="http://schemas.microsoft.com/office/drawing/2014/main" id="{6A1A02F2-5203-4D95-909F-E16C5F3852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10340"/>
            <a:ext cx="13411200" cy="7078679"/>
          </a:xfrm>
          <a:prstGeom prst="rect">
            <a:avLst/>
          </a:prstGeom>
        </p:spPr>
      </p:pic>
    </p:spTree>
    <p:extLst>
      <p:ext uri="{BB962C8B-B14F-4D97-AF65-F5344CB8AC3E}">
        <p14:creationId xmlns:p14="http://schemas.microsoft.com/office/powerpoint/2010/main" val="21344970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30" y="47634"/>
            <a:ext cx="2857500" cy="285750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38</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1804" y="1789332"/>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mc:AlternateContent xmlns:mc="http://schemas.openxmlformats.org/markup-compatibility/2006" xmlns:pslz="http://schemas.microsoft.com/office/powerpoint/2016/slidezoom">
        <mc:Choice Requires="pslz">
          <p:graphicFrame>
            <p:nvGraphicFramePr>
              <p:cNvPr id="4" name="Dia nagyítása 3">
                <a:extLst>
                  <a:ext uri="{FF2B5EF4-FFF2-40B4-BE49-F238E27FC236}">
                    <a16:creationId xmlns:a16="http://schemas.microsoft.com/office/drawing/2014/main" id="{F4E9E9B3-879B-4201-996F-A71F17F0F39B}"/>
                  </a:ext>
                </a:extLst>
              </p:cNvPr>
              <p:cNvGraphicFramePr>
                <a:graphicFrameLocks noChangeAspect="1"/>
              </p:cNvGraphicFramePr>
              <p:nvPr>
                <p:extLst>
                  <p:ext uri="{D42A27DB-BD31-4B8C-83A1-F6EECF244321}">
                    <p14:modId xmlns:p14="http://schemas.microsoft.com/office/powerpoint/2010/main" val="1675589343"/>
                  </p:ext>
                </p:extLst>
              </p:nvPr>
            </p:nvGraphicFramePr>
            <p:xfrm>
              <a:off x="469220" y="2746220"/>
              <a:ext cx="3048000" cy="1714500"/>
            </p:xfrm>
            <a:graphic>
              <a:graphicData uri="http://schemas.microsoft.com/office/powerpoint/2016/slidezoom">
                <pslz:sldZm>
                  <pslz:sldZmObj sldId="484" cId="2008349428">
                    <pslz:zmPr id="{528783B4-4E23-4805-A13F-B7430B214CEE}" returnToParent="0"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4" name="Dia nagyítása 3">
                <a:hlinkClick r:id="rId9" action="ppaction://hlinksldjump"/>
                <a:extLst>
                  <a:ext uri="{FF2B5EF4-FFF2-40B4-BE49-F238E27FC236}">
                    <a16:creationId xmlns:a16="http://schemas.microsoft.com/office/drawing/2014/main" id="{F4E9E9B3-879B-4201-996F-A71F17F0F39B}"/>
                  </a:ext>
                </a:extLst>
              </p:cNvPr>
              <p:cNvPicPr>
                <a:picLocks noGrp="1" noRot="1" noChangeAspect="1" noMove="1" noResize="1" noEditPoints="1" noAdjustHandles="1" noChangeArrowheads="1" noChangeShapeType="1"/>
              </p:cNvPicPr>
              <p:nvPr/>
            </p:nvPicPr>
            <p:blipFill>
              <a:blip r:embed="rId10"/>
              <a:stretch>
                <a:fillRect/>
              </a:stretch>
            </p:blipFill>
            <p:spPr>
              <a:xfrm>
                <a:off x="469220" y="274622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7" name="Dia nagyítása 6">
                <a:extLst>
                  <a:ext uri="{FF2B5EF4-FFF2-40B4-BE49-F238E27FC236}">
                    <a16:creationId xmlns:a16="http://schemas.microsoft.com/office/drawing/2014/main" id="{BAF312CD-8AAA-49BA-8182-8B07F211D4B1}"/>
                  </a:ext>
                </a:extLst>
              </p:cNvPr>
              <p:cNvGraphicFramePr>
                <a:graphicFrameLocks noChangeAspect="1"/>
              </p:cNvGraphicFramePr>
              <p:nvPr>
                <p:extLst>
                  <p:ext uri="{D42A27DB-BD31-4B8C-83A1-F6EECF244321}">
                    <p14:modId xmlns:p14="http://schemas.microsoft.com/office/powerpoint/2010/main" val="3865877830"/>
                  </p:ext>
                </p:extLst>
              </p:nvPr>
            </p:nvGraphicFramePr>
            <p:xfrm>
              <a:off x="3849598" y="2746220"/>
              <a:ext cx="3048000" cy="1714500"/>
            </p:xfrm>
            <a:graphic>
              <a:graphicData uri="http://schemas.microsoft.com/office/powerpoint/2016/slidezoom">
                <pslz:sldZm>
                  <pslz:sldZmObj sldId="485" cId="3184800205">
                    <pslz:zmPr id="{EB5B235C-3847-49E6-8531-B790A57E95E6}" returnToParent="0" transitionDur="100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7" name="Dia nagyítása 6">
                <a:hlinkClick r:id="rId12" action="ppaction://hlinksldjump"/>
                <a:extLst>
                  <a:ext uri="{FF2B5EF4-FFF2-40B4-BE49-F238E27FC236}">
                    <a16:creationId xmlns:a16="http://schemas.microsoft.com/office/drawing/2014/main" id="{BAF312CD-8AAA-49BA-8182-8B07F211D4B1}"/>
                  </a:ext>
                </a:extLst>
              </p:cNvPr>
              <p:cNvPicPr>
                <a:picLocks noGrp="1" noRot="1" noChangeAspect="1" noMove="1" noResize="1" noEditPoints="1" noAdjustHandles="1" noChangeArrowheads="1" noChangeShapeType="1"/>
              </p:cNvPicPr>
              <p:nvPr/>
            </p:nvPicPr>
            <p:blipFill>
              <a:blip r:embed="rId13"/>
              <a:stretch>
                <a:fillRect/>
              </a:stretch>
            </p:blipFill>
            <p:spPr>
              <a:xfrm>
                <a:off x="3849598" y="274622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0" name="Dia nagyítása 9">
                <a:extLst>
                  <a:ext uri="{FF2B5EF4-FFF2-40B4-BE49-F238E27FC236}">
                    <a16:creationId xmlns:a16="http://schemas.microsoft.com/office/drawing/2014/main" id="{45B5792D-1A45-4DE9-A586-8F74F895F615}"/>
                  </a:ext>
                </a:extLst>
              </p:cNvPr>
              <p:cNvGraphicFramePr>
                <a:graphicFrameLocks noChangeAspect="1"/>
              </p:cNvGraphicFramePr>
              <p:nvPr>
                <p:extLst>
                  <p:ext uri="{D42A27DB-BD31-4B8C-83A1-F6EECF244321}">
                    <p14:modId xmlns:p14="http://schemas.microsoft.com/office/powerpoint/2010/main" val="1875998915"/>
                  </p:ext>
                </p:extLst>
              </p:nvPr>
            </p:nvGraphicFramePr>
            <p:xfrm>
              <a:off x="7200903" y="2746220"/>
              <a:ext cx="3048000" cy="1714500"/>
            </p:xfrm>
            <a:graphic>
              <a:graphicData uri="http://schemas.microsoft.com/office/powerpoint/2016/slidezoom">
                <pslz:sldZm>
                  <pslz:sldZmObj sldId="486" cId="2101784859">
                    <pslz:zmPr id="{7C1403B7-8924-4DD2-89F9-34D4DF913743}" returnToParent="0" transitionDur="1000">
                      <p166:blipFill xmlns:p166="http://schemas.microsoft.com/office/powerpoint/2016/6/main">
                        <a:blip r:embed="rId1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0" name="Dia nagyítása 9">
                <a:hlinkClick r:id="rId15" action="ppaction://hlinksldjump"/>
                <a:extLst>
                  <a:ext uri="{FF2B5EF4-FFF2-40B4-BE49-F238E27FC236}">
                    <a16:creationId xmlns:a16="http://schemas.microsoft.com/office/drawing/2014/main" id="{45B5792D-1A45-4DE9-A586-8F74F895F615}"/>
                  </a:ext>
                </a:extLst>
              </p:cNvPr>
              <p:cNvPicPr>
                <a:picLocks noGrp="1" noRot="1" noChangeAspect="1" noMove="1" noResize="1" noEditPoints="1" noAdjustHandles="1" noChangeArrowheads="1" noChangeShapeType="1"/>
              </p:cNvPicPr>
              <p:nvPr/>
            </p:nvPicPr>
            <p:blipFill>
              <a:blip r:embed="rId16"/>
              <a:stretch>
                <a:fillRect/>
              </a:stretch>
            </p:blipFill>
            <p:spPr>
              <a:xfrm>
                <a:off x="7200903" y="274622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2" name="Dia nagyítása 11">
                <a:extLst>
                  <a:ext uri="{FF2B5EF4-FFF2-40B4-BE49-F238E27FC236}">
                    <a16:creationId xmlns:a16="http://schemas.microsoft.com/office/drawing/2014/main" id="{28618C23-AE1C-4528-82B5-57B7904F2857}"/>
                  </a:ext>
                </a:extLst>
              </p:cNvPr>
              <p:cNvGraphicFramePr>
                <a:graphicFrameLocks noChangeAspect="1"/>
              </p:cNvGraphicFramePr>
              <p:nvPr>
                <p:extLst>
                  <p:ext uri="{D42A27DB-BD31-4B8C-83A1-F6EECF244321}">
                    <p14:modId xmlns:p14="http://schemas.microsoft.com/office/powerpoint/2010/main" val="1447127208"/>
                  </p:ext>
                </p:extLst>
              </p:nvPr>
            </p:nvGraphicFramePr>
            <p:xfrm>
              <a:off x="466242" y="4771550"/>
              <a:ext cx="3048000" cy="1714500"/>
            </p:xfrm>
            <a:graphic>
              <a:graphicData uri="http://schemas.microsoft.com/office/powerpoint/2016/slidezoom">
                <pslz:sldZm>
                  <pslz:sldZmObj sldId="487" cId="528382356">
                    <pslz:zmPr id="{0BB5A53C-32C4-44DF-8343-617B5D68F2B2}" returnToParent="0" transitionDur="1000">
                      <p166:blipFill xmlns:p166="http://schemas.microsoft.com/office/powerpoint/2016/6/main">
                        <a:blip r:embed="rId17"/>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2" name="Dia nagyítása 11">
                <a:hlinkClick r:id="rId18" action="ppaction://hlinksldjump"/>
                <a:extLst>
                  <a:ext uri="{FF2B5EF4-FFF2-40B4-BE49-F238E27FC236}">
                    <a16:creationId xmlns:a16="http://schemas.microsoft.com/office/drawing/2014/main" id="{28618C23-AE1C-4528-82B5-57B7904F2857}"/>
                  </a:ext>
                </a:extLst>
              </p:cNvPr>
              <p:cNvPicPr>
                <a:picLocks noGrp="1" noRot="1" noChangeAspect="1" noMove="1" noResize="1" noEditPoints="1" noAdjustHandles="1" noChangeArrowheads="1" noChangeShapeType="1"/>
              </p:cNvPicPr>
              <p:nvPr/>
            </p:nvPicPr>
            <p:blipFill>
              <a:blip r:embed="rId19"/>
              <a:stretch>
                <a:fillRect/>
              </a:stretch>
            </p:blipFill>
            <p:spPr>
              <a:xfrm>
                <a:off x="466242" y="47715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4" name="Dia nagyítása 13">
                <a:extLst>
                  <a:ext uri="{FF2B5EF4-FFF2-40B4-BE49-F238E27FC236}">
                    <a16:creationId xmlns:a16="http://schemas.microsoft.com/office/drawing/2014/main" id="{19BC009A-4D2B-4509-B28E-03F7B8BF41C2}"/>
                  </a:ext>
                </a:extLst>
              </p:cNvPr>
              <p:cNvGraphicFramePr>
                <a:graphicFrameLocks noChangeAspect="1"/>
              </p:cNvGraphicFramePr>
              <p:nvPr>
                <p:extLst>
                  <p:ext uri="{D42A27DB-BD31-4B8C-83A1-F6EECF244321}">
                    <p14:modId xmlns:p14="http://schemas.microsoft.com/office/powerpoint/2010/main" val="4034210392"/>
                  </p:ext>
                </p:extLst>
              </p:nvPr>
            </p:nvGraphicFramePr>
            <p:xfrm>
              <a:off x="3849598" y="4771550"/>
              <a:ext cx="3048000" cy="1714500"/>
            </p:xfrm>
            <a:graphic>
              <a:graphicData uri="http://schemas.microsoft.com/office/powerpoint/2016/slidezoom">
                <pslz:sldZm>
                  <pslz:sldZmObj sldId="488" cId="3389570009">
                    <pslz:zmPr id="{57AE46EE-042E-4977-BDFE-771C3B8A7F1A}" returnToParent="0" transitionDur="1000">
                      <p166:blipFill xmlns:p166="http://schemas.microsoft.com/office/powerpoint/2016/6/main">
                        <a:blip r:embed="rId20"/>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4" name="Dia nagyítása 13">
                <a:hlinkClick r:id="rId21" action="ppaction://hlinksldjump"/>
                <a:extLst>
                  <a:ext uri="{FF2B5EF4-FFF2-40B4-BE49-F238E27FC236}">
                    <a16:creationId xmlns:a16="http://schemas.microsoft.com/office/drawing/2014/main" id="{19BC009A-4D2B-4509-B28E-03F7B8BF41C2}"/>
                  </a:ext>
                </a:extLst>
              </p:cNvPr>
              <p:cNvPicPr>
                <a:picLocks noGrp="1" noRot="1" noChangeAspect="1" noMove="1" noResize="1" noEditPoints="1" noAdjustHandles="1" noChangeArrowheads="1" noChangeShapeType="1"/>
              </p:cNvPicPr>
              <p:nvPr/>
            </p:nvPicPr>
            <p:blipFill>
              <a:blip r:embed="rId22"/>
              <a:stretch>
                <a:fillRect/>
              </a:stretch>
            </p:blipFill>
            <p:spPr>
              <a:xfrm>
                <a:off x="3849598" y="47715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7" name="Dia nagyítása 16">
                <a:extLst>
                  <a:ext uri="{FF2B5EF4-FFF2-40B4-BE49-F238E27FC236}">
                    <a16:creationId xmlns:a16="http://schemas.microsoft.com/office/drawing/2014/main" id="{B2BACE1A-2ECE-41D5-8835-056E5B1299B2}"/>
                  </a:ext>
                </a:extLst>
              </p:cNvPr>
              <p:cNvGraphicFramePr>
                <a:graphicFrameLocks noChangeAspect="1"/>
              </p:cNvGraphicFramePr>
              <p:nvPr>
                <p:extLst>
                  <p:ext uri="{D42A27DB-BD31-4B8C-83A1-F6EECF244321}">
                    <p14:modId xmlns:p14="http://schemas.microsoft.com/office/powerpoint/2010/main" val="321956184"/>
                  </p:ext>
                </p:extLst>
              </p:nvPr>
            </p:nvGraphicFramePr>
            <p:xfrm>
              <a:off x="7200903" y="4771550"/>
              <a:ext cx="3048000" cy="1714500"/>
            </p:xfrm>
            <a:graphic>
              <a:graphicData uri="http://schemas.microsoft.com/office/powerpoint/2016/slidezoom">
                <pslz:sldZm>
                  <pslz:sldZmObj sldId="489" cId="1364514016">
                    <pslz:zmPr id="{CF0CDA6C-9248-4800-AEEB-5A712D549755}" returnToParent="0" transitionDur="1000">
                      <p166:blipFill xmlns:p166="http://schemas.microsoft.com/office/powerpoint/2016/6/main">
                        <a:blip r:embed="rId23"/>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7" name="Dia nagyítása 16">
                <a:hlinkClick r:id="rId24" action="ppaction://hlinksldjump"/>
                <a:extLst>
                  <a:ext uri="{FF2B5EF4-FFF2-40B4-BE49-F238E27FC236}">
                    <a16:creationId xmlns:a16="http://schemas.microsoft.com/office/drawing/2014/main" id="{B2BACE1A-2ECE-41D5-8835-056E5B1299B2}"/>
                  </a:ext>
                </a:extLst>
              </p:cNvPr>
              <p:cNvPicPr>
                <a:picLocks noGrp="1" noRot="1" noChangeAspect="1" noMove="1" noResize="1" noEditPoints="1" noAdjustHandles="1" noChangeArrowheads="1" noChangeShapeType="1"/>
              </p:cNvPicPr>
              <p:nvPr/>
            </p:nvPicPr>
            <p:blipFill>
              <a:blip r:embed="rId25"/>
              <a:stretch>
                <a:fillRect/>
              </a:stretch>
            </p:blipFill>
            <p:spPr>
              <a:xfrm>
                <a:off x="7200903" y="4771550"/>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1624109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descr="A képen szöveg, monitor, képernyőkép, fekete látható&#10;&#10;Automatikusan generált leírás">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17" name="Felirat: vonal kiemelősávval 16">
            <a:extLst>
              <a:ext uri="{FF2B5EF4-FFF2-40B4-BE49-F238E27FC236}">
                <a16:creationId xmlns:a16="http://schemas.microsoft.com/office/drawing/2014/main" id="{B9AF6CEB-1425-475D-9080-43D70E3C9A2E}"/>
              </a:ext>
            </a:extLst>
          </p:cNvPr>
          <p:cNvSpPr/>
          <p:nvPr/>
        </p:nvSpPr>
        <p:spPr>
          <a:xfrm>
            <a:off x="3121572" y="2096813"/>
            <a:ext cx="3815255" cy="2128345"/>
          </a:xfrm>
          <a:prstGeom prst="accentCallout1">
            <a:avLst>
              <a:gd name="adj1" fmla="val 18750"/>
              <a:gd name="adj2" fmla="val -8333"/>
              <a:gd name="adj3" fmla="val 36204"/>
              <a:gd name="adj4" fmla="val -3874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Szekvenciálisan egymás után következő teszt sorozatok</a:t>
            </a:r>
          </a:p>
        </p:txBody>
      </p:sp>
      <p:sp>
        <p:nvSpPr>
          <p:cNvPr id="18" name="Felirat: vonal kiemelősávval 17">
            <a:extLst>
              <a:ext uri="{FF2B5EF4-FFF2-40B4-BE49-F238E27FC236}">
                <a16:creationId xmlns:a16="http://schemas.microsoft.com/office/drawing/2014/main" id="{DE565859-B3F6-4EEE-A7CC-E5CEE547917E}"/>
              </a:ext>
            </a:extLst>
          </p:cNvPr>
          <p:cNvSpPr/>
          <p:nvPr/>
        </p:nvSpPr>
        <p:spPr>
          <a:xfrm>
            <a:off x="3116312" y="2091553"/>
            <a:ext cx="3815255" cy="2128345"/>
          </a:xfrm>
          <a:prstGeom prst="accentCallout1">
            <a:avLst>
              <a:gd name="adj1" fmla="val 18750"/>
              <a:gd name="adj2" fmla="val -8333"/>
              <a:gd name="adj3" fmla="val -8981"/>
              <a:gd name="adj4" fmla="val -3998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Az első tesztek csak a REST API működését tesztelik</a:t>
            </a:r>
          </a:p>
        </p:txBody>
      </p:sp>
    </p:spTree>
    <p:extLst>
      <p:ext uri="{BB962C8B-B14F-4D97-AF65-F5344CB8AC3E}">
        <p14:creationId xmlns:p14="http://schemas.microsoft.com/office/powerpoint/2010/main" val="2008349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 name="Téglalap 51">
            <a:extLst>
              <a:ext uri="{FF2B5EF4-FFF2-40B4-BE49-F238E27FC236}">
                <a16:creationId xmlns:a16="http://schemas.microsoft.com/office/drawing/2014/main" id="{685CC866-AB9B-44E0-86E2-EC5C51729EAF}"/>
              </a:ext>
            </a:extLst>
          </p:cNvPr>
          <p:cNvSpPr/>
          <p:nvPr/>
        </p:nvSpPr>
        <p:spPr>
          <a:xfrm>
            <a:off x="5260262" y="1936704"/>
            <a:ext cx="1230845" cy="123195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Light" panose="020F0302020204030204" pitchFamily="34" charset="0"/>
              <a:cs typeface="Calibri Light" panose="020F0302020204030204" pitchFamily="34" charset="0"/>
            </a:endParaRPr>
          </a:p>
        </p:txBody>
      </p:sp>
      <p:sp>
        <p:nvSpPr>
          <p:cNvPr id="60" name="Szöveg helye 14">
            <a:extLst>
              <a:ext uri="{FF2B5EF4-FFF2-40B4-BE49-F238E27FC236}">
                <a16:creationId xmlns:a16="http://schemas.microsoft.com/office/drawing/2014/main" id="{8CD5D8BD-E8C4-4115-A3F4-868CA077D8C7}"/>
              </a:ext>
            </a:extLst>
          </p:cNvPr>
          <p:cNvSpPr txBox="1">
            <a:spLocks/>
          </p:cNvSpPr>
          <p:nvPr/>
        </p:nvSpPr>
        <p:spPr>
          <a:xfrm>
            <a:off x="1322519" y="5730156"/>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Valós kéréseket küldünk a web szervernek</a:t>
            </a: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Tanulás a válaszidő becslésére</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a:t>
            </a:fld>
            <a:endParaRPr lang="en-GB" dirty="0"/>
          </a:p>
        </p:txBody>
      </p:sp>
      <p:pic>
        <p:nvPicPr>
          <p:cNvPr id="7" name="Kép helye 6"/>
          <p:cNvPicPr>
            <a:picLocks noGrp="1" noChangeAspect="1"/>
          </p:cNvPicPr>
          <p:nvPr>
            <p:ph type="pic" sz="quarter" idx="28"/>
          </p:nvPr>
        </p:nvPicPr>
        <p:blipFill>
          <a:blip r:embed="rId4"/>
          <a:stretch>
            <a:fillRect/>
          </a:stretch>
        </p:blipFill>
        <p:spPr>
          <a:xfrm>
            <a:off x="5472596" y="2099813"/>
            <a:ext cx="854075" cy="854075"/>
          </a:xfrm>
        </p:spPr>
      </p:pic>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4"/>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Szöveg helye 17">
            <a:extLst>
              <a:ext uri="{FF2B5EF4-FFF2-40B4-BE49-F238E27FC236}">
                <a16:creationId xmlns:a16="http://schemas.microsoft.com/office/drawing/2014/main" id="{EF1735BC-D84A-49D9-A1F5-98B0F92CC4E6}"/>
              </a:ext>
            </a:extLst>
          </p:cNvPr>
          <p:cNvSpPr>
            <a:spLocks noGrp="1"/>
          </p:cNvSpPr>
          <p:nvPr>
            <p:ph type="body" sz="quarter" idx="17"/>
          </p:nvPr>
        </p:nvSpPr>
        <p:spPr>
          <a:xfrm>
            <a:off x="1322519" y="5375335"/>
            <a:ext cx="2160587" cy="354821"/>
          </a:xfrm>
        </p:spPr>
        <p:txBody>
          <a:bodyPr rtlCol="0">
            <a:normAutofit fontScale="62500" lnSpcReduction="20000"/>
          </a:bodyPr>
          <a:lstStyle/>
          <a:p>
            <a:r>
              <a:rPr lang="hu-HU" dirty="0"/>
              <a:t>Tanuló fázis 1</a:t>
            </a:r>
            <a:endParaRPr lang="en-GB" dirty="0"/>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5"/>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3066118">
            <a:off x="7385768" y="2291024"/>
            <a:ext cx="494059" cy="79439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435608" y="1081921"/>
            <a:ext cx="3176272"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solidFill>
                  <a:srgbClr val="FF0000"/>
                </a:solidFill>
                <a:latin typeface="Calibri Light" panose="020F0302020204030204" pitchFamily="34" charset="0"/>
                <a:cs typeface="Calibri Light" panose="020F0302020204030204" pitchFamily="34" charset="0"/>
              </a:rPr>
              <a:t>Folyamatosan jönnek</a:t>
            </a:r>
            <a:r>
              <a:rPr lang="hu-HU" dirty="0">
                <a:latin typeface="Calibri Light" panose="020F0302020204030204" pitchFamily="34" charset="0"/>
                <a:cs typeface="Calibri Light" panose="020F0302020204030204" pitchFamily="34" charset="0"/>
              </a:rPr>
              <a:t> a kérések és történik a kiszolgálás</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Calibri Light" panose="020F0302020204030204" pitchFamily="34" charset="0"/>
                <a:cs typeface="Calibri Light" panose="020F0302020204030204" pitchFamily="34" charset="0"/>
              </a:rPr>
              <a:t>Micado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Calibri Light" panose="020F0302020204030204" pitchFamily="34" charset="0"/>
                <a:cs typeface="Calibri Light" panose="020F0302020204030204" pitchFamily="34" charset="0"/>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600" dirty="0">
                <a:solidFill>
                  <a:schemeClr val="tx1"/>
                </a:solidFill>
                <a:latin typeface="Calibri Light" panose="020F0302020204030204" pitchFamily="34" charset="0"/>
                <a:cs typeface="Calibri Light" panose="020F0302020204030204" pitchFamily="34" charset="0"/>
              </a:rPr>
              <a:t>Micado Optimizer</a:t>
            </a:r>
          </a:p>
        </p:txBody>
      </p:sp>
      <p:sp>
        <p:nvSpPr>
          <p:cNvPr id="33" name="Szöveg helye 14">
            <a:extLst>
              <a:ext uri="{FF2B5EF4-FFF2-40B4-BE49-F238E27FC236}">
                <a16:creationId xmlns:a16="http://schemas.microsoft.com/office/drawing/2014/main" id="{7EE0E104-5198-47C6-A0A8-ED3B57EC35C3}"/>
              </a:ext>
            </a:extLst>
          </p:cNvPr>
          <p:cNvSpPr txBox="1">
            <a:spLocks/>
          </p:cNvSpPr>
          <p:nvPr/>
        </p:nvSpPr>
        <p:spPr>
          <a:xfrm>
            <a:off x="5213421" y="36055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is logging and collect input data such as:</a:t>
            </a:r>
          </a:p>
          <a:p>
            <a:r>
              <a:rPr lang="en-GB" dirty="0">
                <a:latin typeface="Calibri Light" panose="020F0302020204030204" pitchFamily="34" charset="0"/>
                <a:cs typeface="Calibri Light" panose="020F0302020204030204" pitchFamily="34" charset="0"/>
              </a:rPr>
              <a:t>- Request rate</a:t>
            </a:r>
          </a:p>
        </p:txBody>
      </p:sp>
      <p:pic>
        <p:nvPicPr>
          <p:cNvPr id="11" name="Kép 10">
            <a:extLst>
              <a:ext uri="{FF2B5EF4-FFF2-40B4-BE49-F238E27FC236}">
                <a16:creationId xmlns:a16="http://schemas.microsoft.com/office/drawing/2014/main" id="{4C607F53-93EC-4D4D-B7D4-8360D1E83D41}"/>
              </a:ext>
            </a:extLst>
          </p:cNvPr>
          <p:cNvPicPr>
            <a:picLocks noChangeAspect="1"/>
          </p:cNvPicPr>
          <p:nvPr/>
        </p:nvPicPr>
        <p:blipFill>
          <a:blip r:embed="rId6"/>
          <a:stretch>
            <a:fillRect/>
          </a:stretch>
        </p:blipFill>
        <p:spPr>
          <a:xfrm>
            <a:off x="6350952" y="2513848"/>
            <a:ext cx="400050" cy="476250"/>
          </a:xfrm>
          <a:prstGeom prst="rect">
            <a:avLst/>
          </a:prstGeom>
        </p:spPr>
      </p:pic>
      <p:pic>
        <p:nvPicPr>
          <p:cNvPr id="34" name="Kép 33">
            <a:extLst>
              <a:ext uri="{FF2B5EF4-FFF2-40B4-BE49-F238E27FC236}">
                <a16:creationId xmlns:a16="http://schemas.microsoft.com/office/drawing/2014/main" id="{BEDFBB82-5897-44D8-9D53-3C533F979213}"/>
              </a:ext>
            </a:extLst>
          </p:cNvPr>
          <p:cNvPicPr>
            <a:picLocks noChangeAspect="1"/>
          </p:cNvPicPr>
          <p:nvPr/>
        </p:nvPicPr>
        <p:blipFill>
          <a:blip r:embed="rId7"/>
          <a:stretch>
            <a:fillRect/>
          </a:stretch>
        </p:blipFill>
        <p:spPr>
          <a:xfrm>
            <a:off x="6330445" y="2522815"/>
            <a:ext cx="484061" cy="471321"/>
          </a:xfrm>
          <a:prstGeom prst="rect">
            <a:avLst/>
          </a:prstGeom>
        </p:spPr>
      </p:pic>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5222068" y="4542149"/>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1,   10,   20,   67,   40, 500,  9,  600,   8,     1,   </a:t>
            </a:r>
            <a:r>
              <a:rPr lang="en-GB" dirty="0">
                <a:solidFill>
                  <a:srgbClr val="C00000"/>
                </a:solidFill>
                <a:latin typeface="Calibri Light" panose="020F0302020204030204" pitchFamily="34" charset="0"/>
                <a:cs typeface="Calibri Light" panose="020F0302020204030204" pitchFamily="34" charset="0"/>
              </a:rPr>
              <a:t>70</a:t>
            </a:r>
            <a:r>
              <a:rPr lang="en-GB" dirty="0">
                <a:latin typeface="Calibri Light" panose="020F0302020204030204" pitchFamily="34" charset="0"/>
                <a:cs typeface="Calibri Light" panose="020F0302020204030204" pitchFamily="34" charset="0"/>
              </a:rPr>
              <a:t> </a:t>
            </a: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5221612" y="3137649"/>
            <a:ext cx="5951901"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dirty="0">
                <a:latin typeface="Calibri Light" panose="020F0302020204030204" pitchFamily="34" charset="0"/>
                <a:cs typeface="Calibri Light" panose="020F0302020204030204" pitchFamily="34" charset="0"/>
              </a:rPr>
              <a:t>ID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Number of VM</a:t>
            </a:r>
            <a:br>
              <a:rPr lang="en-GB" dirty="0">
                <a:latin typeface="Calibri Light" panose="020F0302020204030204" pitchFamily="34" charset="0"/>
                <a:cs typeface="Calibri Light" panose="020F0302020204030204" pitchFamily="34" charset="0"/>
              </a:rPr>
            </a:br>
            <a:r>
              <a:rPr lang="hu-HU" dirty="0">
                <a:solidFill>
                  <a:srgbClr val="C00000"/>
                </a:solidFill>
                <a:latin typeface="Calibri Light" panose="020F0302020204030204" pitchFamily="34" charset="0"/>
                <a:cs typeface="Calibri Light" panose="020F0302020204030204" pitchFamily="34" charset="0"/>
              </a:rPr>
              <a:t>Válaszidő</a:t>
            </a:r>
            <a:endParaRPr lang="en-GB" dirty="0">
              <a:solidFill>
                <a:srgbClr val="C00000"/>
              </a:solidFill>
              <a:latin typeface="Calibri Light" panose="020F0302020204030204" pitchFamily="34" charset="0"/>
              <a:cs typeface="Calibri Light" panose="020F0302020204030204" pitchFamily="34" charset="0"/>
            </a:endParaRPr>
          </a:p>
        </p:txBody>
      </p:sp>
      <p:sp>
        <p:nvSpPr>
          <p:cNvPr id="38" name="Ábra 18" title="Sablon utasítási nyíl">
            <a:extLst>
              <a:ext uri="{FF2B5EF4-FFF2-40B4-BE49-F238E27FC236}">
                <a16:creationId xmlns:a16="http://schemas.microsoft.com/office/drawing/2014/main" id="{83527AED-DAB8-4A77-8671-2FFF4D2888FB}"/>
              </a:ext>
            </a:extLst>
          </p:cNvPr>
          <p:cNvSpPr/>
          <p:nvPr/>
        </p:nvSpPr>
        <p:spPr>
          <a:xfrm rot="6467601" flipH="1" flipV="1">
            <a:off x="5458412" y="5330660"/>
            <a:ext cx="284076" cy="43099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40" name="Szöveg helye 14">
            <a:extLst>
              <a:ext uri="{FF2B5EF4-FFF2-40B4-BE49-F238E27FC236}">
                <a16:creationId xmlns:a16="http://schemas.microsoft.com/office/drawing/2014/main" id="{6FBB48FD-C0F6-4493-BF64-D8DCD88F8A0C}"/>
              </a:ext>
            </a:extLst>
          </p:cNvPr>
          <p:cNvSpPr txBox="1">
            <a:spLocks/>
          </p:cNvSpPr>
          <p:nvPr/>
        </p:nvSpPr>
        <p:spPr>
          <a:xfrm>
            <a:off x="5690164" y="5406327"/>
            <a:ext cx="3176272"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Amikor egy új mérési értéket kapunk akkor azt egy új sorként tároljuk az adatbázisunkban</a:t>
            </a:r>
            <a:endParaRPr lang="en-GB" dirty="0">
              <a:latin typeface="Calibri Light" panose="020F0302020204030204" pitchFamily="34" charset="0"/>
              <a:cs typeface="Calibri Light" panose="020F0302020204030204" pitchFamily="34" charset="0"/>
            </a:endParaRPr>
          </a:p>
        </p:txBody>
      </p:sp>
      <p:sp>
        <p:nvSpPr>
          <p:cNvPr id="35" name="Szöveg helye 14">
            <a:extLst>
              <a:ext uri="{FF2B5EF4-FFF2-40B4-BE49-F238E27FC236}">
                <a16:creationId xmlns:a16="http://schemas.microsoft.com/office/drawing/2014/main" id="{9A815127-464F-4580-9108-2E4120D844BD}"/>
              </a:ext>
            </a:extLst>
          </p:cNvPr>
          <p:cNvSpPr txBox="1">
            <a:spLocks/>
          </p:cNvSpPr>
          <p:nvPr/>
        </p:nvSpPr>
        <p:spPr>
          <a:xfrm>
            <a:off x="5230129" y="4803763"/>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2,   11,   50,   71,   20, 580,  8,  900,   8,     1,   </a:t>
            </a:r>
            <a:r>
              <a:rPr lang="en-GB" dirty="0">
                <a:solidFill>
                  <a:srgbClr val="C00000"/>
                </a:solidFill>
                <a:latin typeface="Calibri Light" panose="020F0302020204030204" pitchFamily="34" charset="0"/>
                <a:cs typeface="Calibri Light" panose="020F0302020204030204" pitchFamily="34" charset="0"/>
              </a:rPr>
              <a:t>81</a:t>
            </a:r>
            <a:r>
              <a:rPr lang="en-GB" dirty="0">
                <a:latin typeface="Calibri Light" panose="020F0302020204030204" pitchFamily="34" charset="0"/>
                <a:cs typeface="Calibri Light" panose="020F0302020204030204" pitchFamily="34" charset="0"/>
              </a:rPr>
              <a:t> </a:t>
            </a:r>
          </a:p>
        </p:txBody>
      </p:sp>
      <p:pic>
        <p:nvPicPr>
          <p:cNvPr id="39" name="Kép 38">
            <a:extLst>
              <a:ext uri="{FF2B5EF4-FFF2-40B4-BE49-F238E27FC236}">
                <a16:creationId xmlns:a16="http://schemas.microsoft.com/office/drawing/2014/main" id="{7A27A7FE-E904-42FA-9E09-C8A306CD3145}"/>
              </a:ext>
            </a:extLst>
          </p:cNvPr>
          <p:cNvPicPr>
            <a:picLocks noChangeAspect="1"/>
          </p:cNvPicPr>
          <p:nvPr/>
        </p:nvPicPr>
        <p:blipFill>
          <a:blip r:embed="rId6"/>
          <a:stretch>
            <a:fillRect/>
          </a:stretch>
        </p:blipFill>
        <p:spPr>
          <a:xfrm>
            <a:off x="6366872" y="2516120"/>
            <a:ext cx="400050" cy="476250"/>
          </a:xfrm>
          <a:prstGeom prst="rect">
            <a:avLst/>
          </a:prstGeom>
        </p:spPr>
      </p:pic>
      <p:sp>
        <p:nvSpPr>
          <p:cNvPr id="41" name="Szöveg helye 14">
            <a:extLst>
              <a:ext uri="{FF2B5EF4-FFF2-40B4-BE49-F238E27FC236}">
                <a16:creationId xmlns:a16="http://schemas.microsoft.com/office/drawing/2014/main" id="{350F933D-94C6-43A1-B2C6-3D55D9211857}"/>
              </a:ext>
            </a:extLst>
          </p:cNvPr>
          <p:cNvSpPr txBox="1">
            <a:spLocks/>
          </p:cNvSpPr>
          <p:nvPr/>
        </p:nvSpPr>
        <p:spPr>
          <a:xfrm>
            <a:off x="7925644" y="2405112"/>
            <a:ext cx="3176272"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   De 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cxnSp>
        <p:nvCxnSpPr>
          <p:cNvPr id="43" name="Egyenes összekötő nyíllal 8">
            <a:extLst>
              <a:ext uri="{FF2B5EF4-FFF2-40B4-BE49-F238E27FC236}">
                <a16:creationId xmlns:a16="http://schemas.microsoft.com/office/drawing/2014/main" id="{B88A955A-18F6-4599-91D5-E713072E7EBD}"/>
              </a:ext>
            </a:extLst>
          </p:cNvPr>
          <p:cNvCxnSpPr>
            <a:cxnSpLocks/>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4" name="Szöveg helye 17">
            <a:extLst>
              <a:ext uri="{FF2B5EF4-FFF2-40B4-BE49-F238E27FC236}">
                <a16:creationId xmlns:a16="http://schemas.microsoft.com/office/drawing/2014/main" id="{0DFE3551-6CAF-4DC7-856D-11C56DB892B7}"/>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45" name="Kép helye 6">
            <a:extLst>
              <a:ext uri="{FF2B5EF4-FFF2-40B4-BE49-F238E27FC236}">
                <a16:creationId xmlns:a16="http://schemas.microsoft.com/office/drawing/2014/main" id="{D703346E-7666-4A5C-A4EA-62B9192E66AD}"/>
              </a:ext>
            </a:extLst>
          </p:cNvPr>
          <p:cNvPicPr>
            <a:picLocks noChangeAspect="1"/>
          </p:cNvPicPr>
          <p:nvPr/>
        </p:nvPicPr>
        <p:blipFill>
          <a:blip r:embed="rId4">
            <a:alphaModFix amt="35000"/>
          </a:blip>
          <a:stretch>
            <a:fillRect/>
          </a:stretch>
        </p:blipFill>
        <p:spPr>
          <a:xfrm>
            <a:off x="9666621" y="1421745"/>
            <a:ext cx="854075" cy="854075"/>
          </a:xfrm>
          <a:prstGeom prst="rect">
            <a:avLst/>
          </a:prstGeom>
        </p:spPr>
      </p:pic>
      <p:pic>
        <p:nvPicPr>
          <p:cNvPr id="46" name="Kép helye 6">
            <a:extLst>
              <a:ext uri="{FF2B5EF4-FFF2-40B4-BE49-F238E27FC236}">
                <a16:creationId xmlns:a16="http://schemas.microsoft.com/office/drawing/2014/main" id="{6A917AE6-2BD3-4CAB-B338-498FAA5CCBB1}"/>
              </a:ext>
            </a:extLst>
          </p:cNvPr>
          <p:cNvPicPr>
            <a:picLocks noChangeAspect="1"/>
          </p:cNvPicPr>
          <p:nvPr/>
        </p:nvPicPr>
        <p:blipFill>
          <a:blip r:embed="rId4">
            <a:alphaModFix amt="35000"/>
          </a:blip>
          <a:stretch>
            <a:fillRect/>
          </a:stretch>
        </p:blipFill>
        <p:spPr>
          <a:xfrm>
            <a:off x="9819021" y="1574145"/>
            <a:ext cx="854075" cy="854075"/>
          </a:xfrm>
          <a:prstGeom prst="rect">
            <a:avLst/>
          </a:prstGeom>
        </p:spPr>
      </p:pic>
      <p:pic>
        <p:nvPicPr>
          <p:cNvPr id="47" name="Kép helye 6">
            <a:extLst>
              <a:ext uri="{FF2B5EF4-FFF2-40B4-BE49-F238E27FC236}">
                <a16:creationId xmlns:a16="http://schemas.microsoft.com/office/drawing/2014/main" id="{6A6F3CFE-538D-4520-A254-70934DF29829}"/>
              </a:ext>
            </a:extLst>
          </p:cNvPr>
          <p:cNvPicPr>
            <a:picLocks noChangeAspect="1"/>
          </p:cNvPicPr>
          <p:nvPr/>
        </p:nvPicPr>
        <p:blipFill>
          <a:blip r:embed="rId4">
            <a:alphaModFix amt="35000"/>
          </a:blip>
          <a:stretch>
            <a:fillRect/>
          </a:stretch>
        </p:blipFill>
        <p:spPr>
          <a:xfrm>
            <a:off x="9971421" y="1726545"/>
            <a:ext cx="854075" cy="854075"/>
          </a:xfrm>
          <a:prstGeom prst="rect">
            <a:avLst/>
          </a:prstGeom>
        </p:spPr>
      </p:pic>
      <p:pic>
        <p:nvPicPr>
          <p:cNvPr id="48" name="Kép helye 6">
            <a:extLst>
              <a:ext uri="{FF2B5EF4-FFF2-40B4-BE49-F238E27FC236}">
                <a16:creationId xmlns:a16="http://schemas.microsoft.com/office/drawing/2014/main" id="{57AA0D44-004E-4CCB-B97E-95619E07BB23}"/>
              </a:ext>
            </a:extLst>
          </p:cNvPr>
          <p:cNvPicPr>
            <a:picLocks noChangeAspect="1"/>
          </p:cNvPicPr>
          <p:nvPr/>
        </p:nvPicPr>
        <p:blipFill>
          <a:blip r:embed="rId4">
            <a:alphaModFix amt="35000"/>
          </a:blip>
          <a:stretch>
            <a:fillRect/>
          </a:stretch>
        </p:blipFill>
        <p:spPr>
          <a:xfrm>
            <a:off x="10123821" y="1878945"/>
            <a:ext cx="854075" cy="854075"/>
          </a:xfrm>
          <a:prstGeom prst="rect">
            <a:avLst/>
          </a:prstGeom>
        </p:spPr>
      </p:pic>
      <p:pic>
        <p:nvPicPr>
          <p:cNvPr id="49" name="Kép 48">
            <a:extLst>
              <a:ext uri="{FF2B5EF4-FFF2-40B4-BE49-F238E27FC236}">
                <a16:creationId xmlns:a16="http://schemas.microsoft.com/office/drawing/2014/main" id="{1A798B72-7DD5-48BD-B1B7-7AF147561CB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0074" y="2789469"/>
            <a:ext cx="2857500" cy="2857500"/>
          </a:xfrm>
          <a:prstGeom prst="rect">
            <a:avLst/>
          </a:prstGeom>
        </p:spPr>
      </p:pic>
      <p:sp>
        <p:nvSpPr>
          <p:cNvPr id="50" name="Téglalap 49">
            <a:extLst>
              <a:ext uri="{FF2B5EF4-FFF2-40B4-BE49-F238E27FC236}">
                <a16:creationId xmlns:a16="http://schemas.microsoft.com/office/drawing/2014/main" id="{5CA719E7-E002-436E-A548-33C97C284308}"/>
              </a:ext>
            </a:extLst>
          </p:cNvPr>
          <p:cNvSpPr/>
          <p:nvPr/>
        </p:nvSpPr>
        <p:spPr>
          <a:xfrm>
            <a:off x="451060" y="2493254"/>
            <a:ext cx="2180517" cy="2182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a:t>
            </a:r>
            <a:endParaRPr lang="en-GB" dirty="0">
              <a:solidFill>
                <a:schemeClr val="tx1"/>
              </a:solidFill>
              <a:latin typeface="Calibri Light" panose="020F0302020204030204" pitchFamily="34" charset="0"/>
              <a:cs typeface="Calibri Light" panose="020F0302020204030204" pitchFamily="34" charset="0"/>
            </a:endParaRPr>
          </a:p>
        </p:txBody>
      </p:sp>
      <p:sp>
        <p:nvSpPr>
          <p:cNvPr id="51" name="Szöveg helye 14">
            <a:extLst>
              <a:ext uri="{FF2B5EF4-FFF2-40B4-BE49-F238E27FC236}">
                <a16:creationId xmlns:a16="http://schemas.microsoft.com/office/drawing/2014/main" id="{C6F335E4-09E5-49D9-A170-743998679661}"/>
              </a:ext>
            </a:extLst>
          </p:cNvPr>
          <p:cNvSpPr txBox="1">
            <a:spLocks/>
          </p:cNvSpPr>
          <p:nvPr/>
        </p:nvSpPr>
        <p:spPr>
          <a:xfrm>
            <a:off x="5230129" y="5070463"/>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a:t>
            </a:r>
            <a:r>
              <a:rPr lang="hu-HU" dirty="0">
                <a:latin typeface="Calibri Light" panose="020F0302020204030204" pitchFamily="34" charset="0"/>
                <a:cs typeface="Calibri Light" panose="020F0302020204030204" pitchFamily="34" charset="0"/>
              </a:rPr>
              <a:t>3</a:t>
            </a:r>
            <a:r>
              <a:rPr lang="en-GB" dirty="0">
                <a:latin typeface="Calibri Light" panose="020F0302020204030204" pitchFamily="34" charset="0"/>
                <a:cs typeface="Calibri Light" panose="020F0302020204030204" pitchFamily="34" charset="0"/>
              </a:rPr>
              <a:t>,   1</a:t>
            </a:r>
            <a:r>
              <a:rPr lang="hu-HU" dirty="0">
                <a:latin typeface="Calibri Light" panose="020F0302020204030204" pitchFamily="34" charset="0"/>
                <a:cs typeface="Calibri Light" panose="020F0302020204030204" pitchFamily="34" charset="0"/>
              </a:rPr>
              <a:t>2</a:t>
            </a:r>
            <a:r>
              <a:rPr lang="en-GB" dirty="0">
                <a:latin typeface="Calibri Light" panose="020F0302020204030204" pitchFamily="34" charset="0"/>
                <a:cs typeface="Calibri Light" panose="020F0302020204030204" pitchFamily="34" charset="0"/>
              </a:rPr>
              <a:t>,   5</a:t>
            </a:r>
            <a:r>
              <a:rPr lang="hu-HU" dirty="0">
                <a:latin typeface="Calibri Light" panose="020F0302020204030204" pitchFamily="34" charset="0"/>
                <a:cs typeface="Calibri Light" panose="020F0302020204030204" pitchFamily="34" charset="0"/>
              </a:rPr>
              <a:t>3</a:t>
            </a:r>
            <a:r>
              <a:rPr lang="en-GB" dirty="0">
                <a:latin typeface="Calibri Light" panose="020F0302020204030204" pitchFamily="34" charset="0"/>
                <a:cs typeface="Calibri Light" panose="020F0302020204030204" pitchFamily="34" charset="0"/>
              </a:rPr>
              <a:t>,   7</a:t>
            </a:r>
            <a:r>
              <a:rPr lang="hu-HU" dirty="0">
                <a:latin typeface="Calibri Light" panose="020F0302020204030204" pitchFamily="34" charset="0"/>
                <a:cs typeface="Calibri Light" panose="020F0302020204030204" pitchFamily="34" charset="0"/>
              </a:rPr>
              <a:t>6</a:t>
            </a:r>
            <a:r>
              <a:rPr lang="en-GB" dirty="0">
                <a:latin typeface="Calibri Light" panose="020F0302020204030204" pitchFamily="34" charset="0"/>
                <a:cs typeface="Calibri Light" panose="020F0302020204030204" pitchFamily="34" charset="0"/>
              </a:rPr>
              <a:t>,   2</a:t>
            </a:r>
            <a:r>
              <a:rPr lang="hu-HU" dirty="0">
                <a:latin typeface="Calibri Light" panose="020F0302020204030204" pitchFamily="34" charset="0"/>
                <a:cs typeface="Calibri Light" panose="020F0302020204030204" pitchFamily="34" charset="0"/>
              </a:rPr>
              <a:t>3</a:t>
            </a:r>
            <a:r>
              <a:rPr lang="en-GB" dirty="0">
                <a:latin typeface="Calibri Light" panose="020F0302020204030204" pitchFamily="34" charset="0"/>
                <a:cs typeface="Calibri Light" panose="020F0302020204030204" pitchFamily="34" charset="0"/>
              </a:rPr>
              <a:t>, 5</a:t>
            </a:r>
            <a:r>
              <a:rPr lang="hu-HU" dirty="0">
                <a:latin typeface="Calibri Light" panose="020F0302020204030204" pitchFamily="34" charset="0"/>
                <a:cs typeface="Calibri Light" panose="020F0302020204030204" pitchFamily="34" charset="0"/>
              </a:rPr>
              <a:t>91</a:t>
            </a:r>
            <a:r>
              <a:rPr lang="en-GB" dirty="0">
                <a:latin typeface="Calibri Light" panose="020F0302020204030204" pitchFamily="34" charset="0"/>
                <a:cs typeface="Calibri Light" panose="020F0302020204030204" pitchFamily="34" charset="0"/>
              </a:rPr>
              <a:t>,  8,  9</a:t>
            </a:r>
            <a:r>
              <a:rPr lang="hu-HU" dirty="0">
                <a:latin typeface="Calibri Light" panose="020F0302020204030204" pitchFamily="34" charset="0"/>
                <a:cs typeface="Calibri Light" panose="020F0302020204030204" pitchFamily="34" charset="0"/>
              </a:rPr>
              <a:t>21</a:t>
            </a:r>
            <a:r>
              <a:rPr lang="en-GB" dirty="0">
                <a:latin typeface="Calibri Light" panose="020F0302020204030204" pitchFamily="34" charset="0"/>
                <a:cs typeface="Calibri Light" panose="020F0302020204030204" pitchFamily="34" charset="0"/>
              </a:rPr>
              <a:t>,   </a:t>
            </a:r>
            <a:r>
              <a:rPr lang="hu-HU" dirty="0">
                <a:latin typeface="Calibri Light" panose="020F0302020204030204" pitchFamily="34" charset="0"/>
                <a:cs typeface="Calibri Light" panose="020F0302020204030204" pitchFamily="34" charset="0"/>
              </a:rPr>
              <a:t>9</a:t>
            </a:r>
            <a:r>
              <a:rPr lang="en-GB" dirty="0">
                <a:latin typeface="Calibri Light" panose="020F0302020204030204" pitchFamily="34" charset="0"/>
                <a:cs typeface="Calibri Light" panose="020F0302020204030204" pitchFamily="34" charset="0"/>
              </a:rPr>
              <a:t>,     1,   </a:t>
            </a:r>
            <a:r>
              <a:rPr lang="en-GB" dirty="0">
                <a:solidFill>
                  <a:srgbClr val="C00000"/>
                </a:solidFill>
                <a:latin typeface="Calibri Light" panose="020F0302020204030204" pitchFamily="34" charset="0"/>
                <a:cs typeface="Calibri Light" panose="020F0302020204030204" pitchFamily="34" charset="0"/>
              </a:rPr>
              <a:t>8</a:t>
            </a:r>
            <a:r>
              <a:rPr lang="hu-HU" dirty="0">
                <a:solidFill>
                  <a:srgbClr val="C00000"/>
                </a:solidFill>
                <a:latin typeface="Calibri Light" panose="020F0302020204030204" pitchFamily="34" charset="0"/>
                <a:cs typeface="Calibri Light" panose="020F0302020204030204" pitchFamily="34" charset="0"/>
              </a:rPr>
              <a:t>3</a:t>
            </a:r>
            <a:r>
              <a:rPr lang="en-GB" dirty="0">
                <a:latin typeface="Calibri Light" panose="020F0302020204030204" pitchFamily="34" charset="0"/>
                <a:cs typeface="Calibri Light" panose="020F0302020204030204" pitchFamily="34" charset="0"/>
              </a:rPr>
              <a:t> </a:t>
            </a:r>
          </a:p>
        </p:txBody>
      </p:sp>
    </p:spTree>
    <p:extLst>
      <p:ext uri="{BB962C8B-B14F-4D97-AF65-F5344CB8AC3E}">
        <p14:creationId xmlns:p14="http://schemas.microsoft.com/office/powerpoint/2010/main" val="1591555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par>
                          <p:cTn id="11" fill="hold">
                            <p:stCondLst>
                              <p:cond delay="1000"/>
                            </p:stCondLst>
                            <p:childTnLst>
                              <p:par>
                                <p:cTn id="12" presetID="0" presetClass="path" presetSubtype="0" accel="50000" decel="50000" fill="hold" nodeType="afterEffect">
                                  <p:stCondLst>
                                    <p:cond delay="0"/>
                                  </p:stCondLst>
                                  <p:childTnLst>
                                    <p:animMotion origin="layout" path="M -0.27695 -0.1713 L 0.16875 -0.17408 L 0.16875 -0.17384 " pathEditMode="relative" rAng="0" ptsTypes="AAA">
                                      <p:cBhvr>
                                        <p:cTn id="13" dur="1000" fill="hold"/>
                                        <p:tgtEl>
                                          <p:spTgt spid="11"/>
                                        </p:tgtEl>
                                        <p:attrNameLst>
                                          <p:attrName>ppt_x</p:attrName>
                                          <p:attrName>ppt_y</p:attrName>
                                        </p:attrNameLst>
                                      </p:cBhvr>
                                      <p:rCtr x="22279" y="-139"/>
                                    </p:animMotion>
                                  </p:childTnLst>
                                </p:cTn>
                              </p:par>
                            </p:childTnLst>
                          </p:cTn>
                        </p:par>
                        <p:par>
                          <p:cTn id="14" fill="hold">
                            <p:stCondLst>
                              <p:cond delay="2000"/>
                            </p:stCondLst>
                            <p:childTnLst>
                              <p:par>
                                <p:cTn id="15" presetID="1" presetClass="exit" presetSubtype="0" fill="hold" nodeType="afterEffect">
                                  <p:stCondLst>
                                    <p:cond delay="0"/>
                                  </p:stCondLst>
                                  <p:childTnLst>
                                    <p:set>
                                      <p:cBhvr>
                                        <p:cTn id="16" dur="1" fill="hold">
                                          <p:stCondLst>
                                            <p:cond delay="0"/>
                                          </p:stCondLst>
                                        </p:cTn>
                                        <p:tgtEl>
                                          <p:spTgt spid="11"/>
                                        </p:tgtEl>
                                        <p:attrNameLst>
                                          <p:attrName>style.visibility</p:attrName>
                                        </p:attrNameLst>
                                      </p:cBhvr>
                                      <p:to>
                                        <p:strVal val="hidden"/>
                                      </p:to>
                                    </p:set>
                                  </p:childTnLst>
                                </p:cTn>
                              </p:par>
                            </p:childTnLst>
                          </p:cTn>
                        </p:par>
                        <p:par>
                          <p:cTn id="17" fill="hold">
                            <p:stCondLst>
                              <p:cond delay="2000"/>
                            </p:stCondLst>
                            <p:childTnLst>
                              <p:par>
                                <p:cTn id="18" presetID="1" presetClass="entr" presetSubtype="0" fill="hold" nodeType="afterEffect">
                                  <p:stCondLst>
                                    <p:cond delay="0"/>
                                  </p:stCondLst>
                                  <p:childTnLst>
                                    <p:set>
                                      <p:cBhvr>
                                        <p:cTn id="19" dur="1" fill="hold">
                                          <p:stCondLst>
                                            <p:cond delay="0"/>
                                          </p:stCondLst>
                                        </p:cTn>
                                        <p:tgtEl>
                                          <p:spTgt spid="34"/>
                                        </p:tgtEl>
                                        <p:attrNameLst>
                                          <p:attrName>style.visibility</p:attrName>
                                        </p:attrNameLst>
                                      </p:cBhvr>
                                      <p:to>
                                        <p:strVal val="visible"/>
                                      </p:to>
                                    </p:set>
                                  </p:childTnLst>
                                </p:cTn>
                              </p:par>
                            </p:childTnLst>
                          </p:cTn>
                        </p:par>
                        <p:par>
                          <p:cTn id="20" fill="hold">
                            <p:stCondLst>
                              <p:cond delay="2000"/>
                            </p:stCondLst>
                            <p:childTnLst>
                              <p:par>
                                <p:cTn id="21" presetID="0" presetClass="path" presetSubtype="0" accel="50000" decel="50000" fill="hold" nodeType="afterEffect">
                                  <p:stCondLst>
                                    <p:cond delay="0"/>
                                  </p:stCondLst>
                                  <p:childTnLst>
                                    <p:animMotion origin="layout" path="M -0.24583 -0.17245 L 0.16875 -0.17152 L 0.16875 -0.17083 " pathEditMode="relative" rAng="0" ptsTypes="AAA">
                                      <p:cBhvr>
                                        <p:cTn id="22" dur="1000" spd="-100000" fill="hold"/>
                                        <p:tgtEl>
                                          <p:spTgt spid="34"/>
                                        </p:tgtEl>
                                        <p:attrNameLst>
                                          <p:attrName>ppt_x</p:attrName>
                                          <p:attrName>ppt_y</p:attrName>
                                        </p:attrNameLst>
                                      </p:cBhvr>
                                      <p:rCtr x="20729" y="69"/>
                                    </p:animMotion>
                                  </p:childTnLst>
                                </p:cTn>
                              </p:par>
                            </p:childTnLst>
                          </p:cTn>
                        </p:par>
                        <p:par>
                          <p:cTn id="23" fill="hold">
                            <p:stCondLst>
                              <p:cond delay="3000"/>
                            </p:stCondLst>
                            <p:childTnLst>
                              <p:par>
                                <p:cTn id="24" presetID="1" presetClass="exit" presetSubtype="0" fill="hold" nodeType="afterEffect">
                                  <p:stCondLst>
                                    <p:cond delay="0"/>
                                  </p:stCondLst>
                                  <p:childTnLst>
                                    <p:set>
                                      <p:cBhvr>
                                        <p:cTn id="25" dur="1" fill="hold">
                                          <p:stCondLst>
                                            <p:cond delay="0"/>
                                          </p:stCondLst>
                                        </p:cTn>
                                        <p:tgtEl>
                                          <p:spTgt spid="34"/>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3500"/>
                            </p:stCondLst>
                            <p:childTnLst>
                              <p:par>
                                <p:cTn id="30" presetID="10" presetClass="entr" presetSubtype="0" fill="hold" grpId="0" nodeType="after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childTnLst>
                          </p:cTn>
                        </p:par>
                        <p:par>
                          <p:cTn id="33" fill="hold">
                            <p:stCondLst>
                              <p:cond delay="4000"/>
                            </p:stCondLst>
                            <p:childTnLst>
                              <p:par>
                                <p:cTn id="34" presetID="1" presetClass="entr" presetSubtype="0" fill="hold" nodeType="afterEffect">
                                  <p:stCondLst>
                                    <p:cond delay="0"/>
                                  </p:stCondLst>
                                  <p:childTnLst>
                                    <p:set>
                                      <p:cBhvr>
                                        <p:cTn id="35" dur="1" fill="hold">
                                          <p:stCondLst>
                                            <p:cond delay="0"/>
                                          </p:stCondLst>
                                        </p:cTn>
                                        <p:tgtEl>
                                          <p:spTgt spid="39"/>
                                        </p:tgtEl>
                                        <p:attrNameLst>
                                          <p:attrName>style.visibility</p:attrName>
                                        </p:attrNameLst>
                                      </p:cBhvr>
                                      <p:to>
                                        <p:strVal val="visible"/>
                                      </p:to>
                                    </p:set>
                                  </p:childTnLst>
                                </p:cTn>
                              </p:par>
                            </p:childTnLst>
                          </p:cTn>
                        </p:par>
                        <p:par>
                          <p:cTn id="36" fill="hold">
                            <p:stCondLst>
                              <p:cond delay="4000"/>
                            </p:stCondLst>
                            <p:childTnLst>
                              <p:par>
                                <p:cTn id="37" presetID="0" presetClass="path" presetSubtype="0" accel="50000" decel="50000" fill="hold" nodeType="afterEffect">
                                  <p:stCondLst>
                                    <p:cond delay="0"/>
                                  </p:stCondLst>
                                  <p:childTnLst>
                                    <p:animMotion origin="layout" path="M -0.01484 -0.01667 L 0.07604 -0.01551 C 0.07604 -0.05324 0.07552 -0.09167 0.07565 -0.1287 L 0.15391 -0.12778 L 0.15391 -0.12731 " pathEditMode="relative" rAng="0" ptsTypes="AAAAA">
                                      <p:cBhvr>
                                        <p:cTn id="38" dur="1000" spd="-100000" fill="hold"/>
                                        <p:tgtEl>
                                          <p:spTgt spid="39"/>
                                        </p:tgtEl>
                                        <p:attrNameLst>
                                          <p:attrName>ppt_x</p:attrName>
                                          <p:attrName>ppt_y</p:attrName>
                                        </p:attrNameLst>
                                      </p:cBhvr>
                                      <p:rCtr x="8438" y="-5556"/>
                                    </p:animMotion>
                                  </p:childTnLst>
                                </p:cTn>
                              </p:par>
                            </p:childTnLst>
                          </p:cTn>
                        </p:par>
                        <p:par>
                          <p:cTn id="39" fill="hold">
                            <p:stCondLst>
                              <p:cond delay="5000"/>
                            </p:stCondLst>
                            <p:childTnLst>
                              <p:par>
                                <p:cTn id="40" presetID="1" presetClass="exit" presetSubtype="0" fill="hold" nodeType="afterEffect">
                                  <p:stCondLst>
                                    <p:cond delay="0"/>
                                  </p:stCondLst>
                                  <p:childTnLst>
                                    <p:set>
                                      <p:cBhvr>
                                        <p:cTn id="41" dur="1" fill="hold">
                                          <p:stCondLst>
                                            <p:cond delay="0"/>
                                          </p:stCondLst>
                                        </p:cTn>
                                        <p:tgtEl>
                                          <p:spTgt spid="39"/>
                                        </p:tgtEl>
                                        <p:attrNameLst>
                                          <p:attrName>style.visibility</p:attrName>
                                        </p:attrNameLst>
                                      </p:cBhvr>
                                      <p:to>
                                        <p:strVal val="hidden"/>
                                      </p:to>
                                    </p:set>
                                  </p:childTnLst>
                                </p:cTn>
                              </p:par>
                            </p:childTnLst>
                          </p:cTn>
                        </p:par>
                        <p:par>
                          <p:cTn id="42" fill="hold">
                            <p:stCondLst>
                              <p:cond delay="5500"/>
                            </p:stCondLst>
                            <p:childTnLst>
                              <p:par>
                                <p:cTn id="43" presetID="10" presetClass="entr" presetSubtype="0" fill="hold" grpId="0" nodeType="afterEffect">
                                  <p:stCondLst>
                                    <p:cond delay="0"/>
                                  </p:stCondLst>
                                  <p:childTnLst>
                                    <p:set>
                                      <p:cBhvr>
                                        <p:cTn id="44" dur="1" fill="hold">
                                          <p:stCondLst>
                                            <p:cond delay="0"/>
                                          </p:stCondLst>
                                        </p:cTn>
                                        <p:tgtEl>
                                          <p:spTgt spid="35">
                                            <p:txEl>
                                              <p:pRg st="0" end="0"/>
                                            </p:txEl>
                                          </p:spTgt>
                                        </p:tgtEl>
                                        <p:attrNameLst>
                                          <p:attrName>style.visibility</p:attrName>
                                        </p:attrNameLst>
                                      </p:cBhvr>
                                      <p:to>
                                        <p:strVal val="visible"/>
                                      </p:to>
                                    </p:set>
                                    <p:animEffect transition="in" filter="fade">
                                      <p:cBhvr>
                                        <p:cTn id="45" dur="500"/>
                                        <p:tgtEl>
                                          <p:spTgt spid="35">
                                            <p:txEl>
                                              <p:pRg st="0" end="0"/>
                                            </p:txEl>
                                          </p:spTgt>
                                        </p:tgtEl>
                                      </p:cBhvr>
                                    </p:animEffect>
                                  </p:childTnLst>
                                </p:cTn>
                              </p:par>
                              <p:par>
                                <p:cTn id="46" presetID="26" presetClass="emph" presetSubtype="0" fill="hold" grpId="1" nodeType="withEffect">
                                  <p:stCondLst>
                                    <p:cond delay="0"/>
                                  </p:stCondLst>
                                  <p:childTnLst>
                                    <p:animEffect transition="out" filter="fade">
                                      <p:cBhvr>
                                        <p:cTn id="47" dur="500" tmFilter="0, 0; .2, .5; .8, .5; 1, 0"/>
                                        <p:tgtEl>
                                          <p:spTgt spid="35">
                                            <p:txEl>
                                              <p:pRg st="0" end="0"/>
                                            </p:txEl>
                                          </p:spTgt>
                                        </p:tgtEl>
                                      </p:cBhvr>
                                    </p:animEffect>
                                    <p:animScale>
                                      <p:cBhvr>
                                        <p:cTn id="48" dur="250" autoRev="1" fill="hold"/>
                                        <p:tgtEl>
                                          <p:spTgt spid="35">
                                            <p:txEl>
                                              <p:pRg st="0" end="0"/>
                                            </p:txEl>
                                          </p:spTgt>
                                        </p:tgtEl>
                                      </p:cBhvr>
                                      <p:by x="105000" y="105000"/>
                                    </p:animScale>
                                  </p:childTnLst>
                                </p:cTn>
                              </p:par>
                            </p:childTnLst>
                          </p:cTn>
                        </p:par>
                        <p:par>
                          <p:cTn id="49" fill="hold">
                            <p:stCondLst>
                              <p:cond delay="6000"/>
                            </p:stCondLst>
                            <p:childTnLst>
                              <p:par>
                                <p:cTn id="50" presetID="10" presetClass="entr" presetSubtype="0" fill="hold" grpId="0" nodeType="after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fade">
                                      <p:cBhvr>
                                        <p:cTn id="52" dur="500"/>
                                        <p:tgtEl>
                                          <p:spTgt spid="51"/>
                                        </p:tgtEl>
                                      </p:cBhvr>
                                    </p:animEffect>
                                  </p:childTnLst>
                                </p:cTn>
                              </p:par>
                              <p:par>
                                <p:cTn id="53" presetID="26" presetClass="emph" presetSubtype="0" fill="hold" grpId="1" nodeType="withEffect">
                                  <p:stCondLst>
                                    <p:cond delay="0"/>
                                  </p:stCondLst>
                                  <p:childTnLst>
                                    <p:animEffect transition="out" filter="fade">
                                      <p:cBhvr>
                                        <p:cTn id="54" dur="500" tmFilter="0, 0; .2, .5; .8, .5; 1, 0"/>
                                        <p:tgtEl>
                                          <p:spTgt spid="51"/>
                                        </p:tgtEl>
                                      </p:cBhvr>
                                    </p:animEffect>
                                    <p:animScale>
                                      <p:cBhvr>
                                        <p:cTn id="55" dur="250" autoRev="1" fill="hold"/>
                                        <p:tgtEl>
                                          <p:spTgt spid="51"/>
                                        </p:tgtEl>
                                      </p:cBhvr>
                                      <p:by x="105000" y="105000"/>
                                    </p:animScale>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500"/>
                                        <p:tgtEl>
                                          <p:spTgt spid="3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fade">
                                      <p:cBhvr>
                                        <p:cTn id="6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8" grpId="0"/>
      <p:bldP spid="38" grpId="0" animBg="1"/>
      <p:bldP spid="40" grpId="0"/>
      <p:bldP spid="35" grpId="0" build="allAtOnce"/>
      <p:bldP spid="35" grpId="1" build="allAtOnce"/>
      <p:bldP spid="41" grpId="0"/>
      <p:bldP spid="51" grpId="0"/>
      <p:bldP spid="51"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673"/>
            <a:ext cx="12191999" cy="6854653"/>
          </a:xfrm>
          <a:prstGeom prst="rect">
            <a:avLst/>
          </a:prstGeom>
        </p:spPr>
      </p:pic>
      <p:sp>
        <p:nvSpPr>
          <p:cNvPr id="3" name="Felirat: vonal kiemelősávval 2">
            <a:extLst>
              <a:ext uri="{FF2B5EF4-FFF2-40B4-BE49-F238E27FC236}">
                <a16:creationId xmlns:a16="http://schemas.microsoft.com/office/drawing/2014/main" id="{4E5B9CEC-6E9B-4B0A-8787-07C9C5DAE738}"/>
              </a:ext>
            </a:extLst>
          </p:cNvPr>
          <p:cNvSpPr/>
          <p:nvPr/>
        </p:nvSpPr>
        <p:spPr>
          <a:xfrm>
            <a:off x="3478919" y="4109540"/>
            <a:ext cx="3815255" cy="2128345"/>
          </a:xfrm>
          <a:prstGeom prst="accentCallout1">
            <a:avLst>
              <a:gd name="adj1" fmla="val 18750"/>
              <a:gd name="adj2" fmla="val -8333"/>
              <a:gd name="adj3" fmla="val -8981"/>
              <a:gd name="adj4" fmla="val -3998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Minden előre be van állítva, totálisan hülye biztos</a:t>
            </a:r>
          </a:p>
        </p:txBody>
      </p:sp>
      <p:sp>
        <p:nvSpPr>
          <p:cNvPr id="4" name="Felirat: vonal kiemelősávval 3">
            <a:extLst>
              <a:ext uri="{FF2B5EF4-FFF2-40B4-BE49-F238E27FC236}">
                <a16:creationId xmlns:a16="http://schemas.microsoft.com/office/drawing/2014/main" id="{C2DF9D16-0DAB-4C16-AB4E-5DB3BB087056}"/>
              </a:ext>
            </a:extLst>
          </p:cNvPr>
          <p:cNvSpPr/>
          <p:nvPr/>
        </p:nvSpPr>
        <p:spPr>
          <a:xfrm>
            <a:off x="7493871" y="4109540"/>
            <a:ext cx="3815255" cy="2128345"/>
          </a:xfrm>
          <a:prstGeom prst="accentCallout1">
            <a:avLst>
              <a:gd name="adj1" fmla="val 18750"/>
              <a:gd name="adj2" fmla="val -8333"/>
              <a:gd name="adj3" fmla="val -8981"/>
              <a:gd name="adj4" fmla="val -3998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Ez a teszt éppen a fájl feltöltést teszteli</a:t>
            </a:r>
          </a:p>
        </p:txBody>
      </p:sp>
    </p:spTree>
    <p:extLst>
      <p:ext uri="{BB962C8B-B14F-4D97-AF65-F5344CB8AC3E}">
        <p14:creationId xmlns:p14="http://schemas.microsoft.com/office/powerpoint/2010/main" val="318480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673"/>
            <a:ext cx="12191999" cy="6854652"/>
          </a:xfrm>
          <a:prstGeom prst="rect">
            <a:avLst/>
          </a:prstGeom>
        </p:spPr>
      </p:pic>
      <p:sp>
        <p:nvSpPr>
          <p:cNvPr id="3" name="Felirat: vonal kiemelősávval 2">
            <a:extLst>
              <a:ext uri="{FF2B5EF4-FFF2-40B4-BE49-F238E27FC236}">
                <a16:creationId xmlns:a16="http://schemas.microsoft.com/office/drawing/2014/main" id="{767CFC7C-A50C-4276-AEB1-12B6008D7E29}"/>
              </a:ext>
            </a:extLst>
          </p:cNvPr>
          <p:cNvSpPr/>
          <p:nvPr/>
        </p:nvSpPr>
        <p:spPr>
          <a:xfrm>
            <a:off x="956437" y="3794229"/>
            <a:ext cx="3815255" cy="2128345"/>
          </a:xfrm>
          <a:prstGeom prst="accentCallout1">
            <a:avLst>
              <a:gd name="adj1" fmla="val 1713"/>
              <a:gd name="adj2" fmla="val 49518"/>
              <a:gd name="adj3" fmla="val -22314"/>
              <a:gd name="adj4" fmla="val 11332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Szuper hogy minden választ egy helyen át lehet nézni</a:t>
            </a:r>
          </a:p>
        </p:txBody>
      </p:sp>
    </p:spTree>
    <p:extLst>
      <p:ext uri="{BB962C8B-B14F-4D97-AF65-F5344CB8AC3E}">
        <p14:creationId xmlns:p14="http://schemas.microsoft.com/office/powerpoint/2010/main" val="210178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673"/>
            <a:ext cx="12191998" cy="6854652"/>
          </a:xfrm>
          <a:prstGeom prst="rect">
            <a:avLst/>
          </a:prstGeom>
        </p:spPr>
      </p:pic>
      <p:sp>
        <p:nvSpPr>
          <p:cNvPr id="3" name="Felirat: vonal kiemelősávval 2">
            <a:extLst>
              <a:ext uri="{FF2B5EF4-FFF2-40B4-BE49-F238E27FC236}">
                <a16:creationId xmlns:a16="http://schemas.microsoft.com/office/drawing/2014/main" id="{1695CB71-1AFD-498A-86A9-7BE1C314ED76}"/>
              </a:ext>
            </a:extLst>
          </p:cNvPr>
          <p:cNvSpPr/>
          <p:nvPr/>
        </p:nvSpPr>
        <p:spPr>
          <a:xfrm>
            <a:off x="3744607" y="3989101"/>
            <a:ext cx="3815255" cy="2128345"/>
          </a:xfrm>
          <a:prstGeom prst="accentCallout1">
            <a:avLst>
              <a:gd name="adj1" fmla="val 1713"/>
              <a:gd name="adj2" fmla="val 49518"/>
              <a:gd name="adj3" fmla="val -22314"/>
              <a:gd name="adj4" fmla="val 11332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Itt már egy kisebb terhelés, lehet látni, hogy mennyit dob el (semennyit) és mennyi a válaszidő</a:t>
            </a:r>
          </a:p>
        </p:txBody>
      </p:sp>
      <p:sp>
        <p:nvSpPr>
          <p:cNvPr id="4" name="Felirat: vonal kiemelősávval 3">
            <a:extLst>
              <a:ext uri="{FF2B5EF4-FFF2-40B4-BE49-F238E27FC236}">
                <a16:creationId xmlns:a16="http://schemas.microsoft.com/office/drawing/2014/main" id="{155E8B0C-D358-4FB6-888F-E6F4EF6760DE}"/>
              </a:ext>
            </a:extLst>
          </p:cNvPr>
          <p:cNvSpPr/>
          <p:nvPr/>
        </p:nvSpPr>
        <p:spPr>
          <a:xfrm>
            <a:off x="3747107" y="3991601"/>
            <a:ext cx="3815255" cy="2128345"/>
          </a:xfrm>
          <a:prstGeom prst="accentCallout1">
            <a:avLst>
              <a:gd name="adj1" fmla="val 43267"/>
              <a:gd name="adj2" fmla="val -2738"/>
              <a:gd name="adj3" fmla="val -480"/>
              <a:gd name="adj4" fmla="val -6230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A </a:t>
            </a:r>
            <a:r>
              <a:rPr lang="hu-HU" dirty="0" err="1"/>
              <a:t>Request-hez</a:t>
            </a:r>
            <a:r>
              <a:rPr lang="hu-HU" dirty="0"/>
              <a:t> csatolt paraméterrel tudom szabályozni, hogy mennyire legyen számításigényes a kérés + a kérések számát is szabályozni tudom!</a:t>
            </a:r>
          </a:p>
        </p:txBody>
      </p:sp>
    </p:spTree>
    <p:extLst>
      <p:ext uri="{BB962C8B-B14F-4D97-AF65-F5344CB8AC3E}">
        <p14:creationId xmlns:p14="http://schemas.microsoft.com/office/powerpoint/2010/main" val="52838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673"/>
            <a:ext cx="12191998" cy="6854651"/>
          </a:xfrm>
          <a:prstGeom prst="rect">
            <a:avLst/>
          </a:prstGeom>
        </p:spPr>
      </p:pic>
      <p:sp>
        <p:nvSpPr>
          <p:cNvPr id="3" name="Felirat: vonal kiemelősávval 2">
            <a:extLst>
              <a:ext uri="{FF2B5EF4-FFF2-40B4-BE49-F238E27FC236}">
                <a16:creationId xmlns:a16="http://schemas.microsoft.com/office/drawing/2014/main" id="{BDA2A405-A55B-4E4E-9B96-0658F11EAF94}"/>
              </a:ext>
            </a:extLst>
          </p:cNvPr>
          <p:cNvSpPr/>
          <p:nvPr/>
        </p:nvSpPr>
        <p:spPr>
          <a:xfrm>
            <a:off x="4032353" y="4332158"/>
            <a:ext cx="6100997" cy="1394086"/>
          </a:xfrm>
          <a:prstGeom prst="accentCallout1">
            <a:avLst>
              <a:gd name="adj1" fmla="val 47704"/>
              <a:gd name="adj2" fmla="val 100668"/>
              <a:gd name="adj3" fmla="val -22314"/>
              <a:gd name="adj4" fmla="val 11332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Magának a terhelőnek az oldaláról is ki tudunk mérni nagyon sok mindent, ami nem hátrány!</a:t>
            </a:r>
            <a:br>
              <a:rPr lang="hu-HU" dirty="0"/>
            </a:br>
            <a:r>
              <a:rPr lang="hu-HU" dirty="0"/>
              <a:t>Itt most éppen a válaszidőt az idő függvényében.</a:t>
            </a:r>
            <a:br>
              <a:rPr lang="hu-HU" dirty="0"/>
            </a:br>
            <a:r>
              <a:rPr lang="hu-HU" dirty="0"/>
              <a:t>A terhelés mindvégig konstans volt.</a:t>
            </a:r>
          </a:p>
        </p:txBody>
      </p:sp>
    </p:spTree>
    <p:extLst>
      <p:ext uri="{BB962C8B-B14F-4D97-AF65-F5344CB8AC3E}">
        <p14:creationId xmlns:p14="http://schemas.microsoft.com/office/powerpoint/2010/main" val="3389570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1673"/>
            <a:ext cx="12191996" cy="6854651"/>
          </a:xfrm>
          <a:prstGeom prst="rect">
            <a:avLst/>
          </a:prstGeom>
        </p:spPr>
      </p:pic>
      <p:sp>
        <p:nvSpPr>
          <p:cNvPr id="3" name="Felirat: vonal kiemelősávval 2">
            <a:extLst>
              <a:ext uri="{FF2B5EF4-FFF2-40B4-BE49-F238E27FC236}">
                <a16:creationId xmlns:a16="http://schemas.microsoft.com/office/drawing/2014/main" id="{054B816B-9F61-4F12-A154-27D83348BFE8}"/>
              </a:ext>
            </a:extLst>
          </p:cNvPr>
          <p:cNvSpPr/>
          <p:nvPr/>
        </p:nvSpPr>
        <p:spPr>
          <a:xfrm>
            <a:off x="4032353" y="4332158"/>
            <a:ext cx="6100997" cy="1394086"/>
          </a:xfrm>
          <a:prstGeom prst="accentCallout1">
            <a:avLst>
              <a:gd name="adj1" fmla="val 47704"/>
              <a:gd name="adj2" fmla="val 100668"/>
              <a:gd name="adj3" fmla="val -22314"/>
              <a:gd name="adj4" fmla="val 11332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Az előző ábrával összevetve azt látjuk, hogy kétszer akkora lett a válaszidő (átlagosan)</a:t>
            </a:r>
            <a:br>
              <a:rPr lang="hu-HU" dirty="0"/>
            </a:br>
            <a:br>
              <a:rPr lang="hu-HU" dirty="0"/>
            </a:br>
            <a:r>
              <a:rPr lang="hu-HU" dirty="0"/>
              <a:t>Mivel 5X akkora terhelést kapott. (ugyanannyi időre lebontva</a:t>
            </a:r>
          </a:p>
        </p:txBody>
      </p:sp>
    </p:spTree>
    <p:extLst>
      <p:ext uri="{BB962C8B-B14F-4D97-AF65-F5344CB8AC3E}">
        <p14:creationId xmlns:p14="http://schemas.microsoft.com/office/powerpoint/2010/main" val="1364514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16" name="Dia nagyítása 15">
                <a:extLst>
                  <a:ext uri="{FF2B5EF4-FFF2-40B4-BE49-F238E27FC236}">
                    <a16:creationId xmlns:a16="http://schemas.microsoft.com/office/drawing/2014/main" id="{108BD021-67D1-4D3A-A72F-39A1267A1DC9}"/>
                  </a:ext>
                </a:extLst>
              </p:cNvPr>
              <p:cNvGraphicFramePr>
                <a:graphicFrameLocks noChangeAspect="1"/>
              </p:cNvGraphicFramePr>
              <p:nvPr/>
            </p:nvGraphicFramePr>
            <p:xfrm>
              <a:off x="4572000" y="2571750"/>
              <a:ext cx="3048000" cy="1714500"/>
            </p:xfrm>
            <a:graphic>
              <a:graphicData uri="http://schemas.microsoft.com/office/powerpoint/2016/slidezoom">
                <pslz:sldZm>
                  <pslz:sldZmObj sldId="476" cId="880639661">
                    <pslz:zmPr id="{104E3B1C-C61A-47E7-97F5-5D53B32ECE45}"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6" name="Dia nagyítása 15">
                <a:hlinkClick r:id="rId3" action="ppaction://hlinksldjump"/>
                <a:extLst>
                  <a:ext uri="{FF2B5EF4-FFF2-40B4-BE49-F238E27FC236}">
                    <a16:creationId xmlns:a16="http://schemas.microsoft.com/office/drawing/2014/main" id="{108BD021-67D1-4D3A-A72F-39A1267A1DC9}"/>
                  </a:ext>
                </a:extLst>
              </p:cNvPr>
              <p:cNvPicPr>
                <a:picLocks noGrp="1" noRot="1" noChangeAspect="1" noMove="1" noResize="1" noEditPoints="1" noAdjustHandles="1" noChangeArrowheads="1" noChangeShapeType="1"/>
              </p:cNvPicPr>
              <p:nvPr/>
            </p:nvPicPr>
            <p:blipFill>
              <a:blip r:embed="rId4"/>
              <a:stretch>
                <a:fillRect/>
              </a:stretch>
            </p:blipFill>
            <p:spPr>
              <a:xfrm>
                <a:off x="4572000" y="25717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8" name="Dia nagyítása 17">
                <a:extLst>
                  <a:ext uri="{FF2B5EF4-FFF2-40B4-BE49-F238E27FC236}">
                    <a16:creationId xmlns:a16="http://schemas.microsoft.com/office/drawing/2014/main" id="{8EC5B5DE-589E-48FB-B53C-EE41E0CE9B3E}"/>
                  </a:ext>
                </a:extLst>
              </p:cNvPr>
              <p:cNvGraphicFramePr>
                <a:graphicFrameLocks noChangeAspect="1"/>
              </p:cNvGraphicFramePr>
              <p:nvPr/>
            </p:nvGraphicFramePr>
            <p:xfrm>
              <a:off x="7561943" y="2571750"/>
              <a:ext cx="3048000" cy="1714500"/>
            </p:xfrm>
            <a:graphic>
              <a:graphicData uri="http://schemas.microsoft.com/office/powerpoint/2016/slidezoom">
                <pslz:sldZm>
                  <pslz:sldZmObj sldId="473" cId="1665952561">
                    <pslz:zmPr id="{F98190E8-46C0-4B08-B344-8D975EE93D7A}" returnToParent="0"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8" name="Dia nagyítása 17">
                <a:hlinkClick r:id="rId6" action="ppaction://hlinksldjump"/>
                <a:extLst>
                  <a:ext uri="{FF2B5EF4-FFF2-40B4-BE49-F238E27FC236}">
                    <a16:creationId xmlns:a16="http://schemas.microsoft.com/office/drawing/2014/main" id="{8EC5B5DE-589E-48FB-B53C-EE41E0CE9B3E}"/>
                  </a:ext>
                </a:extLst>
              </p:cNvPr>
              <p:cNvPicPr>
                <a:picLocks noGrp="1" noRot="1" noChangeAspect="1" noMove="1" noResize="1" noEditPoints="1" noAdjustHandles="1" noChangeArrowheads="1" noChangeShapeType="1"/>
              </p:cNvPicPr>
              <p:nvPr/>
            </p:nvPicPr>
            <p:blipFill>
              <a:blip r:embed="rId7"/>
              <a:stretch>
                <a:fillRect/>
              </a:stretch>
            </p:blipFill>
            <p:spPr>
              <a:xfrm>
                <a:off x="7561943" y="25717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2" name="Dia nagyítása 21">
                <a:extLst>
                  <a:ext uri="{FF2B5EF4-FFF2-40B4-BE49-F238E27FC236}">
                    <a16:creationId xmlns:a16="http://schemas.microsoft.com/office/drawing/2014/main" id="{2FCE32B7-60B0-4853-BDAE-C7BFB88F1765}"/>
                  </a:ext>
                </a:extLst>
              </p:cNvPr>
              <p:cNvGraphicFramePr>
                <a:graphicFrameLocks noChangeAspect="1"/>
              </p:cNvGraphicFramePr>
              <p:nvPr/>
            </p:nvGraphicFramePr>
            <p:xfrm>
              <a:off x="1175657" y="2571750"/>
              <a:ext cx="3048000" cy="1714500"/>
            </p:xfrm>
            <a:graphic>
              <a:graphicData uri="http://schemas.microsoft.com/office/powerpoint/2016/slidezoom">
                <pslz:sldZm>
                  <pslz:sldZmObj sldId="476" cId="880639661">
                    <pslz:zmPr id="{EDEEF01D-FF88-4353-B9B5-AF3EE03084CA}"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22" name="Dia nagyítása 21">
                <a:hlinkClick r:id="rId3" action="ppaction://hlinksldjump"/>
                <a:extLst>
                  <a:ext uri="{FF2B5EF4-FFF2-40B4-BE49-F238E27FC236}">
                    <a16:creationId xmlns:a16="http://schemas.microsoft.com/office/drawing/2014/main" id="{2FCE32B7-60B0-4853-BDAE-C7BFB88F1765}"/>
                  </a:ext>
                </a:extLst>
              </p:cNvPr>
              <p:cNvPicPr>
                <a:picLocks noGrp="1" noRot="1" noChangeAspect="1" noMove="1" noResize="1" noEditPoints="1" noAdjustHandles="1" noChangeArrowheads="1" noChangeShapeType="1"/>
              </p:cNvPicPr>
              <p:nvPr/>
            </p:nvPicPr>
            <p:blipFill>
              <a:blip r:embed="rId4"/>
              <a:stretch>
                <a:fillRect/>
              </a:stretch>
            </p:blipFill>
            <p:spPr>
              <a:xfrm>
                <a:off x="1175657" y="2571750"/>
                <a:ext cx="3048000" cy="1714500"/>
              </a:xfrm>
              <a:prstGeom prst="rect">
                <a:avLst/>
              </a:prstGeom>
              <a:ln w="3175">
                <a:solidFill>
                  <a:prstClr val="ltGray"/>
                </a:solidFill>
              </a:ln>
            </p:spPr>
          </p:pic>
        </mc:Fallback>
      </mc:AlternateContent>
      <p:sp>
        <p:nvSpPr>
          <p:cNvPr id="5" name="Téglalap: szamárfül 4">
            <a:extLst>
              <a:ext uri="{FF2B5EF4-FFF2-40B4-BE49-F238E27FC236}">
                <a16:creationId xmlns:a16="http://schemas.microsoft.com/office/drawing/2014/main" id="{D4FC5FA0-C525-4B0F-82EF-50F80E9F5559}"/>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nem </a:t>
            </a:r>
            <a:r>
              <a:rPr lang="hu-HU" sz="1200" dirty="0" err="1">
                <a:solidFill>
                  <a:srgbClr val="000000"/>
                </a:solidFill>
                <a:latin typeface="Arial Nova Cond" panose="020B0506020202020204" pitchFamily="34" charset="0"/>
              </a:rPr>
              <a:t>ertem</a:t>
            </a:r>
            <a:r>
              <a:rPr lang="hu-HU" sz="1200" dirty="0">
                <a:solidFill>
                  <a:srgbClr val="000000"/>
                </a:solidFill>
                <a:latin typeface="Arial Nova Cond" panose="020B0506020202020204" pitchFamily="34" charset="0"/>
              </a:rPr>
              <a:t> mi ennek a </a:t>
            </a:r>
            <a:r>
              <a:rPr lang="hu-HU" sz="1200" dirty="0" err="1">
                <a:solidFill>
                  <a:srgbClr val="000000"/>
                </a:solidFill>
                <a:latin typeface="Arial Nova Cond" panose="020B0506020202020204" pitchFamily="34" charset="0"/>
              </a:rPr>
              <a:t>slide-nak</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celja</a:t>
            </a:r>
            <a:endParaRPr lang="hu-HU" sz="1200" dirty="0">
              <a:latin typeface="Arial Nova Cond" panose="020B0506020202020204" pitchFamily="34" charset="0"/>
            </a:endParaRPr>
          </a:p>
        </p:txBody>
      </p:sp>
      <p:sp>
        <p:nvSpPr>
          <p:cNvPr id="6" name="Téglalap: szamárfül 5">
            <a:extLst>
              <a:ext uri="{FF2B5EF4-FFF2-40B4-BE49-F238E27FC236}">
                <a16:creationId xmlns:a16="http://schemas.microsoft.com/office/drawing/2014/main" id="{DEFE3AD2-13CE-487F-9057-3392395DA302}"/>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Jogos észrevétel.</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Ez egy </a:t>
            </a:r>
            <a:r>
              <a:rPr lang="hu-HU" sz="1200" dirty="0" err="1">
                <a:solidFill>
                  <a:schemeClr val="bg1"/>
                </a:solidFill>
                <a:latin typeface="Arial Nova Cond" panose="020B0506020202020204" pitchFamily="34" charset="0"/>
              </a:rPr>
              <a:t>Placeholder</a:t>
            </a:r>
            <a:r>
              <a:rPr lang="hu-HU" sz="1200" dirty="0">
                <a:solidFill>
                  <a:schemeClr val="bg1"/>
                </a:solidFill>
                <a:latin typeface="Arial Nova Cond" panose="020B0506020202020204" pitchFamily="34" charset="0"/>
              </a:rPr>
              <a:t> </a:t>
            </a:r>
            <a:r>
              <a:rPr lang="hu-HU" sz="1200" dirty="0" err="1">
                <a:solidFill>
                  <a:schemeClr val="bg1"/>
                </a:solidFill>
                <a:latin typeface="Arial Nova Cond" panose="020B0506020202020204" pitchFamily="34" charset="0"/>
              </a:rPr>
              <a:t>Slide</a:t>
            </a:r>
            <a:r>
              <a:rPr lang="hu-HU" sz="1200" dirty="0">
                <a:solidFill>
                  <a:srgbClr val="000000"/>
                </a:solidFill>
                <a:latin typeface="Arial Nova Cond" panose="020B0506020202020204" pitchFamily="34" charset="0"/>
              </a:rPr>
              <a:t>. Ide akartam berakni &lt;fogom&gt; az egyes típusú tesztekhez tartozó metódusokat és azok részletes leírásait berakni.</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107910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Tervezett tesztek</a:t>
            </a:r>
            <a:endParaRPr lang="en-GB" noProof="0"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46</a:t>
            </a:fld>
            <a:endParaRPr lang="en-GB" dirty="0"/>
          </a:p>
        </p:txBody>
      </p:sp>
      <p:cxnSp>
        <p:nvCxnSpPr>
          <p:cNvPr id="9" name="Egyenes összekötő nyíllal 8"/>
          <p:cNvCxnSpPr>
            <a:cxnSpLocks/>
            <a:stCxn id="19" idx="0"/>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pic>
        <p:nvPicPr>
          <p:cNvPr id="57" name="Kép 56" descr="A képen clipart látható&#10;&#10;Automatikusan generált leírás">
            <a:extLst>
              <a:ext uri="{FF2B5EF4-FFF2-40B4-BE49-F238E27FC236}">
                <a16:creationId xmlns:a16="http://schemas.microsoft.com/office/drawing/2014/main" id="{A085F15C-A776-4378-95A2-778FF96B4E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7656" y="1875240"/>
            <a:ext cx="981212" cy="1028844"/>
          </a:xfrm>
          <a:prstGeom prst="rect">
            <a:avLst/>
          </a:prstGeom>
        </p:spPr>
      </p:pic>
      <p:grpSp>
        <p:nvGrpSpPr>
          <p:cNvPr id="15" name="Csoportba foglalás 14">
            <a:extLst>
              <a:ext uri="{FF2B5EF4-FFF2-40B4-BE49-F238E27FC236}">
                <a16:creationId xmlns:a16="http://schemas.microsoft.com/office/drawing/2014/main" id="{4868B87C-E700-4A37-99F2-FB8CE0E1B123}"/>
              </a:ext>
            </a:extLst>
          </p:cNvPr>
          <p:cNvGrpSpPr/>
          <p:nvPr/>
        </p:nvGrpSpPr>
        <p:grpSpPr>
          <a:xfrm>
            <a:off x="2667000" y="0"/>
            <a:ext cx="6858000" cy="6858000"/>
            <a:chOff x="2667000" y="0"/>
            <a:chExt cx="6858000" cy="6858000"/>
          </a:xfrm>
        </p:grpSpPr>
        <p:pic>
          <p:nvPicPr>
            <p:cNvPr id="58" name="Kép 57">
              <a:extLst>
                <a:ext uri="{FF2B5EF4-FFF2-40B4-BE49-F238E27FC236}">
                  <a16:creationId xmlns:a16="http://schemas.microsoft.com/office/drawing/2014/main" id="{42C9DE44-4C05-405B-889D-90EFD24625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grpSp>
          <p:nvGrpSpPr>
            <p:cNvPr id="59" name="Csoportba foglalás 58">
              <a:extLst>
                <a:ext uri="{FF2B5EF4-FFF2-40B4-BE49-F238E27FC236}">
                  <a16:creationId xmlns:a16="http://schemas.microsoft.com/office/drawing/2014/main" id="{1BEFE845-7863-464E-92DD-F9049B62C2E0}"/>
                </a:ext>
              </a:extLst>
            </p:cNvPr>
            <p:cNvGrpSpPr/>
            <p:nvPr/>
          </p:nvGrpSpPr>
          <p:grpSpPr>
            <a:xfrm>
              <a:off x="3573192" y="2307073"/>
              <a:ext cx="4034052" cy="2442458"/>
              <a:chOff x="6038098" y="2307073"/>
              <a:chExt cx="4034052" cy="2442458"/>
            </a:xfrm>
          </p:grpSpPr>
          <p:pic>
            <p:nvPicPr>
              <p:cNvPr id="61" name="Kép 60" descr="A képen szöveg látható&#10;&#10;Automatikusan generált leírás">
                <a:extLst>
                  <a:ext uri="{FF2B5EF4-FFF2-40B4-BE49-F238E27FC236}">
                    <a16:creationId xmlns:a16="http://schemas.microsoft.com/office/drawing/2014/main" id="{8F9DCC21-98E7-4CAC-B136-5C7B2693C2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72564" y="2768371"/>
                <a:ext cx="3028950" cy="1514475"/>
              </a:xfrm>
              <a:prstGeom prst="rect">
                <a:avLst/>
              </a:prstGeom>
            </p:spPr>
          </p:pic>
          <p:sp>
            <p:nvSpPr>
              <p:cNvPr id="62" name="Szöveg helye 14">
                <a:extLst>
                  <a:ext uri="{FF2B5EF4-FFF2-40B4-BE49-F238E27FC236}">
                    <a16:creationId xmlns:a16="http://schemas.microsoft.com/office/drawing/2014/main" id="{19608C4E-DBA7-4037-8C6A-7448C8842655}"/>
                  </a:ext>
                </a:extLst>
              </p:cNvPr>
              <p:cNvSpPr txBox="1">
                <a:spLocks/>
              </p:cNvSpPr>
              <p:nvPr/>
            </p:nvSpPr>
            <p:spPr>
              <a:xfrm>
                <a:off x="6038098" y="2342607"/>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63" name="Kép 62">
                <a:extLst>
                  <a:ext uri="{FF2B5EF4-FFF2-40B4-BE49-F238E27FC236}">
                    <a16:creationId xmlns:a16="http://schemas.microsoft.com/office/drawing/2014/main" id="{A97F4696-7442-4C59-AEC1-E7D10812AF3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37867" y="2307073"/>
                <a:ext cx="1034283" cy="1805925"/>
              </a:xfrm>
              <a:prstGeom prst="rect">
                <a:avLst/>
              </a:prstGeom>
            </p:spPr>
          </p:pic>
          <p:pic>
            <p:nvPicPr>
              <p:cNvPr id="64" name="Kép 63">
                <a:extLst>
                  <a:ext uri="{FF2B5EF4-FFF2-40B4-BE49-F238E27FC236}">
                    <a16:creationId xmlns:a16="http://schemas.microsoft.com/office/drawing/2014/main" id="{9187421D-6DB6-40C0-89A4-62AF0AD046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96185" y="3988363"/>
                <a:ext cx="2039795" cy="761168"/>
              </a:xfrm>
              <a:prstGeom prst="rect">
                <a:avLst/>
              </a:prstGeom>
            </p:spPr>
          </p:pic>
        </p:grpSp>
      </p:grpSp>
      <p:pic>
        <p:nvPicPr>
          <p:cNvPr id="65" name="Kép 64">
            <a:extLst>
              <a:ext uri="{FF2B5EF4-FFF2-40B4-BE49-F238E27FC236}">
                <a16:creationId xmlns:a16="http://schemas.microsoft.com/office/drawing/2014/main" id="{2590212B-D443-45BF-B6B4-974AB0B2881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5978" y="1368835"/>
            <a:ext cx="1612985" cy="1612985"/>
          </a:xfrm>
          <a:prstGeom prst="rect">
            <a:avLst/>
          </a:prstGeom>
        </p:spPr>
      </p:pic>
      <p:sp>
        <p:nvSpPr>
          <p:cNvPr id="66" name="Szöveg helye 14">
            <a:extLst>
              <a:ext uri="{FF2B5EF4-FFF2-40B4-BE49-F238E27FC236}">
                <a16:creationId xmlns:a16="http://schemas.microsoft.com/office/drawing/2014/main" id="{37313C20-0B20-4AC8-9D29-C30FAC704127}"/>
              </a:ext>
            </a:extLst>
          </p:cNvPr>
          <p:cNvSpPr txBox="1">
            <a:spLocks/>
          </p:cNvSpPr>
          <p:nvPr/>
        </p:nvSpPr>
        <p:spPr>
          <a:xfrm>
            <a:off x="6975113" y="491553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rendszert kommunikál egy külső monitorozó rendszerrel</a:t>
            </a:r>
          </a:p>
        </p:txBody>
      </p:sp>
      <p:sp>
        <p:nvSpPr>
          <p:cNvPr id="67" name="Szöveg helye 14">
            <a:extLst>
              <a:ext uri="{FF2B5EF4-FFF2-40B4-BE49-F238E27FC236}">
                <a16:creationId xmlns:a16="http://schemas.microsoft.com/office/drawing/2014/main" id="{CBF3FD66-0271-469D-B759-13F30CD6BEBF}"/>
              </a:ext>
            </a:extLst>
          </p:cNvPr>
          <p:cNvSpPr txBox="1">
            <a:spLocks/>
          </p:cNvSpPr>
          <p:nvPr/>
        </p:nvSpPr>
        <p:spPr>
          <a:xfrm>
            <a:off x="578331" y="2904084"/>
            <a:ext cx="2904562" cy="151447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Átnéztem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p:spTree>
    <p:extLst>
      <p:ext uri="{BB962C8B-B14F-4D97-AF65-F5344CB8AC3E}">
        <p14:creationId xmlns:p14="http://schemas.microsoft.com/office/powerpoint/2010/main" val="3992854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10000" fill="hold" nodeType="withEffect">
                                  <p:stCondLst>
                                    <p:cond delay="0"/>
                                  </p:stCondLst>
                                  <p:childTnLst>
                                    <p:animMotion origin="layout" path="M -0.00117 0 L 0.34805 -0.29259 " pathEditMode="relative" rAng="0" ptsTypes="AA">
                                      <p:cBhvr>
                                        <p:cTn id="6" dur="1000" fill="hold"/>
                                        <p:tgtEl>
                                          <p:spTgt spid="15"/>
                                        </p:tgtEl>
                                        <p:attrNameLst>
                                          <p:attrName>ppt_x</p:attrName>
                                          <p:attrName>ppt_y</p:attrName>
                                        </p:attrNameLst>
                                      </p:cBhvr>
                                      <p:rCtr x="17461" y="-14630"/>
                                    </p:animMotion>
                                  </p:childTnLst>
                                </p:cTn>
                              </p:par>
                              <p:par>
                                <p:cTn id="7" presetID="6" presetClass="emph" presetSubtype="0" fill="hold" nodeType="withEffect">
                                  <p:stCondLst>
                                    <p:cond delay="0"/>
                                  </p:stCondLst>
                                  <p:childTnLst>
                                    <p:animScale>
                                      <p:cBhvr>
                                        <p:cTn id="8" dur="1000" fill="hold"/>
                                        <p:tgtEl>
                                          <p:spTgt spid="15"/>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6" name="Dia nagyítása 5">
                <a:extLst>
                  <a:ext uri="{FF2B5EF4-FFF2-40B4-BE49-F238E27FC236}">
                    <a16:creationId xmlns:a16="http://schemas.microsoft.com/office/drawing/2014/main" id="{B6A7C2BD-0F00-4B89-809E-AE7F9451E4B6}"/>
                  </a:ext>
                </a:extLst>
              </p:cNvPr>
              <p:cNvGraphicFramePr>
                <a:graphicFrameLocks noChangeAspect="1"/>
              </p:cNvGraphicFramePr>
              <p:nvPr/>
            </p:nvGraphicFramePr>
            <p:xfrm>
              <a:off x="4641616" y="5339952"/>
              <a:ext cx="811548" cy="825074"/>
            </p:xfrm>
            <a:graphic>
              <a:graphicData uri="http://schemas.microsoft.com/office/powerpoint/2016/slidezoom">
                <pslz:sldZm>
                  <pslz:sldZmObj sldId="530" cId="2273384164">
                    <pslz:zmPr id="{81ADD5A2-3CA2-4D99-BE8B-B36CCA3F0BD4}" returnToParent="0" imageType="cover" transitionDur="100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811548" cy="825074"/>
                        </a:xfrm>
                        <a:prstGeom prst="rect">
                          <a:avLst/>
                        </a:prstGeom>
                        <a:ln w="3175">
                          <a:noFill/>
                        </a:ln>
                      </p166:spPr>
                    </pslz:zmPr>
                  </pslz:sldZmObj>
                </pslz:sldZm>
              </a:graphicData>
            </a:graphic>
          </p:graphicFrame>
        </mc:Choice>
        <mc:Fallback xmlns="">
          <p:pic>
            <p:nvPicPr>
              <p:cNvPr id="6" name="Dia nagyítása 5">
                <a:hlinkClick r:id="rId4" action="ppaction://hlinksldjump"/>
                <a:extLst>
                  <a:ext uri="{FF2B5EF4-FFF2-40B4-BE49-F238E27FC236}">
                    <a16:creationId xmlns:a16="http://schemas.microsoft.com/office/drawing/2014/main" id="{B6A7C2BD-0F00-4B89-809E-AE7F9451E4B6}"/>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4641616" y="5339952"/>
                <a:ext cx="811548" cy="825074"/>
              </a:xfrm>
              <a:prstGeom prst="rect">
                <a:avLst/>
              </a:prstGeom>
              <a:ln w="3175">
                <a:noFill/>
              </a:ln>
            </p:spPr>
          </p:pic>
        </mc:Fallback>
      </mc:AlternateContent>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Tervezett tesztek</a:t>
            </a:r>
            <a:endParaRPr lang="en-GB" noProof="0"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47</a:t>
            </a:fld>
            <a:endParaRPr lang="en-GB" dirty="0"/>
          </a:p>
        </p:txBody>
      </p:sp>
      <p:cxnSp>
        <p:nvCxnSpPr>
          <p:cNvPr id="9" name="Egyenes összekötő nyíllal 8"/>
          <p:cNvCxnSpPr>
            <a:cxnSpLocks/>
            <a:stCxn id="19" idx="0"/>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30" name="Kép helye 6"/>
          <p:cNvPicPr>
            <a:picLocks noChangeAspect="1"/>
          </p:cNvPicPr>
          <p:nvPr/>
        </p:nvPicPr>
        <p:blipFill>
          <a:blip r:embed="rId6"/>
          <a:stretch>
            <a:fillRect/>
          </a:stretch>
        </p:blipFill>
        <p:spPr>
          <a:xfrm>
            <a:off x="8617623" y="1421745"/>
            <a:ext cx="854075" cy="854075"/>
          </a:xfrm>
          <a:prstGeom prst="rect">
            <a:avLst/>
          </a:prstGeom>
        </p:spPr>
      </p:pic>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7"/>
          <a:stretch>
            <a:fillRect/>
          </a:stretch>
        </p:blipFill>
        <p:spPr>
          <a:xfrm>
            <a:off x="2886012" y="2190793"/>
            <a:ext cx="672117" cy="672117"/>
          </a:xfrm>
          <a:prstGeom prst="rect">
            <a:avLst/>
          </a:prstGeom>
        </p:spPr>
      </p:pic>
      <p:pic>
        <p:nvPicPr>
          <p:cNvPr id="57" name="Kép 56" descr="A képen clipart látható&#10;&#10;Automatikusan generált leírás">
            <a:extLst>
              <a:ext uri="{FF2B5EF4-FFF2-40B4-BE49-F238E27FC236}">
                <a16:creationId xmlns:a16="http://schemas.microsoft.com/office/drawing/2014/main" id="{A085F15C-A776-4378-95A2-778FF96B4E2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37656" y="1875240"/>
            <a:ext cx="981212" cy="1028844"/>
          </a:xfrm>
          <a:prstGeom prst="rect">
            <a:avLst/>
          </a:prstGeom>
        </p:spPr>
      </p:pic>
      <p:grpSp>
        <p:nvGrpSpPr>
          <p:cNvPr id="15" name="Csoportba foglalás 14">
            <a:extLst>
              <a:ext uri="{FF2B5EF4-FFF2-40B4-BE49-F238E27FC236}">
                <a16:creationId xmlns:a16="http://schemas.microsoft.com/office/drawing/2014/main" id="{4868B87C-E700-4A37-99F2-FB8CE0E1B123}"/>
              </a:ext>
            </a:extLst>
          </p:cNvPr>
          <p:cNvGrpSpPr/>
          <p:nvPr/>
        </p:nvGrpSpPr>
        <p:grpSpPr>
          <a:xfrm>
            <a:off x="6925344" y="-1901641"/>
            <a:ext cx="6858000" cy="6858000"/>
            <a:chOff x="2667000" y="0"/>
            <a:chExt cx="6858000" cy="6858000"/>
          </a:xfrm>
        </p:grpSpPr>
        <p:pic>
          <p:nvPicPr>
            <p:cNvPr id="58" name="Kép 57">
              <a:extLst>
                <a:ext uri="{FF2B5EF4-FFF2-40B4-BE49-F238E27FC236}">
                  <a16:creationId xmlns:a16="http://schemas.microsoft.com/office/drawing/2014/main" id="{42C9DE44-4C05-405B-889D-90EFD24625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grpSp>
          <p:nvGrpSpPr>
            <p:cNvPr id="59" name="Csoportba foglalás 58">
              <a:extLst>
                <a:ext uri="{FF2B5EF4-FFF2-40B4-BE49-F238E27FC236}">
                  <a16:creationId xmlns:a16="http://schemas.microsoft.com/office/drawing/2014/main" id="{1BEFE845-7863-464E-92DD-F9049B62C2E0}"/>
                </a:ext>
              </a:extLst>
            </p:cNvPr>
            <p:cNvGrpSpPr/>
            <p:nvPr/>
          </p:nvGrpSpPr>
          <p:grpSpPr>
            <a:xfrm>
              <a:off x="3573192" y="2307073"/>
              <a:ext cx="4034052" cy="2442458"/>
              <a:chOff x="6038098" y="2307073"/>
              <a:chExt cx="4034052" cy="2442458"/>
            </a:xfrm>
          </p:grpSpPr>
          <p:pic>
            <p:nvPicPr>
              <p:cNvPr id="61" name="Kép 60" descr="A képen szöveg látható&#10;&#10;Automatikusan generált leírás">
                <a:extLst>
                  <a:ext uri="{FF2B5EF4-FFF2-40B4-BE49-F238E27FC236}">
                    <a16:creationId xmlns:a16="http://schemas.microsoft.com/office/drawing/2014/main" id="{8F9DCC21-98E7-4CAC-B136-5C7B2693C2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72564" y="2768371"/>
                <a:ext cx="3028950" cy="1514475"/>
              </a:xfrm>
              <a:prstGeom prst="rect">
                <a:avLst/>
              </a:prstGeom>
            </p:spPr>
          </p:pic>
          <p:sp>
            <p:nvSpPr>
              <p:cNvPr id="62" name="Szöveg helye 14">
                <a:extLst>
                  <a:ext uri="{FF2B5EF4-FFF2-40B4-BE49-F238E27FC236}">
                    <a16:creationId xmlns:a16="http://schemas.microsoft.com/office/drawing/2014/main" id="{19608C4E-DBA7-4037-8C6A-7448C8842655}"/>
                  </a:ext>
                </a:extLst>
              </p:cNvPr>
              <p:cNvSpPr txBox="1">
                <a:spLocks/>
              </p:cNvSpPr>
              <p:nvPr/>
            </p:nvSpPr>
            <p:spPr>
              <a:xfrm>
                <a:off x="6038098" y="2342607"/>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63" name="Kép 62">
                <a:extLst>
                  <a:ext uri="{FF2B5EF4-FFF2-40B4-BE49-F238E27FC236}">
                    <a16:creationId xmlns:a16="http://schemas.microsoft.com/office/drawing/2014/main" id="{A97F4696-7442-4C59-AEC1-E7D10812AF3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37867" y="2307073"/>
                <a:ext cx="1034283" cy="1805925"/>
              </a:xfrm>
              <a:prstGeom prst="rect">
                <a:avLst/>
              </a:prstGeom>
            </p:spPr>
          </p:pic>
          <p:pic>
            <p:nvPicPr>
              <p:cNvPr id="64" name="Kép 63">
                <a:extLst>
                  <a:ext uri="{FF2B5EF4-FFF2-40B4-BE49-F238E27FC236}">
                    <a16:creationId xmlns:a16="http://schemas.microsoft.com/office/drawing/2014/main" id="{9187421D-6DB6-40C0-89A4-62AF0AD0462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96185" y="3988363"/>
                <a:ext cx="2039795" cy="761168"/>
              </a:xfrm>
              <a:prstGeom prst="rect">
                <a:avLst/>
              </a:prstGeom>
            </p:spPr>
          </p:pic>
        </p:grpSp>
      </p:grpSp>
      <p:pic>
        <p:nvPicPr>
          <p:cNvPr id="65" name="Kép 64">
            <a:extLst>
              <a:ext uri="{FF2B5EF4-FFF2-40B4-BE49-F238E27FC236}">
                <a16:creationId xmlns:a16="http://schemas.microsoft.com/office/drawing/2014/main" id="{2590212B-D443-45BF-B6B4-974AB0B2881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5978" y="1368835"/>
            <a:ext cx="1612985" cy="1612985"/>
          </a:xfrm>
          <a:prstGeom prst="rect">
            <a:avLst/>
          </a:prstGeom>
        </p:spPr>
      </p:pic>
      <p:sp>
        <p:nvSpPr>
          <p:cNvPr id="67" name="Szöveg helye 14">
            <a:extLst>
              <a:ext uri="{FF2B5EF4-FFF2-40B4-BE49-F238E27FC236}">
                <a16:creationId xmlns:a16="http://schemas.microsoft.com/office/drawing/2014/main" id="{CBF3FD66-0271-469D-B759-13F30CD6BEBF}"/>
              </a:ext>
            </a:extLst>
          </p:cNvPr>
          <p:cNvSpPr txBox="1">
            <a:spLocks/>
          </p:cNvSpPr>
          <p:nvPr/>
        </p:nvSpPr>
        <p:spPr>
          <a:xfrm>
            <a:off x="578331" y="2904084"/>
            <a:ext cx="2904562" cy="151447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Átnéztem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p:pic>
        <p:nvPicPr>
          <p:cNvPr id="18" name="Kép 17" descr="A képen clipart látható&#10;&#10;Automatikusan generált leírás">
            <a:extLst>
              <a:ext uri="{FF2B5EF4-FFF2-40B4-BE49-F238E27FC236}">
                <a16:creationId xmlns:a16="http://schemas.microsoft.com/office/drawing/2014/main" id="{C9802218-BAF2-4CD2-AE68-D76B85AF84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58621" y="3898584"/>
            <a:ext cx="981212" cy="1028844"/>
          </a:xfrm>
          <a:prstGeom prst="rect">
            <a:avLst/>
          </a:prstGeom>
        </p:spPr>
      </p:pic>
      <mc:AlternateContent xmlns:mc="http://schemas.openxmlformats.org/markup-compatibility/2006" xmlns:pslz="http://schemas.microsoft.com/office/powerpoint/2016/slidezoom">
        <mc:Choice Requires="pslz">
          <p:graphicFrame>
            <p:nvGraphicFramePr>
              <p:cNvPr id="4" name="Dia nagyítása 3" descr="IO">
                <a:extLst>
                  <a:ext uri="{FF2B5EF4-FFF2-40B4-BE49-F238E27FC236}">
                    <a16:creationId xmlns:a16="http://schemas.microsoft.com/office/drawing/2014/main" id="{40C067BA-A481-4B6A-91C7-9939D5853F95}"/>
                  </a:ext>
                  <a:ext uri="{C183D7F6-B498-43B3-948B-1728B52AA6E4}">
                    <adec:decorative xmlns:adec="http://schemas.microsoft.com/office/drawing/2017/decorative" val="0"/>
                  </a:ext>
                </a:extLst>
              </p:cNvPr>
              <p:cNvGraphicFramePr>
                <a:graphicFrameLocks noChangeAspect="1"/>
              </p:cNvGraphicFramePr>
              <p:nvPr/>
            </p:nvGraphicFramePr>
            <p:xfrm>
              <a:off x="4460810" y="2989096"/>
              <a:ext cx="892941" cy="879809"/>
            </p:xfrm>
            <a:graphic>
              <a:graphicData uri="http://schemas.microsoft.com/office/powerpoint/2016/slidezoom">
                <pslz:sldZm>
                  <pslz:sldZmObj sldId="524" cId="3951040616">
                    <pslz:zmPr id="{436724C4-B379-4D55-882C-E379C4ADF1C3}" returnToParent="0" imageType="cover" transitionDur="1000">
                      <p166:blipFill xmlns:p166="http://schemas.microsoft.com/office/powerpoint/2016/6/main">
                        <a:blip r:embed="rId13">
                          <a:extLst>
                            <a:ext uri="{28A0092B-C50C-407E-A947-70E740481C1C}">
                              <a14:useLocalDpi xmlns:a14="http://schemas.microsoft.com/office/drawing/2010/main" val="0"/>
                            </a:ext>
                          </a:extLst>
                        </a:blip>
                        <a:stretch>
                          <a:fillRect/>
                        </a:stretch>
                      </p166:blipFill>
                      <p166:spPr xmlns:p166="http://schemas.microsoft.com/office/powerpoint/2016/6/main">
                        <a:xfrm>
                          <a:off x="0" y="0"/>
                          <a:ext cx="892941" cy="879809"/>
                        </a:xfrm>
                        <a:prstGeom prst="rect">
                          <a:avLst/>
                        </a:prstGeom>
                        <a:noFill/>
                        <a:ln w="3175">
                          <a:noFill/>
                        </a:ln>
                      </p166:spPr>
                    </pslz:zmPr>
                  </pslz:sldZmObj>
                </pslz:sldZm>
              </a:graphicData>
            </a:graphic>
          </p:graphicFrame>
        </mc:Choice>
        <mc:Fallback xmlns="">
          <p:pic>
            <p:nvPicPr>
              <p:cNvPr id="4" name="Dia nagyítása 3" descr="IO">
                <a:hlinkClick r:id="rId14" action="ppaction://hlinksldjump"/>
                <a:extLst>
                  <a:ext uri="{FF2B5EF4-FFF2-40B4-BE49-F238E27FC236}">
                    <a16:creationId xmlns:a16="http://schemas.microsoft.com/office/drawing/2014/main" id="{40C067BA-A481-4B6A-91C7-9939D5853F95}"/>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p:cNvPicPr>
              <p:nvPr/>
            </p:nvPicPr>
            <p:blipFill>
              <a:blip r:embed="rId15">
                <a:extLst>
                  <a:ext uri="{28A0092B-C50C-407E-A947-70E740481C1C}">
                    <a14:useLocalDpi xmlns:a14="http://schemas.microsoft.com/office/drawing/2010/main" val="0"/>
                  </a:ext>
                </a:extLst>
              </a:blip>
              <a:stretch>
                <a:fillRect/>
              </a:stretch>
            </p:blipFill>
            <p:spPr>
              <a:xfrm>
                <a:off x="4460810" y="2989096"/>
                <a:ext cx="892941" cy="879809"/>
              </a:xfrm>
              <a:prstGeom prst="rect">
                <a:avLst/>
              </a:prstGeom>
              <a:noFill/>
              <a:ln w="3175">
                <a:noFill/>
              </a:ln>
            </p:spPr>
          </p:pic>
        </mc:Fallback>
      </mc:AlternateContent>
      <p:sp>
        <p:nvSpPr>
          <p:cNvPr id="5" name="Ellipszis 4">
            <a:extLst>
              <a:ext uri="{FF2B5EF4-FFF2-40B4-BE49-F238E27FC236}">
                <a16:creationId xmlns:a16="http://schemas.microsoft.com/office/drawing/2014/main" id="{92A5DCC0-39A1-4621-962B-F32AEC652B50}"/>
              </a:ext>
            </a:extLst>
          </p:cNvPr>
          <p:cNvSpPr/>
          <p:nvPr/>
        </p:nvSpPr>
        <p:spPr>
          <a:xfrm>
            <a:off x="5486400" y="3628104"/>
            <a:ext cx="1704763" cy="1687789"/>
          </a:xfrm>
          <a:prstGeom prst="ellipse">
            <a:avLst/>
          </a:prstGeom>
          <a:noFill/>
          <a:ln>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cxnSp>
        <p:nvCxnSpPr>
          <p:cNvPr id="7" name="Egyenes összekötő nyíllal 6">
            <a:extLst>
              <a:ext uri="{FF2B5EF4-FFF2-40B4-BE49-F238E27FC236}">
                <a16:creationId xmlns:a16="http://schemas.microsoft.com/office/drawing/2014/main" id="{402E3D1D-6492-4201-90B1-17BB206D8E88}"/>
              </a:ext>
            </a:extLst>
          </p:cNvPr>
          <p:cNvCxnSpPr>
            <a:stCxn id="5" idx="1"/>
            <a:endCxn id="4" idx="3"/>
          </p:cNvCxnSpPr>
          <p:nvPr/>
        </p:nvCxnSpPr>
        <p:spPr>
          <a:xfrm flipH="1" flipV="1">
            <a:off x="5353751" y="3429001"/>
            <a:ext cx="382306" cy="446274"/>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10" name="Dia nagyítása 9">
                <a:extLst>
                  <a:ext uri="{FF2B5EF4-FFF2-40B4-BE49-F238E27FC236}">
                    <a16:creationId xmlns:a16="http://schemas.microsoft.com/office/drawing/2014/main" id="{B0EEB5C3-BD0E-4798-99A9-4EACACD5C7AA}"/>
                  </a:ext>
                </a:extLst>
              </p:cNvPr>
              <p:cNvGraphicFramePr>
                <a:graphicFrameLocks noChangeAspect="1"/>
              </p:cNvGraphicFramePr>
              <p:nvPr/>
            </p:nvGraphicFramePr>
            <p:xfrm>
              <a:off x="4028960" y="4413006"/>
              <a:ext cx="737968" cy="727115"/>
            </p:xfrm>
            <a:graphic>
              <a:graphicData uri="http://schemas.microsoft.com/office/powerpoint/2016/slidezoom">
                <pslz:sldZm>
                  <pslz:sldZmObj sldId="525" cId="771728402">
                    <pslz:zmPr id="{95DF73A8-07B3-4C8D-8D1D-6E004C7D01BA}" returnToParent="0" imageType="cover" transitionDur="1000">
                      <p166:blipFill xmlns:p166="http://schemas.microsoft.com/office/powerpoint/2016/6/main">
                        <a:blip r:embed="rId16">
                          <a:extLst>
                            <a:ext uri="{28A0092B-C50C-407E-A947-70E740481C1C}">
                              <a14:useLocalDpi xmlns:a14="http://schemas.microsoft.com/office/drawing/2010/main" val="0"/>
                            </a:ext>
                          </a:extLst>
                        </a:blip>
                        <a:stretch>
                          <a:fillRect/>
                        </a:stretch>
                      </p166:blipFill>
                      <p166:spPr xmlns:p166="http://schemas.microsoft.com/office/powerpoint/2016/6/main">
                        <a:xfrm>
                          <a:off x="0" y="0"/>
                          <a:ext cx="737968" cy="727115"/>
                        </a:xfrm>
                        <a:prstGeom prst="rect">
                          <a:avLst/>
                        </a:prstGeom>
                        <a:ln w="3175">
                          <a:noFill/>
                        </a:ln>
                      </p166:spPr>
                    </pslz:zmPr>
                  </pslz:sldZmObj>
                </pslz:sldZm>
              </a:graphicData>
            </a:graphic>
          </p:graphicFrame>
        </mc:Choice>
        <mc:Fallback xmlns="">
          <p:pic>
            <p:nvPicPr>
              <p:cNvPr id="10" name="Dia nagyítása 9">
                <a:hlinkClick r:id="rId17" action="ppaction://hlinksldjump"/>
                <a:extLst>
                  <a:ext uri="{FF2B5EF4-FFF2-40B4-BE49-F238E27FC236}">
                    <a16:creationId xmlns:a16="http://schemas.microsoft.com/office/drawing/2014/main" id="{B0EEB5C3-BD0E-4798-99A9-4EACACD5C7AA}"/>
                  </a:ext>
                </a:extLst>
              </p:cNvPr>
              <p:cNvPicPr>
                <a:picLocks noGrp="1" noRot="1" noChangeAspect="1" noMove="1" noResize="1" noEditPoints="1" noAdjustHandles="1" noChangeArrowheads="1" noChangeShapeType="1"/>
              </p:cNvPicPr>
              <p:nvPr/>
            </p:nvPicPr>
            <p:blipFill>
              <a:blip r:embed="rId18">
                <a:extLst>
                  <a:ext uri="{28A0092B-C50C-407E-A947-70E740481C1C}">
                    <a14:useLocalDpi xmlns:a14="http://schemas.microsoft.com/office/drawing/2010/main" val="0"/>
                  </a:ext>
                </a:extLst>
              </a:blip>
              <a:stretch>
                <a:fillRect/>
              </a:stretch>
            </p:blipFill>
            <p:spPr>
              <a:xfrm>
                <a:off x="4028960" y="4413006"/>
                <a:ext cx="737968" cy="727115"/>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12" name="Dia nagyítása 11">
                <a:extLst>
                  <a:ext uri="{FF2B5EF4-FFF2-40B4-BE49-F238E27FC236}">
                    <a16:creationId xmlns:a16="http://schemas.microsoft.com/office/drawing/2014/main" id="{D9F381D2-A39C-410B-927B-5AF731D3CBB3}"/>
                  </a:ext>
                </a:extLst>
              </p:cNvPr>
              <p:cNvGraphicFramePr>
                <a:graphicFrameLocks noChangeAspect="1"/>
              </p:cNvGraphicFramePr>
              <p:nvPr/>
            </p:nvGraphicFramePr>
            <p:xfrm>
              <a:off x="8714161" y="5135794"/>
              <a:ext cx="609891" cy="600922"/>
            </p:xfrm>
            <a:graphic>
              <a:graphicData uri="http://schemas.microsoft.com/office/powerpoint/2016/slidezoom">
                <pslz:sldZm>
                  <pslz:sldZmObj sldId="526" cId="1242642908">
                    <pslz:zmPr id="{A73FACDD-9BC5-4842-8835-5EC6A6510473}" returnToParent="0" imageType="cover" transitionDur="1000">
                      <p166:blipFill xmlns:p166="http://schemas.microsoft.com/office/powerpoint/2016/6/main">
                        <a:blip r:embed="rId19">
                          <a:extLst>
                            <a:ext uri="{28A0092B-C50C-407E-A947-70E740481C1C}">
                              <a14:useLocalDpi xmlns:a14="http://schemas.microsoft.com/office/drawing/2010/main" val="0"/>
                            </a:ext>
                          </a:extLst>
                        </a:blip>
                        <a:stretch>
                          <a:fillRect/>
                        </a:stretch>
                      </p166:blipFill>
                      <p166:spPr xmlns:p166="http://schemas.microsoft.com/office/powerpoint/2016/6/main">
                        <a:xfrm>
                          <a:off x="0" y="0"/>
                          <a:ext cx="609891" cy="600922"/>
                        </a:xfrm>
                        <a:prstGeom prst="rect">
                          <a:avLst/>
                        </a:prstGeom>
                        <a:ln w="3175">
                          <a:noFill/>
                        </a:ln>
                      </p166:spPr>
                    </pslz:zmPr>
                  </pslz:sldZmObj>
                </pslz:sldZm>
              </a:graphicData>
            </a:graphic>
          </p:graphicFrame>
        </mc:Choice>
        <mc:Fallback xmlns="">
          <p:pic>
            <p:nvPicPr>
              <p:cNvPr id="12" name="Dia nagyítása 11">
                <a:hlinkClick r:id="rId20" action="ppaction://hlinksldjump"/>
                <a:extLst>
                  <a:ext uri="{FF2B5EF4-FFF2-40B4-BE49-F238E27FC236}">
                    <a16:creationId xmlns:a16="http://schemas.microsoft.com/office/drawing/2014/main" id="{D9F381D2-A39C-410B-927B-5AF731D3CBB3}"/>
                  </a:ext>
                </a:extLst>
              </p:cNvPr>
              <p:cNvPicPr>
                <a:picLocks noGrp="1" noRot="1" noChangeAspect="1" noMove="1" noResize="1" noEditPoints="1" noAdjustHandles="1" noChangeArrowheads="1" noChangeShapeType="1"/>
              </p:cNvPicPr>
              <p:nvPr/>
            </p:nvPicPr>
            <p:blipFill>
              <a:blip r:embed="rId21">
                <a:extLst>
                  <a:ext uri="{28A0092B-C50C-407E-A947-70E740481C1C}">
                    <a14:useLocalDpi xmlns:a14="http://schemas.microsoft.com/office/drawing/2010/main" val="0"/>
                  </a:ext>
                </a:extLst>
              </a:blip>
              <a:stretch>
                <a:fillRect/>
              </a:stretch>
            </p:blipFill>
            <p:spPr>
              <a:xfrm>
                <a:off x="8714161" y="5135794"/>
                <a:ext cx="609891" cy="60092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16" name="Dia nagyítása 15">
                <a:extLst>
                  <a:ext uri="{FF2B5EF4-FFF2-40B4-BE49-F238E27FC236}">
                    <a16:creationId xmlns:a16="http://schemas.microsoft.com/office/drawing/2014/main" id="{B22F16EC-498D-490C-AB13-6D7C0DA3BD9E}"/>
                  </a:ext>
                </a:extLst>
              </p:cNvPr>
              <p:cNvGraphicFramePr>
                <a:graphicFrameLocks noChangeAspect="1"/>
              </p:cNvGraphicFramePr>
              <p:nvPr/>
            </p:nvGraphicFramePr>
            <p:xfrm>
              <a:off x="5887465" y="5542960"/>
              <a:ext cx="609891" cy="600922"/>
            </p:xfrm>
            <a:graphic>
              <a:graphicData uri="http://schemas.microsoft.com/office/powerpoint/2016/slidezoom">
                <pslz:sldZm>
                  <pslz:sldZmObj sldId="527" cId="3352831670">
                    <pslz:zmPr id="{FC5B3634-B387-4A67-B5B3-4FCE4DA61279}" returnToParent="0" imageType="cover" transitionDur="1000">
                      <p166:blipFill xmlns:p166="http://schemas.microsoft.com/office/powerpoint/2016/6/main">
                        <a:blip r:embed="rId22">
                          <a:extLst>
                            <a:ext uri="{28A0092B-C50C-407E-A947-70E740481C1C}">
                              <a14:useLocalDpi xmlns:a14="http://schemas.microsoft.com/office/drawing/2010/main" val="0"/>
                            </a:ext>
                          </a:extLst>
                        </a:blip>
                        <a:stretch>
                          <a:fillRect/>
                        </a:stretch>
                      </p166:blipFill>
                      <p166:spPr xmlns:p166="http://schemas.microsoft.com/office/powerpoint/2016/6/main">
                        <a:xfrm>
                          <a:off x="0" y="0"/>
                          <a:ext cx="609891" cy="600922"/>
                        </a:xfrm>
                        <a:prstGeom prst="rect">
                          <a:avLst/>
                        </a:prstGeom>
                        <a:ln w="3175">
                          <a:noFill/>
                        </a:ln>
                      </p166:spPr>
                    </pslz:zmPr>
                  </pslz:sldZmObj>
                </pslz:sldZm>
              </a:graphicData>
            </a:graphic>
          </p:graphicFrame>
        </mc:Choice>
        <mc:Fallback xmlns="">
          <p:pic>
            <p:nvPicPr>
              <p:cNvPr id="16" name="Dia nagyítása 15">
                <a:hlinkClick r:id="rId23" action="ppaction://hlinksldjump"/>
                <a:extLst>
                  <a:ext uri="{FF2B5EF4-FFF2-40B4-BE49-F238E27FC236}">
                    <a16:creationId xmlns:a16="http://schemas.microsoft.com/office/drawing/2014/main" id="{B22F16EC-498D-490C-AB13-6D7C0DA3BD9E}"/>
                  </a:ext>
                </a:extLst>
              </p:cNvPr>
              <p:cNvPicPr>
                <a:picLocks noGrp="1" noRot="1" noChangeAspect="1" noMove="1" noResize="1" noEditPoints="1" noAdjustHandles="1" noChangeArrowheads="1" noChangeShapeType="1"/>
              </p:cNvPicPr>
              <p:nvPr/>
            </p:nvPicPr>
            <p:blipFill>
              <a:blip r:embed="rId24">
                <a:extLst>
                  <a:ext uri="{28A0092B-C50C-407E-A947-70E740481C1C}">
                    <a14:useLocalDpi xmlns:a14="http://schemas.microsoft.com/office/drawing/2010/main" val="0"/>
                  </a:ext>
                </a:extLst>
              </a:blip>
              <a:stretch>
                <a:fillRect/>
              </a:stretch>
            </p:blipFill>
            <p:spPr>
              <a:xfrm>
                <a:off x="5887465" y="5542960"/>
                <a:ext cx="609891" cy="600922"/>
              </a:xfrm>
              <a:prstGeom prst="rect">
                <a:avLst/>
              </a:prstGeom>
              <a:ln w="3175">
                <a:noFill/>
              </a:ln>
            </p:spPr>
          </p:pic>
        </mc:Fallback>
      </mc:AlternateContent>
      <p:sp>
        <p:nvSpPr>
          <p:cNvPr id="31" name="Szöveg helye 14">
            <a:extLst>
              <a:ext uri="{FF2B5EF4-FFF2-40B4-BE49-F238E27FC236}">
                <a16:creationId xmlns:a16="http://schemas.microsoft.com/office/drawing/2014/main" id="{CF2A1B51-BE40-4EF0-8B5F-535969915AB0}"/>
              </a:ext>
            </a:extLst>
          </p:cNvPr>
          <p:cNvSpPr txBox="1">
            <a:spLocks/>
          </p:cNvSpPr>
          <p:nvPr/>
        </p:nvSpPr>
        <p:spPr>
          <a:xfrm>
            <a:off x="4613583" y="3898584"/>
            <a:ext cx="1612985" cy="65781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CPU</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CPU</a:t>
            </a:r>
          </a:p>
        </p:txBody>
      </p:sp>
      <p:sp>
        <p:nvSpPr>
          <p:cNvPr id="32" name="Szöveg helye 14">
            <a:extLst>
              <a:ext uri="{FF2B5EF4-FFF2-40B4-BE49-F238E27FC236}">
                <a16:creationId xmlns:a16="http://schemas.microsoft.com/office/drawing/2014/main" id="{CA81429B-AE1A-4CF7-9822-11B4EB0C674B}"/>
              </a:ext>
            </a:extLst>
          </p:cNvPr>
          <p:cNvSpPr txBox="1">
            <a:spLocks/>
          </p:cNvSpPr>
          <p:nvPr/>
        </p:nvSpPr>
        <p:spPr>
          <a:xfrm>
            <a:off x="4041291" y="5078901"/>
            <a:ext cx="725637" cy="38844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RAM</a:t>
            </a:r>
            <a:endParaRPr lang="hu-HU" dirty="0">
              <a:solidFill>
                <a:schemeClr val="tx1"/>
              </a:solidFill>
              <a:latin typeface="Calibri Light" panose="020F0302020204030204" pitchFamily="34" charset="0"/>
              <a:cs typeface="Calibri Light" panose="020F0302020204030204" pitchFamily="34" charset="0"/>
            </a:endParaRPr>
          </a:p>
        </p:txBody>
      </p:sp>
      <p:sp>
        <p:nvSpPr>
          <p:cNvPr id="33" name="Szöveg helye 14">
            <a:extLst>
              <a:ext uri="{FF2B5EF4-FFF2-40B4-BE49-F238E27FC236}">
                <a16:creationId xmlns:a16="http://schemas.microsoft.com/office/drawing/2014/main" id="{6DA2AF9B-E362-4813-907D-EF6B633AC4AE}"/>
              </a:ext>
            </a:extLst>
          </p:cNvPr>
          <p:cNvSpPr txBox="1">
            <a:spLocks/>
          </p:cNvSpPr>
          <p:nvPr/>
        </p:nvSpPr>
        <p:spPr>
          <a:xfrm>
            <a:off x="8278777" y="4742594"/>
            <a:ext cx="1612985" cy="65781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NETWORK</a:t>
            </a:r>
          </a:p>
        </p:txBody>
      </p:sp>
      <p:cxnSp>
        <p:nvCxnSpPr>
          <p:cNvPr id="34" name="Egyenes összekötő nyíllal 33">
            <a:extLst>
              <a:ext uri="{FF2B5EF4-FFF2-40B4-BE49-F238E27FC236}">
                <a16:creationId xmlns:a16="http://schemas.microsoft.com/office/drawing/2014/main" id="{8548CEA1-EB52-4BF2-9762-72221B7F2419}"/>
              </a:ext>
            </a:extLst>
          </p:cNvPr>
          <p:cNvCxnSpPr>
            <a:cxnSpLocks/>
            <a:stCxn id="5" idx="6"/>
          </p:cNvCxnSpPr>
          <p:nvPr/>
        </p:nvCxnSpPr>
        <p:spPr>
          <a:xfrm>
            <a:off x="7191163" y="4471999"/>
            <a:ext cx="1827943" cy="924619"/>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6" name="Egyenes összekötő nyíllal 35">
            <a:extLst>
              <a:ext uri="{FF2B5EF4-FFF2-40B4-BE49-F238E27FC236}">
                <a16:creationId xmlns:a16="http://schemas.microsoft.com/office/drawing/2014/main" id="{B3315038-C487-4AE8-AC95-F22EEC662B89}"/>
              </a:ext>
            </a:extLst>
          </p:cNvPr>
          <p:cNvCxnSpPr>
            <a:cxnSpLocks/>
            <a:stCxn id="5" idx="4"/>
          </p:cNvCxnSpPr>
          <p:nvPr/>
        </p:nvCxnSpPr>
        <p:spPr>
          <a:xfrm flipH="1">
            <a:off x="6189397" y="5315893"/>
            <a:ext cx="149385" cy="420823"/>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9" name="Egyenes összekötő nyíllal 38">
            <a:extLst>
              <a:ext uri="{FF2B5EF4-FFF2-40B4-BE49-F238E27FC236}">
                <a16:creationId xmlns:a16="http://schemas.microsoft.com/office/drawing/2014/main" id="{B59B9228-FB23-4293-86D0-01FA51741274}"/>
              </a:ext>
            </a:extLst>
          </p:cNvPr>
          <p:cNvCxnSpPr>
            <a:cxnSpLocks/>
            <a:stCxn id="31" idx="2"/>
            <a:endCxn id="10" idx="3"/>
          </p:cNvCxnSpPr>
          <p:nvPr/>
        </p:nvCxnSpPr>
        <p:spPr>
          <a:xfrm flipH="1">
            <a:off x="4766928" y="4556399"/>
            <a:ext cx="653148" cy="220165"/>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2" name="Szöveg helye 14">
            <a:extLst>
              <a:ext uri="{FF2B5EF4-FFF2-40B4-BE49-F238E27FC236}">
                <a16:creationId xmlns:a16="http://schemas.microsoft.com/office/drawing/2014/main" id="{F518EE00-DF40-4EEC-82DB-A5664A2F7DE3}"/>
              </a:ext>
            </a:extLst>
          </p:cNvPr>
          <p:cNvSpPr txBox="1">
            <a:spLocks/>
          </p:cNvSpPr>
          <p:nvPr/>
        </p:nvSpPr>
        <p:spPr>
          <a:xfrm>
            <a:off x="5826578" y="6030119"/>
            <a:ext cx="1827943" cy="38844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DOWNLOAD</a:t>
            </a:r>
            <a:endParaRPr lang="hu-HU" dirty="0">
              <a:solidFill>
                <a:schemeClr val="tx1"/>
              </a:solidFill>
              <a:latin typeface="Calibri Light" panose="020F0302020204030204" pitchFamily="34" charset="0"/>
              <a:cs typeface="Calibri Light" panose="020F0302020204030204" pitchFamily="34" charset="0"/>
            </a:endParaRPr>
          </a:p>
        </p:txBody>
      </p:sp>
      <mc:AlternateContent xmlns:mc="http://schemas.openxmlformats.org/markup-compatibility/2006" xmlns:pslz="http://schemas.microsoft.com/office/powerpoint/2016/slidezoom">
        <mc:Choice Requires="pslz">
          <p:graphicFrame>
            <p:nvGraphicFramePr>
              <p:cNvPr id="26" name="Dia nagyítása 25">
                <a:extLst>
                  <a:ext uri="{FF2B5EF4-FFF2-40B4-BE49-F238E27FC236}">
                    <a16:creationId xmlns:a16="http://schemas.microsoft.com/office/drawing/2014/main" id="{18C10195-EA07-4932-835D-72DDE49F664A}"/>
                  </a:ext>
                </a:extLst>
              </p:cNvPr>
              <p:cNvGraphicFramePr>
                <a:graphicFrameLocks noChangeAspect="1"/>
              </p:cNvGraphicFramePr>
              <p:nvPr/>
            </p:nvGraphicFramePr>
            <p:xfrm>
              <a:off x="7330302" y="2976612"/>
              <a:ext cx="1085813" cy="967790"/>
            </p:xfrm>
            <a:graphic>
              <a:graphicData uri="http://schemas.microsoft.com/office/powerpoint/2016/slidezoom">
                <pslz:sldZm>
                  <pslz:sldZmObj sldId="528" cId="864800482">
                    <pslz:zmPr id="{89FD4831-4DF3-4CE1-ACF0-54F91E0748CB}" returnToParent="0" imageType="cover" transitionDur="1000">
                      <p166:blipFill xmlns:p166="http://schemas.microsoft.com/office/powerpoint/2016/6/main">
                        <a:blip r:embed="rId25">
                          <a:extLst>
                            <a:ext uri="{28A0092B-C50C-407E-A947-70E740481C1C}">
                              <a14:useLocalDpi xmlns:a14="http://schemas.microsoft.com/office/drawing/2010/main" val="0"/>
                            </a:ext>
                          </a:extLst>
                        </a:blip>
                        <a:stretch>
                          <a:fillRect/>
                        </a:stretch>
                      </p166:blipFill>
                      <p166:spPr xmlns:p166="http://schemas.microsoft.com/office/powerpoint/2016/6/main">
                        <a:xfrm>
                          <a:off x="0" y="0"/>
                          <a:ext cx="1085813" cy="967790"/>
                        </a:xfrm>
                        <a:prstGeom prst="rect">
                          <a:avLst/>
                        </a:prstGeom>
                        <a:ln w="3175">
                          <a:noFill/>
                        </a:ln>
                      </p166:spPr>
                    </pslz:zmPr>
                  </pslz:sldZmObj>
                </pslz:sldZm>
              </a:graphicData>
            </a:graphic>
          </p:graphicFrame>
        </mc:Choice>
        <mc:Fallback xmlns="">
          <p:pic>
            <p:nvPicPr>
              <p:cNvPr id="26" name="Dia nagyítása 25">
                <a:hlinkClick r:id="rId26" action="ppaction://hlinksldjump"/>
                <a:extLst>
                  <a:ext uri="{FF2B5EF4-FFF2-40B4-BE49-F238E27FC236}">
                    <a16:creationId xmlns:a16="http://schemas.microsoft.com/office/drawing/2014/main" id="{18C10195-EA07-4932-835D-72DDE49F664A}"/>
                  </a:ext>
                </a:extLst>
              </p:cNvPr>
              <p:cNvPicPr>
                <a:picLocks noGrp="1" noRot="1" noChangeAspect="1" noMove="1" noResize="1" noEditPoints="1" noAdjustHandles="1" noChangeArrowheads="1" noChangeShapeType="1"/>
              </p:cNvPicPr>
              <p:nvPr/>
            </p:nvPicPr>
            <p:blipFill>
              <a:blip r:embed="rId27">
                <a:extLst>
                  <a:ext uri="{28A0092B-C50C-407E-A947-70E740481C1C}">
                    <a14:useLocalDpi xmlns:a14="http://schemas.microsoft.com/office/drawing/2010/main" val="0"/>
                  </a:ext>
                </a:extLst>
              </a:blip>
              <a:stretch>
                <a:fillRect/>
              </a:stretch>
            </p:blipFill>
            <p:spPr>
              <a:xfrm>
                <a:off x="7330302" y="2976612"/>
                <a:ext cx="1085813" cy="967790"/>
              </a:xfrm>
              <a:prstGeom prst="rect">
                <a:avLst/>
              </a:prstGeom>
              <a:ln w="3175">
                <a:noFill/>
              </a:ln>
            </p:spPr>
          </p:pic>
        </mc:Fallback>
      </mc:AlternateContent>
      <p:cxnSp>
        <p:nvCxnSpPr>
          <p:cNvPr id="45" name="Egyenes összekötő nyíllal 44">
            <a:extLst>
              <a:ext uri="{FF2B5EF4-FFF2-40B4-BE49-F238E27FC236}">
                <a16:creationId xmlns:a16="http://schemas.microsoft.com/office/drawing/2014/main" id="{8D01FFC4-47FB-48B0-B9D4-8AF501D89915}"/>
              </a:ext>
            </a:extLst>
          </p:cNvPr>
          <p:cNvCxnSpPr>
            <a:cxnSpLocks/>
          </p:cNvCxnSpPr>
          <p:nvPr/>
        </p:nvCxnSpPr>
        <p:spPr>
          <a:xfrm flipV="1">
            <a:off x="7058514" y="3671517"/>
            <a:ext cx="417107" cy="272885"/>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8" name="Szöveg helye 14">
            <a:extLst>
              <a:ext uri="{FF2B5EF4-FFF2-40B4-BE49-F238E27FC236}">
                <a16:creationId xmlns:a16="http://schemas.microsoft.com/office/drawing/2014/main" id="{2EB7DF6F-5851-4347-9617-B51C81007A3B}"/>
              </a:ext>
            </a:extLst>
          </p:cNvPr>
          <p:cNvSpPr txBox="1">
            <a:spLocks/>
          </p:cNvSpPr>
          <p:nvPr/>
        </p:nvSpPr>
        <p:spPr>
          <a:xfrm>
            <a:off x="7798161" y="3932245"/>
            <a:ext cx="1612985" cy="60767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QUEUE</a:t>
            </a:r>
          </a:p>
        </p:txBody>
      </p:sp>
      <p:cxnSp>
        <p:nvCxnSpPr>
          <p:cNvPr id="37" name="Egyenes összekötő nyíllal 36">
            <a:extLst>
              <a:ext uri="{FF2B5EF4-FFF2-40B4-BE49-F238E27FC236}">
                <a16:creationId xmlns:a16="http://schemas.microsoft.com/office/drawing/2014/main" id="{138053F2-91BB-4E18-A215-29CEAD1AFFF2}"/>
              </a:ext>
            </a:extLst>
          </p:cNvPr>
          <p:cNvCxnSpPr>
            <a:cxnSpLocks/>
            <a:stCxn id="5" idx="3"/>
          </p:cNvCxnSpPr>
          <p:nvPr/>
        </p:nvCxnSpPr>
        <p:spPr>
          <a:xfrm flipH="1">
            <a:off x="5353751" y="5068722"/>
            <a:ext cx="382306" cy="398628"/>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1" name="Szöveg helye 14">
            <a:extLst>
              <a:ext uri="{FF2B5EF4-FFF2-40B4-BE49-F238E27FC236}">
                <a16:creationId xmlns:a16="http://schemas.microsoft.com/office/drawing/2014/main" id="{B3F0B721-6D42-4811-8DE4-98B9C3ACE891}"/>
              </a:ext>
            </a:extLst>
          </p:cNvPr>
          <p:cNvSpPr txBox="1">
            <a:spLocks/>
          </p:cNvSpPr>
          <p:nvPr/>
        </p:nvSpPr>
        <p:spPr>
          <a:xfrm>
            <a:off x="4346713" y="5932097"/>
            <a:ext cx="1333940" cy="65781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IO</a:t>
            </a:r>
            <a:br>
              <a:rPr lang="hu-HU" dirty="0">
                <a:solidFill>
                  <a:schemeClr val="tx1"/>
                </a:solidFill>
                <a:latin typeface="Calibri Light" panose="020F0302020204030204" pitchFamily="34" charset="0"/>
                <a:cs typeface="Calibri Light" panose="020F0302020204030204" pitchFamily="34" charset="0"/>
              </a:rPr>
            </a:br>
            <a:r>
              <a:rPr lang="hu-HU" dirty="0" err="1">
                <a:solidFill>
                  <a:schemeClr val="tx1"/>
                </a:solidFill>
                <a:latin typeface="Calibri Light" panose="020F0302020204030204" pitchFamily="34" charset="0"/>
                <a:cs typeface="Calibri Light" panose="020F0302020204030204" pitchFamily="34" charset="0"/>
              </a:rPr>
              <a:t>IO</a:t>
            </a:r>
            <a:endParaRPr lang="hu-HU" dirty="0">
              <a:solidFill>
                <a:schemeClr val="tx1"/>
              </a:solidFill>
              <a:latin typeface="Calibri Light" panose="020F0302020204030204" pitchFamily="34" charset="0"/>
              <a:cs typeface="Calibri Light" panose="020F0302020204030204" pitchFamily="34" charset="0"/>
            </a:endParaRPr>
          </a:p>
        </p:txBody>
      </p:sp>
      <p:pic>
        <p:nvPicPr>
          <p:cNvPr id="21" name="Kép 20">
            <a:extLst>
              <a:ext uri="{FF2B5EF4-FFF2-40B4-BE49-F238E27FC236}">
                <a16:creationId xmlns:a16="http://schemas.microsoft.com/office/drawing/2014/main" id="{9FDDDBA8-C38A-4E22-ADF5-1D2F2AB9147A}"/>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211734" y="3877706"/>
            <a:ext cx="491942" cy="575423"/>
          </a:xfrm>
          <a:prstGeom prst="rect">
            <a:avLst/>
          </a:prstGeom>
        </p:spPr>
      </p:pic>
    </p:spTree>
    <p:extLst>
      <p:ext uri="{BB962C8B-B14F-4D97-AF65-F5344CB8AC3E}">
        <p14:creationId xmlns:p14="http://schemas.microsoft.com/office/powerpoint/2010/main" val="3862897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 fill="hold"/>
                                        <p:tgtEl>
                                          <p:spTgt spid="15"/>
                                        </p:tgtEl>
                                      </p:cBhvr>
                                      <p:by x="50000" y="50000"/>
                                    </p:animScale>
                                  </p:childTnLst>
                                </p:cTn>
                              </p:par>
                            </p:childTnLst>
                          </p:cTn>
                        </p:par>
                        <p:par>
                          <p:cTn id="7" fill="hold">
                            <p:stCondLst>
                              <p:cond delay="100"/>
                            </p:stCondLst>
                            <p:childTnLst>
                              <p:par>
                                <p:cTn id="8" presetID="10" presetClass="entr" presetSubtype="0" fill="hold" nodeType="after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par>
                          <p:cTn id="11" fill="hold">
                            <p:stCondLst>
                              <p:cond delay="600"/>
                            </p:stCondLst>
                            <p:childTnLst>
                              <p:par>
                                <p:cTn id="12" presetID="42" presetClass="path" presetSubtype="0" accel="50000" decel="50000" fill="hold" nodeType="afterEffect">
                                  <p:stCondLst>
                                    <p:cond delay="1000"/>
                                  </p:stCondLst>
                                  <p:childTnLst>
                                    <p:animMotion origin="layout" path="M -3.75E-6 2.59259E-6 L 0.10743 -0.06412 " pathEditMode="relative" rAng="0" ptsTypes="AA">
                                      <p:cBhvr>
                                        <p:cTn id="13" dur="1100" fill="hold"/>
                                        <p:tgtEl>
                                          <p:spTgt spid="21"/>
                                        </p:tgtEl>
                                        <p:attrNameLst>
                                          <p:attrName>ppt_x</p:attrName>
                                          <p:attrName>ppt_y</p:attrName>
                                        </p:attrNameLst>
                                      </p:cBhvr>
                                      <p:rCtr x="5365" y="-3218"/>
                                    </p:animMotion>
                                  </p:childTnLst>
                                </p:cTn>
                              </p:par>
                            </p:childTnLst>
                          </p:cTn>
                        </p:par>
                        <p:par>
                          <p:cTn id="14" fill="hold">
                            <p:stCondLst>
                              <p:cond delay="2700"/>
                            </p:stCondLst>
                            <p:childTnLst>
                              <p:par>
                                <p:cTn id="15" presetID="26" presetClass="emph" presetSubtype="0" fill="hold" nodeType="afterEffect">
                                  <p:stCondLst>
                                    <p:cond delay="0"/>
                                  </p:stCondLst>
                                  <p:childTnLst>
                                    <p:animEffect transition="out" filter="fade">
                                      <p:cBhvr>
                                        <p:cTn id="16" dur="500" tmFilter="0, 0; .2, .5; .8, .5; 1, 0"/>
                                        <p:tgtEl>
                                          <p:spTgt spid="21"/>
                                        </p:tgtEl>
                                      </p:cBhvr>
                                    </p:animEffect>
                                    <p:animScale>
                                      <p:cBhvr>
                                        <p:cTn id="17" dur="250" autoRev="1" fill="hold"/>
                                        <p:tgtEl>
                                          <p:spTgt spid="21"/>
                                        </p:tgtEl>
                                      </p:cBhvr>
                                      <p:by x="105000" y="105000"/>
                                    </p:animScale>
                                  </p:childTnLst>
                                </p:cTn>
                              </p:par>
                            </p:childTnLst>
                          </p:cTn>
                        </p:par>
                        <p:par>
                          <p:cTn id="18" fill="hold">
                            <p:stCondLst>
                              <p:cond delay="3200"/>
                            </p:stCondLst>
                            <p:childTnLst>
                              <p:par>
                                <p:cTn id="19" presetID="10" presetClass="exit" presetSubtype="0" fill="hold" nodeType="afterEffect">
                                  <p:stCondLst>
                                    <p:cond delay="0"/>
                                  </p:stCondLst>
                                  <p:childTnLst>
                                    <p:animEffect transition="out" filter="fade">
                                      <p:cBhvr>
                                        <p:cTn id="20" dur="500"/>
                                        <p:tgtEl>
                                          <p:spTgt spid="21"/>
                                        </p:tgtEl>
                                      </p:cBhvr>
                                    </p:animEffect>
                                    <p:set>
                                      <p:cBhvr>
                                        <p:cTn id="21"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descr="A képen szöveg, elektronika, fekete, számítógép látható&#10;&#10;Automatikusan generált leírás">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47</a:t>
            </a:fld>
            <a:endParaRPr lang="en-GB" dirty="0"/>
          </a:p>
        </p:txBody>
      </p:sp>
      <p:sp>
        <p:nvSpPr>
          <p:cNvPr id="67" name="Szöveg helye 14">
            <a:extLst>
              <a:ext uri="{FF2B5EF4-FFF2-40B4-BE49-F238E27FC236}">
                <a16:creationId xmlns:a16="http://schemas.microsoft.com/office/drawing/2014/main" id="{CBF3FD66-0271-469D-B759-13F30CD6BEBF}"/>
              </a:ext>
            </a:extLst>
          </p:cNvPr>
          <p:cNvSpPr txBox="1">
            <a:spLocks/>
          </p:cNvSpPr>
          <p:nvPr/>
        </p:nvSpPr>
        <p:spPr>
          <a:xfrm>
            <a:off x="578331" y="2904084"/>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CPU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mc:AlternateContent xmlns:mc="http://schemas.openxmlformats.org/markup-compatibility/2006">
        <mc:Choice xmlns:pslz="http://schemas.microsoft.com/office/powerpoint/2016/slidezoom" Requires="pslz">
          <p:graphicFrame>
            <p:nvGraphicFramePr>
              <p:cNvPr id="8" name="Dia nagyítása 7">
                <a:extLst>
                  <a:ext uri="{FF2B5EF4-FFF2-40B4-BE49-F238E27FC236}">
                    <a16:creationId xmlns:a16="http://schemas.microsoft.com/office/drawing/2014/main" id="{268835CC-38A0-4AE9-A1E0-26041EA81B61}"/>
                  </a:ext>
                </a:extLst>
              </p:cNvPr>
              <p:cNvGraphicFramePr>
                <a:graphicFrameLocks noChangeAspect="1"/>
              </p:cNvGraphicFramePr>
              <p:nvPr>
                <p:extLst>
                  <p:ext uri="{D42A27DB-BD31-4B8C-83A1-F6EECF244321}">
                    <p14:modId xmlns:p14="http://schemas.microsoft.com/office/powerpoint/2010/main" val="2398635767"/>
                  </p:ext>
                </p:extLst>
              </p:nvPr>
            </p:nvGraphicFramePr>
            <p:xfrm>
              <a:off x="3697705" y="2804071"/>
              <a:ext cx="3048000" cy="1714500"/>
            </p:xfrm>
            <a:graphic>
              <a:graphicData uri="http://schemas.microsoft.com/office/powerpoint/2016/slidezoom">
                <pslz:sldZm>
                  <pslz:sldZmObj sldId="532" cId="3558871903">
                    <pslz:zmPr id="{E7B98818-92A4-4BFD-AED6-75AE868C628A}"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p:pic>
            <p:nvPicPr>
              <p:cNvPr id="8" name="Dia nagyítása 7">
                <a:hlinkClick r:id="rId5" action="ppaction://hlinksldjump"/>
                <a:extLst>
                  <a:ext uri="{FF2B5EF4-FFF2-40B4-BE49-F238E27FC236}">
                    <a16:creationId xmlns:a16="http://schemas.microsoft.com/office/drawing/2014/main" id="{268835CC-38A0-4AE9-A1E0-26041EA81B61}"/>
                  </a:ext>
                </a:extLst>
              </p:cNvPr>
              <p:cNvPicPr>
                <a:picLocks noGrp="1" noRot="1" noChangeAspect="1" noMove="1" noResize="1" noEditPoints="1" noAdjustHandles="1" noChangeArrowheads="1" noChangeShapeType="1"/>
              </p:cNvPicPr>
              <p:nvPr/>
            </p:nvPicPr>
            <p:blipFill>
              <a:blip r:embed="rId4"/>
              <a:stretch>
                <a:fillRect/>
              </a:stretch>
            </p:blipFill>
            <p:spPr>
              <a:xfrm>
                <a:off x="3697705" y="2804071"/>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39510406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6" name="Dia nagyítása 5">
                <a:extLst>
                  <a:ext uri="{FF2B5EF4-FFF2-40B4-BE49-F238E27FC236}">
                    <a16:creationId xmlns:a16="http://schemas.microsoft.com/office/drawing/2014/main" id="{B6A7C2BD-0F00-4B89-809E-AE7F9451E4B6}"/>
                  </a:ext>
                </a:extLst>
              </p:cNvPr>
              <p:cNvGraphicFramePr>
                <a:graphicFrameLocks noChangeAspect="1"/>
              </p:cNvGraphicFramePr>
              <p:nvPr>
                <p:extLst>
                  <p:ext uri="{D42A27DB-BD31-4B8C-83A1-F6EECF244321}">
                    <p14:modId xmlns:p14="http://schemas.microsoft.com/office/powerpoint/2010/main" val="541994342"/>
                  </p:ext>
                </p:extLst>
              </p:nvPr>
            </p:nvGraphicFramePr>
            <p:xfrm>
              <a:off x="4641616" y="5339952"/>
              <a:ext cx="811548" cy="825074"/>
            </p:xfrm>
            <a:graphic>
              <a:graphicData uri="http://schemas.microsoft.com/office/powerpoint/2016/slidezoom">
                <pslz:sldZm>
                  <pslz:sldZmObj sldId="530" cId="2273384164">
                    <pslz:zmPr id="{81ADD5A2-3CA2-4D99-BE8B-B36CCA3F0BD4}" returnToParent="0" imageType="cover" transitionDur="100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811548" cy="825074"/>
                        </a:xfrm>
                        <a:prstGeom prst="rect">
                          <a:avLst/>
                        </a:prstGeom>
                        <a:ln w="3175">
                          <a:noFill/>
                        </a:ln>
                      </p166:spPr>
                    </pslz:zmPr>
                  </pslz:sldZmObj>
                </pslz:sldZm>
              </a:graphicData>
            </a:graphic>
          </p:graphicFrame>
        </mc:Choice>
        <mc:Fallback xmlns="">
          <p:pic>
            <p:nvPicPr>
              <p:cNvPr id="6" name="Dia nagyítása 5">
                <a:hlinkClick r:id="rId4" action="ppaction://hlinksldjump"/>
                <a:extLst>
                  <a:ext uri="{FF2B5EF4-FFF2-40B4-BE49-F238E27FC236}">
                    <a16:creationId xmlns:a16="http://schemas.microsoft.com/office/drawing/2014/main" id="{B6A7C2BD-0F00-4B89-809E-AE7F9451E4B6}"/>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4641616" y="5339952"/>
                <a:ext cx="811548" cy="825074"/>
              </a:xfrm>
              <a:prstGeom prst="rect">
                <a:avLst/>
              </a:prstGeom>
              <a:ln w="3175">
                <a:noFill/>
              </a:ln>
            </p:spPr>
          </p:pic>
        </mc:Fallback>
      </mc:AlternateContent>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Tervezett tesztek</a:t>
            </a:r>
            <a:endParaRPr lang="en-GB" noProof="0"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48</a:t>
            </a:fld>
            <a:endParaRPr lang="en-GB" dirty="0"/>
          </a:p>
        </p:txBody>
      </p:sp>
      <p:cxnSp>
        <p:nvCxnSpPr>
          <p:cNvPr id="9" name="Egyenes összekötő nyíllal 8"/>
          <p:cNvCxnSpPr>
            <a:cxnSpLocks/>
            <a:stCxn id="19" idx="0"/>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6"/>
          <a:stretch>
            <a:fillRect/>
          </a:stretch>
        </p:blipFill>
        <p:spPr>
          <a:xfrm>
            <a:off x="2886012" y="2190793"/>
            <a:ext cx="672117" cy="672117"/>
          </a:xfrm>
          <a:prstGeom prst="rect">
            <a:avLst/>
          </a:prstGeom>
        </p:spPr>
      </p:pic>
      <p:pic>
        <p:nvPicPr>
          <p:cNvPr id="57" name="Kép 56" descr="A képen clipart látható&#10;&#10;Automatikusan generált leírás">
            <a:extLst>
              <a:ext uri="{FF2B5EF4-FFF2-40B4-BE49-F238E27FC236}">
                <a16:creationId xmlns:a16="http://schemas.microsoft.com/office/drawing/2014/main" id="{A085F15C-A776-4378-95A2-778FF96B4E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37656" y="1875240"/>
            <a:ext cx="981212" cy="1028844"/>
          </a:xfrm>
          <a:prstGeom prst="rect">
            <a:avLst/>
          </a:prstGeom>
        </p:spPr>
      </p:pic>
      <p:pic>
        <p:nvPicPr>
          <p:cNvPr id="65" name="Kép 64">
            <a:extLst>
              <a:ext uri="{FF2B5EF4-FFF2-40B4-BE49-F238E27FC236}">
                <a16:creationId xmlns:a16="http://schemas.microsoft.com/office/drawing/2014/main" id="{2590212B-D443-45BF-B6B4-974AB0B288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78" y="1368835"/>
            <a:ext cx="1612985" cy="1612985"/>
          </a:xfrm>
          <a:prstGeom prst="rect">
            <a:avLst/>
          </a:prstGeom>
        </p:spPr>
      </p:pic>
      <p:sp>
        <p:nvSpPr>
          <p:cNvPr id="67" name="Szöveg helye 14">
            <a:extLst>
              <a:ext uri="{FF2B5EF4-FFF2-40B4-BE49-F238E27FC236}">
                <a16:creationId xmlns:a16="http://schemas.microsoft.com/office/drawing/2014/main" id="{CBF3FD66-0271-469D-B759-13F30CD6BEBF}"/>
              </a:ext>
            </a:extLst>
          </p:cNvPr>
          <p:cNvSpPr txBox="1">
            <a:spLocks/>
          </p:cNvSpPr>
          <p:nvPr/>
        </p:nvSpPr>
        <p:spPr>
          <a:xfrm>
            <a:off x="578331" y="2904084"/>
            <a:ext cx="2904562" cy="151447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Átnéztem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p:pic>
        <p:nvPicPr>
          <p:cNvPr id="18" name="Kép 17" descr="A képen clipart látható&#10;&#10;Automatikusan generált leírás">
            <a:extLst>
              <a:ext uri="{FF2B5EF4-FFF2-40B4-BE49-F238E27FC236}">
                <a16:creationId xmlns:a16="http://schemas.microsoft.com/office/drawing/2014/main" id="{C9802218-BAF2-4CD2-AE68-D76B85AF84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58621" y="3898584"/>
            <a:ext cx="981212" cy="1028844"/>
          </a:xfrm>
          <a:prstGeom prst="rect">
            <a:avLst/>
          </a:prstGeom>
        </p:spPr>
      </p:pic>
      <mc:AlternateContent xmlns:mc="http://schemas.openxmlformats.org/markup-compatibility/2006" xmlns:pslz="http://schemas.microsoft.com/office/powerpoint/2016/slidezoom">
        <mc:Choice Requires="pslz">
          <p:graphicFrame>
            <p:nvGraphicFramePr>
              <p:cNvPr id="4" name="Dia nagyítása 3" descr="IO">
                <a:extLst>
                  <a:ext uri="{FF2B5EF4-FFF2-40B4-BE49-F238E27FC236}">
                    <a16:creationId xmlns:a16="http://schemas.microsoft.com/office/drawing/2014/main" id="{40C067BA-A481-4B6A-91C7-9939D5853F95}"/>
                  </a:ext>
                  <a:ext uri="{C183D7F6-B498-43B3-948B-1728B52AA6E4}">
                    <adec:decorative xmlns:adec="http://schemas.microsoft.com/office/drawing/2017/decorative" val="0"/>
                  </a:ext>
                </a:extLst>
              </p:cNvPr>
              <p:cNvGraphicFramePr>
                <a:graphicFrameLocks noChangeAspect="1"/>
              </p:cNvGraphicFramePr>
              <p:nvPr/>
            </p:nvGraphicFramePr>
            <p:xfrm>
              <a:off x="4460810" y="2989096"/>
              <a:ext cx="892941" cy="879809"/>
            </p:xfrm>
            <a:graphic>
              <a:graphicData uri="http://schemas.microsoft.com/office/powerpoint/2016/slidezoom">
                <pslz:sldZm>
                  <pslz:sldZmObj sldId="524" cId="3951040616">
                    <pslz:zmPr id="{436724C4-B379-4D55-882C-E379C4ADF1C3}" returnToParent="0" imageType="cover" transitionDur="1000">
                      <p166:blipFill xmlns:p166="http://schemas.microsoft.com/office/powerpoint/2016/6/main">
                        <a:blip r:embed="rId9">
                          <a:extLst>
                            <a:ext uri="{28A0092B-C50C-407E-A947-70E740481C1C}">
                              <a14:useLocalDpi xmlns:a14="http://schemas.microsoft.com/office/drawing/2010/main" val="0"/>
                            </a:ext>
                          </a:extLst>
                        </a:blip>
                        <a:stretch>
                          <a:fillRect/>
                        </a:stretch>
                      </p166:blipFill>
                      <p166:spPr xmlns:p166="http://schemas.microsoft.com/office/powerpoint/2016/6/main">
                        <a:xfrm>
                          <a:off x="0" y="0"/>
                          <a:ext cx="892941" cy="879809"/>
                        </a:xfrm>
                        <a:prstGeom prst="rect">
                          <a:avLst/>
                        </a:prstGeom>
                        <a:noFill/>
                        <a:ln w="3175">
                          <a:noFill/>
                        </a:ln>
                      </p166:spPr>
                    </pslz:zmPr>
                  </pslz:sldZmObj>
                </pslz:sldZm>
              </a:graphicData>
            </a:graphic>
          </p:graphicFrame>
        </mc:Choice>
        <mc:Fallback xmlns="">
          <p:pic>
            <p:nvPicPr>
              <p:cNvPr id="4" name="Dia nagyítása 3" descr="IO">
                <a:hlinkClick r:id="rId14" action="ppaction://hlinksldjump"/>
                <a:extLst>
                  <a:ext uri="{FF2B5EF4-FFF2-40B4-BE49-F238E27FC236}">
                    <a16:creationId xmlns:a16="http://schemas.microsoft.com/office/drawing/2014/main" id="{40C067BA-A481-4B6A-91C7-9939D5853F95}"/>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p:cNvPicPr>
              <p:nvPr/>
            </p:nvPicPr>
            <p:blipFill>
              <a:blip r:embed="rId15">
                <a:extLst>
                  <a:ext uri="{28A0092B-C50C-407E-A947-70E740481C1C}">
                    <a14:useLocalDpi xmlns:a14="http://schemas.microsoft.com/office/drawing/2010/main" val="0"/>
                  </a:ext>
                </a:extLst>
              </a:blip>
              <a:stretch>
                <a:fillRect/>
              </a:stretch>
            </p:blipFill>
            <p:spPr>
              <a:xfrm>
                <a:off x="4460810" y="2989096"/>
                <a:ext cx="892941" cy="879809"/>
              </a:xfrm>
              <a:prstGeom prst="rect">
                <a:avLst/>
              </a:prstGeom>
              <a:noFill/>
              <a:ln w="3175">
                <a:noFill/>
              </a:ln>
            </p:spPr>
          </p:pic>
        </mc:Fallback>
      </mc:AlternateContent>
      <p:sp>
        <p:nvSpPr>
          <p:cNvPr id="5" name="Ellipszis 4">
            <a:extLst>
              <a:ext uri="{FF2B5EF4-FFF2-40B4-BE49-F238E27FC236}">
                <a16:creationId xmlns:a16="http://schemas.microsoft.com/office/drawing/2014/main" id="{92A5DCC0-39A1-4621-962B-F32AEC652B50}"/>
              </a:ext>
            </a:extLst>
          </p:cNvPr>
          <p:cNvSpPr/>
          <p:nvPr/>
        </p:nvSpPr>
        <p:spPr>
          <a:xfrm>
            <a:off x="5486400" y="3628104"/>
            <a:ext cx="1704763" cy="1687789"/>
          </a:xfrm>
          <a:prstGeom prst="ellipse">
            <a:avLst/>
          </a:prstGeom>
          <a:noFill/>
          <a:ln>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cxnSp>
        <p:nvCxnSpPr>
          <p:cNvPr id="7" name="Egyenes összekötő nyíllal 6">
            <a:extLst>
              <a:ext uri="{FF2B5EF4-FFF2-40B4-BE49-F238E27FC236}">
                <a16:creationId xmlns:a16="http://schemas.microsoft.com/office/drawing/2014/main" id="{402E3D1D-6492-4201-90B1-17BB206D8E88}"/>
              </a:ext>
            </a:extLst>
          </p:cNvPr>
          <p:cNvCxnSpPr>
            <a:stCxn id="5" idx="1"/>
            <a:endCxn id="4" idx="3"/>
          </p:cNvCxnSpPr>
          <p:nvPr/>
        </p:nvCxnSpPr>
        <p:spPr>
          <a:xfrm flipH="1" flipV="1">
            <a:off x="5353751" y="3429001"/>
            <a:ext cx="382306" cy="446274"/>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10" name="Dia nagyítása 9">
                <a:extLst>
                  <a:ext uri="{FF2B5EF4-FFF2-40B4-BE49-F238E27FC236}">
                    <a16:creationId xmlns:a16="http://schemas.microsoft.com/office/drawing/2014/main" id="{B0EEB5C3-BD0E-4798-99A9-4EACACD5C7AA}"/>
                  </a:ext>
                </a:extLst>
              </p:cNvPr>
              <p:cNvGraphicFramePr>
                <a:graphicFrameLocks noChangeAspect="1"/>
              </p:cNvGraphicFramePr>
              <p:nvPr/>
            </p:nvGraphicFramePr>
            <p:xfrm>
              <a:off x="4028960" y="4413006"/>
              <a:ext cx="737968" cy="727115"/>
            </p:xfrm>
            <a:graphic>
              <a:graphicData uri="http://schemas.microsoft.com/office/powerpoint/2016/slidezoom">
                <pslz:sldZm>
                  <pslz:sldZmObj sldId="525" cId="771728402">
                    <pslz:zmPr id="{95DF73A8-07B3-4C8D-8D1D-6E004C7D01BA}" returnToParent="0" imageType="cover" transitionDur="1000">
                      <p166:blipFill xmlns:p166="http://schemas.microsoft.com/office/powerpoint/2016/6/main">
                        <a:blip r:embed="rId16">
                          <a:extLst>
                            <a:ext uri="{28A0092B-C50C-407E-A947-70E740481C1C}">
                              <a14:useLocalDpi xmlns:a14="http://schemas.microsoft.com/office/drawing/2010/main" val="0"/>
                            </a:ext>
                          </a:extLst>
                        </a:blip>
                        <a:stretch>
                          <a:fillRect/>
                        </a:stretch>
                      </p166:blipFill>
                      <p166:spPr xmlns:p166="http://schemas.microsoft.com/office/powerpoint/2016/6/main">
                        <a:xfrm>
                          <a:off x="0" y="0"/>
                          <a:ext cx="737968" cy="727115"/>
                        </a:xfrm>
                        <a:prstGeom prst="rect">
                          <a:avLst/>
                        </a:prstGeom>
                        <a:ln w="3175">
                          <a:noFill/>
                        </a:ln>
                      </p166:spPr>
                    </pslz:zmPr>
                  </pslz:sldZmObj>
                </pslz:sldZm>
              </a:graphicData>
            </a:graphic>
          </p:graphicFrame>
        </mc:Choice>
        <mc:Fallback xmlns="">
          <p:pic>
            <p:nvPicPr>
              <p:cNvPr id="10" name="Dia nagyítása 9">
                <a:hlinkClick r:id="rId17" action="ppaction://hlinksldjump"/>
                <a:extLst>
                  <a:ext uri="{FF2B5EF4-FFF2-40B4-BE49-F238E27FC236}">
                    <a16:creationId xmlns:a16="http://schemas.microsoft.com/office/drawing/2014/main" id="{B0EEB5C3-BD0E-4798-99A9-4EACACD5C7AA}"/>
                  </a:ext>
                </a:extLst>
              </p:cNvPr>
              <p:cNvPicPr>
                <a:picLocks noGrp="1" noRot="1" noChangeAspect="1" noMove="1" noResize="1" noEditPoints="1" noAdjustHandles="1" noChangeArrowheads="1" noChangeShapeType="1"/>
              </p:cNvPicPr>
              <p:nvPr/>
            </p:nvPicPr>
            <p:blipFill>
              <a:blip r:embed="rId18">
                <a:extLst>
                  <a:ext uri="{28A0092B-C50C-407E-A947-70E740481C1C}">
                    <a14:useLocalDpi xmlns:a14="http://schemas.microsoft.com/office/drawing/2010/main" val="0"/>
                  </a:ext>
                </a:extLst>
              </a:blip>
              <a:stretch>
                <a:fillRect/>
              </a:stretch>
            </p:blipFill>
            <p:spPr>
              <a:xfrm>
                <a:off x="4028960" y="4413006"/>
                <a:ext cx="737968" cy="727115"/>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12" name="Dia nagyítása 11">
                <a:extLst>
                  <a:ext uri="{FF2B5EF4-FFF2-40B4-BE49-F238E27FC236}">
                    <a16:creationId xmlns:a16="http://schemas.microsoft.com/office/drawing/2014/main" id="{D9F381D2-A39C-410B-927B-5AF731D3CBB3}"/>
                  </a:ext>
                </a:extLst>
              </p:cNvPr>
              <p:cNvGraphicFramePr>
                <a:graphicFrameLocks noChangeAspect="1"/>
              </p:cNvGraphicFramePr>
              <p:nvPr/>
            </p:nvGraphicFramePr>
            <p:xfrm>
              <a:off x="8714161" y="5135794"/>
              <a:ext cx="609891" cy="600922"/>
            </p:xfrm>
            <a:graphic>
              <a:graphicData uri="http://schemas.microsoft.com/office/powerpoint/2016/slidezoom">
                <pslz:sldZm>
                  <pslz:sldZmObj sldId="526" cId="1242642908">
                    <pslz:zmPr id="{A73FACDD-9BC5-4842-8835-5EC6A6510473}" returnToParent="0" imageType="cover" transitionDur="1000">
                      <p166:blipFill xmlns:p166="http://schemas.microsoft.com/office/powerpoint/2016/6/main">
                        <a:blip r:embed="rId19">
                          <a:extLst>
                            <a:ext uri="{28A0092B-C50C-407E-A947-70E740481C1C}">
                              <a14:useLocalDpi xmlns:a14="http://schemas.microsoft.com/office/drawing/2010/main" val="0"/>
                            </a:ext>
                          </a:extLst>
                        </a:blip>
                        <a:stretch>
                          <a:fillRect/>
                        </a:stretch>
                      </p166:blipFill>
                      <p166:spPr xmlns:p166="http://schemas.microsoft.com/office/powerpoint/2016/6/main">
                        <a:xfrm>
                          <a:off x="0" y="0"/>
                          <a:ext cx="609891" cy="600922"/>
                        </a:xfrm>
                        <a:prstGeom prst="rect">
                          <a:avLst/>
                        </a:prstGeom>
                        <a:ln w="3175">
                          <a:noFill/>
                        </a:ln>
                      </p166:spPr>
                    </pslz:zmPr>
                  </pslz:sldZmObj>
                </pslz:sldZm>
              </a:graphicData>
            </a:graphic>
          </p:graphicFrame>
        </mc:Choice>
        <mc:Fallback xmlns="">
          <p:pic>
            <p:nvPicPr>
              <p:cNvPr id="12" name="Dia nagyítása 11">
                <a:hlinkClick r:id="rId20" action="ppaction://hlinksldjump"/>
                <a:extLst>
                  <a:ext uri="{FF2B5EF4-FFF2-40B4-BE49-F238E27FC236}">
                    <a16:creationId xmlns:a16="http://schemas.microsoft.com/office/drawing/2014/main" id="{D9F381D2-A39C-410B-927B-5AF731D3CBB3}"/>
                  </a:ext>
                </a:extLst>
              </p:cNvPr>
              <p:cNvPicPr>
                <a:picLocks noGrp="1" noRot="1" noChangeAspect="1" noMove="1" noResize="1" noEditPoints="1" noAdjustHandles="1" noChangeArrowheads="1" noChangeShapeType="1"/>
              </p:cNvPicPr>
              <p:nvPr/>
            </p:nvPicPr>
            <p:blipFill>
              <a:blip r:embed="rId21">
                <a:extLst>
                  <a:ext uri="{28A0092B-C50C-407E-A947-70E740481C1C}">
                    <a14:useLocalDpi xmlns:a14="http://schemas.microsoft.com/office/drawing/2010/main" val="0"/>
                  </a:ext>
                </a:extLst>
              </a:blip>
              <a:stretch>
                <a:fillRect/>
              </a:stretch>
            </p:blipFill>
            <p:spPr>
              <a:xfrm>
                <a:off x="8714161" y="5135794"/>
                <a:ext cx="609891" cy="60092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16" name="Dia nagyítása 15">
                <a:extLst>
                  <a:ext uri="{FF2B5EF4-FFF2-40B4-BE49-F238E27FC236}">
                    <a16:creationId xmlns:a16="http://schemas.microsoft.com/office/drawing/2014/main" id="{B22F16EC-498D-490C-AB13-6D7C0DA3BD9E}"/>
                  </a:ext>
                </a:extLst>
              </p:cNvPr>
              <p:cNvGraphicFramePr>
                <a:graphicFrameLocks noChangeAspect="1"/>
              </p:cNvGraphicFramePr>
              <p:nvPr/>
            </p:nvGraphicFramePr>
            <p:xfrm>
              <a:off x="5887465" y="5542960"/>
              <a:ext cx="609891" cy="600922"/>
            </p:xfrm>
            <a:graphic>
              <a:graphicData uri="http://schemas.microsoft.com/office/powerpoint/2016/slidezoom">
                <pslz:sldZm>
                  <pslz:sldZmObj sldId="527" cId="3352831670">
                    <pslz:zmPr id="{FC5B3634-B387-4A67-B5B3-4FCE4DA61279}" returnToParent="0" imageType="cover" transitionDur="1000">
                      <p166:blipFill xmlns:p166="http://schemas.microsoft.com/office/powerpoint/2016/6/main">
                        <a:blip r:embed="rId22">
                          <a:extLst>
                            <a:ext uri="{28A0092B-C50C-407E-A947-70E740481C1C}">
                              <a14:useLocalDpi xmlns:a14="http://schemas.microsoft.com/office/drawing/2010/main" val="0"/>
                            </a:ext>
                          </a:extLst>
                        </a:blip>
                        <a:stretch>
                          <a:fillRect/>
                        </a:stretch>
                      </p166:blipFill>
                      <p166:spPr xmlns:p166="http://schemas.microsoft.com/office/powerpoint/2016/6/main">
                        <a:xfrm>
                          <a:off x="0" y="0"/>
                          <a:ext cx="609891" cy="600922"/>
                        </a:xfrm>
                        <a:prstGeom prst="rect">
                          <a:avLst/>
                        </a:prstGeom>
                        <a:ln w="3175">
                          <a:noFill/>
                        </a:ln>
                      </p166:spPr>
                    </pslz:zmPr>
                  </pslz:sldZmObj>
                </pslz:sldZm>
              </a:graphicData>
            </a:graphic>
          </p:graphicFrame>
        </mc:Choice>
        <mc:Fallback xmlns="">
          <p:pic>
            <p:nvPicPr>
              <p:cNvPr id="16" name="Dia nagyítása 15">
                <a:hlinkClick r:id="rId23" action="ppaction://hlinksldjump"/>
                <a:extLst>
                  <a:ext uri="{FF2B5EF4-FFF2-40B4-BE49-F238E27FC236}">
                    <a16:creationId xmlns:a16="http://schemas.microsoft.com/office/drawing/2014/main" id="{B22F16EC-498D-490C-AB13-6D7C0DA3BD9E}"/>
                  </a:ext>
                </a:extLst>
              </p:cNvPr>
              <p:cNvPicPr>
                <a:picLocks noGrp="1" noRot="1" noChangeAspect="1" noMove="1" noResize="1" noEditPoints="1" noAdjustHandles="1" noChangeArrowheads="1" noChangeShapeType="1"/>
              </p:cNvPicPr>
              <p:nvPr/>
            </p:nvPicPr>
            <p:blipFill>
              <a:blip r:embed="rId24">
                <a:extLst>
                  <a:ext uri="{28A0092B-C50C-407E-A947-70E740481C1C}">
                    <a14:useLocalDpi xmlns:a14="http://schemas.microsoft.com/office/drawing/2010/main" val="0"/>
                  </a:ext>
                </a:extLst>
              </a:blip>
              <a:stretch>
                <a:fillRect/>
              </a:stretch>
            </p:blipFill>
            <p:spPr>
              <a:xfrm>
                <a:off x="5887465" y="5542960"/>
                <a:ext cx="609891" cy="600922"/>
              </a:xfrm>
              <a:prstGeom prst="rect">
                <a:avLst/>
              </a:prstGeom>
              <a:ln w="3175">
                <a:noFill/>
              </a:ln>
            </p:spPr>
          </p:pic>
        </mc:Fallback>
      </mc:AlternateContent>
      <p:sp>
        <p:nvSpPr>
          <p:cNvPr id="31" name="Szöveg helye 14">
            <a:extLst>
              <a:ext uri="{FF2B5EF4-FFF2-40B4-BE49-F238E27FC236}">
                <a16:creationId xmlns:a16="http://schemas.microsoft.com/office/drawing/2014/main" id="{CF2A1B51-BE40-4EF0-8B5F-535969915AB0}"/>
              </a:ext>
            </a:extLst>
          </p:cNvPr>
          <p:cNvSpPr txBox="1">
            <a:spLocks/>
          </p:cNvSpPr>
          <p:nvPr/>
        </p:nvSpPr>
        <p:spPr>
          <a:xfrm>
            <a:off x="4613583" y="3898584"/>
            <a:ext cx="1612985" cy="65781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CPU</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CPU</a:t>
            </a:r>
          </a:p>
        </p:txBody>
      </p:sp>
      <p:sp>
        <p:nvSpPr>
          <p:cNvPr id="32" name="Szöveg helye 14">
            <a:extLst>
              <a:ext uri="{FF2B5EF4-FFF2-40B4-BE49-F238E27FC236}">
                <a16:creationId xmlns:a16="http://schemas.microsoft.com/office/drawing/2014/main" id="{CA81429B-AE1A-4CF7-9822-11B4EB0C674B}"/>
              </a:ext>
            </a:extLst>
          </p:cNvPr>
          <p:cNvSpPr txBox="1">
            <a:spLocks/>
          </p:cNvSpPr>
          <p:nvPr/>
        </p:nvSpPr>
        <p:spPr>
          <a:xfrm>
            <a:off x="4041291" y="5078901"/>
            <a:ext cx="725637" cy="38844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RAM</a:t>
            </a:r>
            <a:endParaRPr lang="hu-HU" dirty="0">
              <a:solidFill>
                <a:schemeClr val="tx1"/>
              </a:solidFill>
              <a:latin typeface="Calibri Light" panose="020F0302020204030204" pitchFamily="34" charset="0"/>
              <a:cs typeface="Calibri Light" panose="020F0302020204030204" pitchFamily="34" charset="0"/>
            </a:endParaRPr>
          </a:p>
        </p:txBody>
      </p:sp>
      <p:sp>
        <p:nvSpPr>
          <p:cNvPr id="33" name="Szöveg helye 14">
            <a:extLst>
              <a:ext uri="{FF2B5EF4-FFF2-40B4-BE49-F238E27FC236}">
                <a16:creationId xmlns:a16="http://schemas.microsoft.com/office/drawing/2014/main" id="{6DA2AF9B-E362-4813-907D-EF6B633AC4AE}"/>
              </a:ext>
            </a:extLst>
          </p:cNvPr>
          <p:cNvSpPr txBox="1">
            <a:spLocks/>
          </p:cNvSpPr>
          <p:nvPr/>
        </p:nvSpPr>
        <p:spPr>
          <a:xfrm>
            <a:off x="8278777" y="4742594"/>
            <a:ext cx="1612985" cy="65781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NETWORK</a:t>
            </a:r>
          </a:p>
        </p:txBody>
      </p:sp>
      <p:cxnSp>
        <p:nvCxnSpPr>
          <p:cNvPr id="34" name="Egyenes összekötő nyíllal 33">
            <a:extLst>
              <a:ext uri="{FF2B5EF4-FFF2-40B4-BE49-F238E27FC236}">
                <a16:creationId xmlns:a16="http://schemas.microsoft.com/office/drawing/2014/main" id="{8548CEA1-EB52-4BF2-9762-72221B7F2419}"/>
              </a:ext>
            </a:extLst>
          </p:cNvPr>
          <p:cNvCxnSpPr>
            <a:cxnSpLocks/>
            <a:stCxn id="5" idx="6"/>
          </p:cNvCxnSpPr>
          <p:nvPr/>
        </p:nvCxnSpPr>
        <p:spPr>
          <a:xfrm>
            <a:off x="7191163" y="4471999"/>
            <a:ext cx="1827943" cy="924619"/>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6" name="Egyenes összekötő nyíllal 35">
            <a:extLst>
              <a:ext uri="{FF2B5EF4-FFF2-40B4-BE49-F238E27FC236}">
                <a16:creationId xmlns:a16="http://schemas.microsoft.com/office/drawing/2014/main" id="{B3315038-C487-4AE8-AC95-F22EEC662B89}"/>
              </a:ext>
            </a:extLst>
          </p:cNvPr>
          <p:cNvCxnSpPr>
            <a:cxnSpLocks/>
            <a:stCxn id="5" idx="4"/>
          </p:cNvCxnSpPr>
          <p:nvPr/>
        </p:nvCxnSpPr>
        <p:spPr>
          <a:xfrm flipH="1">
            <a:off x="6189397" y="5315893"/>
            <a:ext cx="149385" cy="420823"/>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9" name="Egyenes összekötő nyíllal 38">
            <a:extLst>
              <a:ext uri="{FF2B5EF4-FFF2-40B4-BE49-F238E27FC236}">
                <a16:creationId xmlns:a16="http://schemas.microsoft.com/office/drawing/2014/main" id="{B59B9228-FB23-4293-86D0-01FA51741274}"/>
              </a:ext>
            </a:extLst>
          </p:cNvPr>
          <p:cNvCxnSpPr>
            <a:cxnSpLocks/>
            <a:stCxn id="31" idx="2"/>
            <a:endCxn id="10" idx="3"/>
          </p:cNvCxnSpPr>
          <p:nvPr/>
        </p:nvCxnSpPr>
        <p:spPr>
          <a:xfrm flipH="1">
            <a:off x="4766928" y="4556399"/>
            <a:ext cx="653148" cy="220165"/>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2" name="Szöveg helye 14">
            <a:extLst>
              <a:ext uri="{FF2B5EF4-FFF2-40B4-BE49-F238E27FC236}">
                <a16:creationId xmlns:a16="http://schemas.microsoft.com/office/drawing/2014/main" id="{F518EE00-DF40-4EEC-82DB-A5664A2F7DE3}"/>
              </a:ext>
            </a:extLst>
          </p:cNvPr>
          <p:cNvSpPr txBox="1">
            <a:spLocks/>
          </p:cNvSpPr>
          <p:nvPr/>
        </p:nvSpPr>
        <p:spPr>
          <a:xfrm>
            <a:off x="5826578" y="6030119"/>
            <a:ext cx="1827943" cy="38844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DOWNLOAD</a:t>
            </a:r>
            <a:endParaRPr lang="hu-HU" dirty="0">
              <a:solidFill>
                <a:schemeClr val="tx1"/>
              </a:solidFill>
              <a:latin typeface="Calibri Light" panose="020F0302020204030204" pitchFamily="34" charset="0"/>
              <a:cs typeface="Calibri Light" panose="020F0302020204030204" pitchFamily="34" charset="0"/>
            </a:endParaRPr>
          </a:p>
        </p:txBody>
      </p:sp>
      <mc:AlternateContent xmlns:mc="http://schemas.openxmlformats.org/markup-compatibility/2006" xmlns:pslz="http://schemas.microsoft.com/office/powerpoint/2016/slidezoom">
        <mc:Choice Requires="pslz">
          <p:graphicFrame>
            <p:nvGraphicFramePr>
              <p:cNvPr id="26" name="Dia nagyítása 25">
                <a:extLst>
                  <a:ext uri="{FF2B5EF4-FFF2-40B4-BE49-F238E27FC236}">
                    <a16:creationId xmlns:a16="http://schemas.microsoft.com/office/drawing/2014/main" id="{18C10195-EA07-4932-835D-72DDE49F664A}"/>
                  </a:ext>
                </a:extLst>
              </p:cNvPr>
              <p:cNvGraphicFramePr>
                <a:graphicFrameLocks noChangeAspect="1"/>
              </p:cNvGraphicFramePr>
              <p:nvPr/>
            </p:nvGraphicFramePr>
            <p:xfrm>
              <a:off x="7330302" y="2976612"/>
              <a:ext cx="1085813" cy="967790"/>
            </p:xfrm>
            <a:graphic>
              <a:graphicData uri="http://schemas.microsoft.com/office/powerpoint/2016/slidezoom">
                <pslz:sldZm>
                  <pslz:sldZmObj sldId="528" cId="864800482">
                    <pslz:zmPr id="{89FD4831-4DF3-4CE1-ACF0-54F91E0748CB}" returnToParent="0" imageType="cover" transitionDur="1000">
                      <p166:blipFill xmlns:p166="http://schemas.microsoft.com/office/powerpoint/2016/6/main">
                        <a:blip r:embed="rId25">
                          <a:extLst>
                            <a:ext uri="{28A0092B-C50C-407E-A947-70E740481C1C}">
                              <a14:useLocalDpi xmlns:a14="http://schemas.microsoft.com/office/drawing/2010/main" val="0"/>
                            </a:ext>
                          </a:extLst>
                        </a:blip>
                        <a:stretch>
                          <a:fillRect/>
                        </a:stretch>
                      </p166:blipFill>
                      <p166:spPr xmlns:p166="http://schemas.microsoft.com/office/powerpoint/2016/6/main">
                        <a:xfrm>
                          <a:off x="0" y="0"/>
                          <a:ext cx="1085813" cy="967790"/>
                        </a:xfrm>
                        <a:prstGeom prst="rect">
                          <a:avLst/>
                        </a:prstGeom>
                        <a:ln w="3175">
                          <a:noFill/>
                        </a:ln>
                      </p166:spPr>
                    </pslz:zmPr>
                  </pslz:sldZmObj>
                </pslz:sldZm>
              </a:graphicData>
            </a:graphic>
          </p:graphicFrame>
        </mc:Choice>
        <mc:Fallback xmlns="">
          <p:pic>
            <p:nvPicPr>
              <p:cNvPr id="26" name="Dia nagyítása 25">
                <a:hlinkClick r:id="rId26" action="ppaction://hlinksldjump"/>
                <a:extLst>
                  <a:ext uri="{FF2B5EF4-FFF2-40B4-BE49-F238E27FC236}">
                    <a16:creationId xmlns:a16="http://schemas.microsoft.com/office/drawing/2014/main" id="{18C10195-EA07-4932-835D-72DDE49F664A}"/>
                  </a:ext>
                </a:extLst>
              </p:cNvPr>
              <p:cNvPicPr>
                <a:picLocks noGrp="1" noRot="1" noChangeAspect="1" noMove="1" noResize="1" noEditPoints="1" noAdjustHandles="1" noChangeArrowheads="1" noChangeShapeType="1"/>
              </p:cNvPicPr>
              <p:nvPr/>
            </p:nvPicPr>
            <p:blipFill>
              <a:blip r:embed="rId27">
                <a:extLst>
                  <a:ext uri="{28A0092B-C50C-407E-A947-70E740481C1C}">
                    <a14:useLocalDpi xmlns:a14="http://schemas.microsoft.com/office/drawing/2010/main" val="0"/>
                  </a:ext>
                </a:extLst>
              </a:blip>
              <a:stretch>
                <a:fillRect/>
              </a:stretch>
            </p:blipFill>
            <p:spPr>
              <a:xfrm>
                <a:off x="7330302" y="2976612"/>
                <a:ext cx="1085813" cy="967790"/>
              </a:xfrm>
              <a:prstGeom prst="rect">
                <a:avLst/>
              </a:prstGeom>
              <a:ln w="3175">
                <a:noFill/>
              </a:ln>
            </p:spPr>
          </p:pic>
        </mc:Fallback>
      </mc:AlternateContent>
      <p:cxnSp>
        <p:nvCxnSpPr>
          <p:cNvPr id="45" name="Egyenes összekötő nyíllal 44">
            <a:extLst>
              <a:ext uri="{FF2B5EF4-FFF2-40B4-BE49-F238E27FC236}">
                <a16:creationId xmlns:a16="http://schemas.microsoft.com/office/drawing/2014/main" id="{8D01FFC4-47FB-48B0-B9D4-8AF501D89915}"/>
              </a:ext>
            </a:extLst>
          </p:cNvPr>
          <p:cNvCxnSpPr>
            <a:cxnSpLocks/>
          </p:cNvCxnSpPr>
          <p:nvPr/>
        </p:nvCxnSpPr>
        <p:spPr>
          <a:xfrm flipV="1">
            <a:off x="7058514" y="3671517"/>
            <a:ext cx="417107" cy="272885"/>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8" name="Szöveg helye 14">
            <a:extLst>
              <a:ext uri="{FF2B5EF4-FFF2-40B4-BE49-F238E27FC236}">
                <a16:creationId xmlns:a16="http://schemas.microsoft.com/office/drawing/2014/main" id="{2EB7DF6F-5851-4347-9617-B51C81007A3B}"/>
              </a:ext>
            </a:extLst>
          </p:cNvPr>
          <p:cNvSpPr txBox="1">
            <a:spLocks/>
          </p:cNvSpPr>
          <p:nvPr/>
        </p:nvSpPr>
        <p:spPr>
          <a:xfrm>
            <a:off x="7798161" y="3932245"/>
            <a:ext cx="1612985" cy="60767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QUEUE</a:t>
            </a:r>
          </a:p>
        </p:txBody>
      </p:sp>
      <p:cxnSp>
        <p:nvCxnSpPr>
          <p:cNvPr id="37" name="Egyenes összekötő nyíllal 36">
            <a:extLst>
              <a:ext uri="{FF2B5EF4-FFF2-40B4-BE49-F238E27FC236}">
                <a16:creationId xmlns:a16="http://schemas.microsoft.com/office/drawing/2014/main" id="{138053F2-91BB-4E18-A215-29CEAD1AFFF2}"/>
              </a:ext>
            </a:extLst>
          </p:cNvPr>
          <p:cNvCxnSpPr>
            <a:cxnSpLocks/>
            <a:stCxn id="5" idx="3"/>
          </p:cNvCxnSpPr>
          <p:nvPr/>
        </p:nvCxnSpPr>
        <p:spPr>
          <a:xfrm flipH="1">
            <a:off x="5353751" y="5068722"/>
            <a:ext cx="382306" cy="398628"/>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1" name="Szöveg helye 14">
            <a:extLst>
              <a:ext uri="{FF2B5EF4-FFF2-40B4-BE49-F238E27FC236}">
                <a16:creationId xmlns:a16="http://schemas.microsoft.com/office/drawing/2014/main" id="{B3F0B721-6D42-4811-8DE4-98B9C3ACE891}"/>
              </a:ext>
            </a:extLst>
          </p:cNvPr>
          <p:cNvSpPr txBox="1">
            <a:spLocks/>
          </p:cNvSpPr>
          <p:nvPr/>
        </p:nvSpPr>
        <p:spPr>
          <a:xfrm>
            <a:off x="4346713" y="5932097"/>
            <a:ext cx="1333940" cy="65781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IO</a:t>
            </a:r>
            <a:br>
              <a:rPr lang="hu-HU" dirty="0">
                <a:solidFill>
                  <a:schemeClr val="tx1"/>
                </a:solidFill>
                <a:latin typeface="Calibri Light" panose="020F0302020204030204" pitchFamily="34" charset="0"/>
                <a:cs typeface="Calibri Light" panose="020F0302020204030204" pitchFamily="34" charset="0"/>
              </a:rPr>
            </a:br>
            <a:r>
              <a:rPr lang="hu-HU" dirty="0" err="1">
                <a:solidFill>
                  <a:schemeClr val="tx1"/>
                </a:solidFill>
                <a:latin typeface="Calibri Light" panose="020F0302020204030204" pitchFamily="34" charset="0"/>
                <a:cs typeface="Calibri Light" panose="020F0302020204030204" pitchFamily="34" charset="0"/>
              </a:rPr>
              <a:t>IO</a:t>
            </a:r>
            <a:endParaRPr lang="hu-HU" dirty="0">
              <a:solidFill>
                <a:schemeClr val="tx1"/>
              </a:solidFill>
              <a:latin typeface="Calibri Light" panose="020F0302020204030204" pitchFamily="34" charset="0"/>
              <a:cs typeface="Calibri Light" panose="020F0302020204030204" pitchFamily="34" charset="0"/>
            </a:endParaRPr>
          </a:p>
        </p:txBody>
      </p:sp>
      <p:pic>
        <p:nvPicPr>
          <p:cNvPr id="21" name="Kép 20">
            <a:extLst>
              <a:ext uri="{FF2B5EF4-FFF2-40B4-BE49-F238E27FC236}">
                <a16:creationId xmlns:a16="http://schemas.microsoft.com/office/drawing/2014/main" id="{9FDDDBA8-C38A-4E22-ADF5-1D2F2AB9147A}"/>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211734" y="3877706"/>
            <a:ext cx="491942" cy="575423"/>
          </a:xfrm>
          <a:prstGeom prst="rect">
            <a:avLst/>
          </a:prstGeom>
        </p:spPr>
      </p:pic>
      <p:sp>
        <p:nvSpPr>
          <p:cNvPr id="38" name="Szabadkézi sokszög: alakzat 37">
            <a:extLst>
              <a:ext uri="{FF2B5EF4-FFF2-40B4-BE49-F238E27FC236}">
                <a16:creationId xmlns:a16="http://schemas.microsoft.com/office/drawing/2014/main" id="{36F1914A-648C-4C90-BC9B-5B2FECD13ADE}"/>
              </a:ext>
            </a:extLst>
          </p:cNvPr>
          <p:cNvSpPr/>
          <p:nvPr/>
        </p:nvSpPr>
        <p:spPr>
          <a:xfrm>
            <a:off x="3822274" y="1786708"/>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hu-HU" dirty="0"/>
              <a:t>a</a:t>
            </a:r>
          </a:p>
        </p:txBody>
      </p:sp>
      <p:sp>
        <p:nvSpPr>
          <p:cNvPr id="40" name="Szabadkézi sokszög: alakzat 39">
            <a:extLst>
              <a:ext uri="{FF2B5EF4-FFF2-40B4-BE49-F238E27FC236}">
                <a16:creationId xmlns:a16="http://schemas.microsoft.com/office/drawing/2014/main" id="{10E6586B-E75B-4611-B02D-F3581DA66915}"/>
              </a:ext>
            </a:extLst>
          </p:cNvPr>
          <p:cNvSpPr/>
          <p:nvPr/>
        </p:nvSpPr>
        <p:spPr>
          <a:xfrm>
            <a:off x="3910649" y="1766723"/>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hu-HU" dirty="0">
                <a:solidFill>
                  <a:schemeClr val="tx1"/>
                </a:solidFill>
              </a:rPr>
              <a:t>T</a:t>
            </a:r>
          </a:p>
        </p:txBody>
      </p:sp>
      <p:sp>
        <p:nvSpPr>
          <p:cNvPr id="43" name="Szabadkézi sokszög: alakzat 42">
            <a:extLst>
              <a:ext uri="{FF2B5EF4-FFF2-40B4-BE49-F238E27FC236}">
                <a16:creationId xmlns:a16="http://schemas.microsoft.com/office/drawing/2014/main" id="{984585D4-1B7C-4B2B-B34C-1BE5C5883105}"/>
              </a:ext>
            </a:extLst>
          </p:cNvPr>
          <p:cNvSpPr/>
          <p:nvPr/>
        </p:nvSpPr>
        <p:spPr>
          <a:xfrm>
            <a:off x="620116" y="392081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Semmilyen számítást nem hajt végre csak ütemezi a szervernek küldendő feladatokat</a:t>
            </a:r>
          </a:p>
        </p:txBody>
      </p:sp>
      <p:sp>
        <p:nvSpPr>
          <p:cNvPr id="44" name="Szabadkézi sokszög: alakzat 43">
            <a:extLst>
              <a:ext uri="{FF2B5EF4-FFF2-40B4-BE49-F238E27FC236}">
                <a16:creationId xmlns:a16="http://schemas.microsoft.com/office/drawing/2014/main" id="{9D9E2044-107E-4F6E-BEC2-94C233A37555}"/>
              </a:ext>
            </a:extLst>
          </p:cNvPr>
          <p:cNvSpPr/>
          <p:nvPr/>
        </p:nvSpPr>
        <p:spPr>
          <a:xfrm>
            <a:off x="708491" y="3900830"/>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err="1">
                <a:solidFill>
                  <a:schemeClr val="tx1"/>
                </a:solidFill>
                <a:latin typeface="Arial" panose="020B0604020202020204" pitchFamily="34" charset="0"/>
                <a:cs typeface="Arial" panose="020B0604020202020204" pitchFamily="34" charset="0"/>
              </a:rPr>
              <a:t>JMeter</a:t>
            </a:r>
            <a:r>
              <a:rPr lang="hu-HU" sz="1000" dirty="0">
                <a:solidFill>
                  <a:schemeClr val="tx1"/>
                </a:solidFill>
                <a:latin typeface="Arial" panose="020B0604020202020204" pitchFamily="34" charset="0"/>
                <a:cs typeface="Arial" panose="020B0604020202020204" pitchFamily="34" charset="0"/>
              </a:rPr>
              <a:t> mint vezérlő, ütemező</a:t>
            </a:r>
          </a:p>
        </p:txBody>
      </p:sp>
      <p:sp>
        <p:nvSpPr>
          <p:cNvPr id="46" name="Szabadkézi sokszög: alakzat 45">
            <a:extLst>
              <a:ext uri="{FF2B5EF4-FFF2-40B4-BE49-F238E27FC236}">
                <a16:creationId xmlns:a16="http://schemas.microsoft.com/office/drawing/2014/main" id="{28EF01B8-3901-4659-96BF-64E82B9CC8DD}"/>
              </a:ext>
            </a:extLst>
          </p:cNvPr>
          <p:cNvSpPr/>
          <p:nvPr/>
        </p:nvSpPr>
        <p:spPr>
          <a:xfrm>
            <a:off x="620116" y="5061500"/>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Másodsorban Naplózza a kiadott kéréseket és a Beérkező válaszokat</a:t>
            </a:r>
          </a:p>
        </p:txBody>
      </p:sp>
      <p:sp>
        <p:nvSpPr>
          <p:cNvPr id="47" name="Szabadkézi sokszög: alakzat 46">
            <a:extLst>
              <a:ext uri="{FF2B5EF4-FFF2-40B4-BE49-F238E27FC236}">
                <a16:creationId xmlns:a16="http://schemas.microsoft.com/office/drawing/2014/main" id="{F02371EC-0F05-4795-AE1B-F75384193E1C}"/>
              </a:ext>
            </a:extLst>
          </p:cNvPr>
          <p:cNvSpPr/>
          <p:nvPr/>
        </p:nvSpPr>
        <p:spPr>
          <a:xfrm>
            <a:off x="708491" y="5041515"/>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err="1">
                <a:solidFill>
                  <a:schemeClr val="tx1"/>
                </a:solidFill>
                <a:latin typeface="Arial" panose="020B0604020202020204" pitchFamily="34" charset="0"/>
                <a:cs typeface="Arial" panose="020B0604020202020204" pitchFamily="34" charset="0"/>
              </a:rPr>
              <a:t>JMeter</a:t>
            </a:r>
            <a:r>
              <a:rPr lang="hu-HU" sz="1000" dirty="0">
                <a:solidFill>
                  <a:schemeClr val="tx1"/>
                </a:solidFill>
                <a:latin typeface="Arial" panose="020B0604020202020204" pitchFamily="34" charset="0"/>
                <a:cs typeface="Arial" panose="020B0604020202020204" pitchFamily="34" charset="0"/>
              </a:rPr>
              <a:t> mint vezérlő, ütemező</a:t>
            </a:r>
          </a:p>
        </p:txBody>
      </p:sp>
      <p:pic>
        <p:nvPicPr>
          <p:cNvPr id="8" name="Kép 7" descr="A képen szöveg, aláírás látható&#10;&#10;Automatikusan generált leírás">
            <a:extLst>
              <a:ext uri="{FF2B5EF4-FFF2-40B4-BE49-F238E27FC236}">
                <a16:creationId xmlns:a16="http://schemas.microsoft.com/office/drawing/2014/main" id="{918B2C08-3940-4D40-92C5-A52F9F65B416}"/>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250227" y="4790885"/>
            <a:ext cx="1219048" cy="1219048"/>
          </a:xfrm>
          <a:prstGeom prst="rect">
            <a:avLst/>
          </a:prstGeom>
        </p:spPr>
      </p:pic>
      <p:pic>
        <p:nvPicPr>
          <p:cNvPr id="49" name="Kép 48">
            <a:extLst>
              <a:ext uri="{FF2B5EF4-FFF2-40B4-BE49-F238E27FC236}">
                <a16:creationId xmlns:a16="http://schemas.microsoft.com/office/drawing/2014/main" id="{B749D202-C758-4E3C-B795-6324BB4A9A69}"/>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925344" y="-1901641"/>
            <a:ext cx="6858000" cy="6858000"/>
          </a:xfrm>
          <a:prstGeom prst="rect">
            <a:avLst/>
          </a:prstGeom>
        </p:spPr>
      </p:pic>
      <p:pic>
        <p:nvPicPr>
          <p:cNvPr id="50" name="Kép 49" descr="A képen szöveg látható&#10;&#10;Automatikusan generált leírás">
            <a:extLst>
              <a:ext uri="{FF2B5EF4-FFF2-40B4-BE49-F238E27FC236}">
                <a16:creationId xmlns:a16="http://schemas.microsoft.com/office/drawing/2014/main" id="{6F3D9E1D-95B6-4FB4-99AE-2D3E3A747779}"/>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166002" y="866730"/>
            <a:ext cx="3028950" cy="1514475"/>
          </a:xfrm>
          <a:prstGeom prst="rect">
            <a:avLst/>
          </a:prstGeom>
        </p:spPr>
      </p:pic>
      <p:sp>
        <p:nvSpPr>
          <p:cNvPr id="51" name="Szöveg helye 14">
            <a:extLst>
              <a:ext uri="{FF2B5EF4-FFF2-40B4-BE49-F238E27FC236}">
                <a16:creationId xmlns:a16="http://schemas.microsoft.com/office/drawing/2014/main" id="{2223408B-19C1-4640-A2DB-DCCCBD97653E}"/>
              </a:ext>
            </a:extLst>
          </p:cNvPr>
          <p:cNvSpPr txBox="1">
            <a:spLocks/>
          </p:cNvSpPr>
          <p:nvPr/>
        </p:nvSpPr>
        <p:spPr>
          <a:xfrm>
            <a:off x="7831536" y="440966"/>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52" name="Kép 51">
            <a:extLst>
              <a:ext uri="{FF2B5EF4-FFF2-40B4-BE49-F238E27FC236}">
                <a16:creationId xmlns:a16="http://schemas.microsoft.com/office/drawing/2014/main" id="{247F6133-9894-4997-BB3E-DDE41A6C2EB2}"/>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0831305" y="405432"/>
            <a:ext cx="1034283" cy="1805925"/>
          </a:xfrm>
          <a:prstGeom prst="rect">
            <a:avLst/>
          </a:prstGeom>
        </p:spPr>
      </p:pic>
      <p:pic>
        <p:nvPicPr>
          <p:cNvPr id="53" name="Kép 52">
            <a:extLst>
              <a:ext uri="{FF2B5EF4-FFF2-40B4-BE49-F238E27FC236}">
                <a16:creationId xmlns:a16="http://schemas.microsoft.com/office/drawing/2014/main" id="{DB90D94F-E1D6-4945-A65B-650D7B599D52}"/>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9489623" y="2086722"/>
            <a:ext cx="2039795" cy="761168"/>
          </a:xfrm>
          <a:prstGeom prst="rect">
            <a:avLst/>
          </a:prstGeom>
        </p:spPr>
      </p:pic>
    </p:spTree>
    <p:extLst>
      <p:ext uri="{BB962C8B-B14F-4D97-AF65-F5344CB8AC3E}">
        <p14:creationId xmlns:p14="http://schemas.microsoft.com/office/powerpoint/2010/main" val="3729755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42" presetClass="path" presetSubtype="0" accel="50000" decel="50000" fill="hold" nodeType="afterEffect">
                                  <p:stCondLst>
                                    <p:cond delay="1000"/>
                                  </p:stCondLst>
                                  <p:childTnLst>
                                    <p:animMotion origin="layout" path="M -3.75E-6 2.59259E-6 L 0.10743 -0.06412 " pathEditMode="relative" rAng="0" ptsTypes="AA">
                                      <p:cBhvr>
                                        <p:cTn id="10" dur="1100" fill="hold"/>
                                        <p:tgtEl>
                                          <p:spTgt spid="21"/>
                                        </p:tgtEl>
                                        <p:attrNameLst>
                                          <p:attrName>ppt_x</p:attrName>
                                          <p:attrName>ppt_y</p:attrName>
                                        </p:attrNameLst>
                                      </p:cBhvr>
                                      <p:rCtr x="5365" y="-3218"/>
                                    </p:animMotion>
                                  </p:childTnLst>
                                </p:cTn>
                              </p:par>
                            </p:childTnLst>
                          </p:cTn>
                        </p:par>
                        <p:par>
                          <p:cTn id="11" fill="hold">
                            <p:stCondLst>
                              <p:cond delay="2600"/>
                            </p:stCondLst>
                            <p:childTnLst>
                              <p:par>
                                <p:cTn id="12" presetID="26" presetClass="emph" presetSubtype="0" fill="hold" nodeType="afterEffect">
                                  <p:stCondLst>
                                    <p:cond delay="0"/>
                                  </p:stCondLst>
                                  <p:childTnLst>
                                    <p:animEffect transition="out" filter="fade">
                                      <p:cBhvr>
                                        <p:cTn id="13" dur="500" tmFilter="0, 0; .2, .5; .8, .5; 1, 0"/>
                                        <p:tgtEl>
                                          <p:spTgt spid="21"/>
                                        </p:tgtEl>
                                      </p:cBhvr>
                                    </p:animEffect>
                                    <p:animScale>
                                      <p:cBhvr>
                                        <p:cTn id="14" dur="250" autoRev="1" fill="hold"/>
                                        <p:tgtEl>
                                          <p:spTgt spid="21"/>
                                        </p:tgtEl>
                                      </p:cBhvr>
                                      <p:by x="105000" y="105000"/>
                                    </p:animScale>
                                  </p:childTnLst>
                                </p:cTn>
                              </p:par>
                            </p:childTnLst>
                          </p:cTn>
                        </p:par>
                        <p:par>
                          <p:cTn id="15" fill="hold">
                            <p:stCondLst>
                              <p:cond delay="3100"/>
                            </p:stCondLst>
                            <p:childTnLst>
                              <p:par>
                                <p:cTn id="16" presetID="10" presetClass="exit" presetSubtype="0" fill="hold" nodeType="afterEffect">
                                  <p:stCondLst>
                                    <p:cond delay="0"/>
                                  </p:stCondLst>
                                  <p:childTnLst>
                                    <p:animEffect transition="out" filter="fade">
                                      <p:cBhvr>
                                        <p:cTn id="17" dur="500"/>
                                        <p:tgtEl>
                                          <p:spTgt spid="21"/>
                                        </p:tgtEl>
                                      </p:cBhvr>
                                    </p:animEffect>
                                    <p:set>
                                      <p:cBhvr>
                                        <p:cTn id="18" dur="1" fill="hold">
                                          <p:stCondLst>
                                            <p:cond delay="499"/>
                                          </p:stCondLst>
                                        </p:cTn>
                                        <p:tgtEl>
                                          <p:spTgt spid="2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673"/>
            <a:ext cx="12191999"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48</a:t>
            </a:fld>
            <a:endParaRPr lang="en-GB" dirty="0"/>
          </a:p>
        </p:txBody>
      </p:sp>
      <p:sp>
        <p:nvSpPr>
          <p:cNvPr id="67" name="Szöveg helye 14">
            <a:extLst>
              <a:ext uri="{FF2B5EF4-FFF2-40B4-BE49-F238E27FC236}">
                <a16:creationId xmlns:a16="http://schemas.microsoft.com/office/drawing/2014/main" id="{CBF3FD66-0271-469D-B759-13F30CD6BEBF}"/>
              </a:ext>
            </a:extLst>
          </p:cNvPr>
          <p:cNvSpPr txBox="1">
            <a:spLocks/>
          </p:cNvSpPr>
          <p:nvPr/>
        </p:nvSpPr>
        <p:spPr>
          <a:xfrm>
            <a:off x="578331" y="2904084"/>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CPU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p:pic>
        <p:nvPicPr>
          <p:cNvPr id="4" name="Kép 3">
            <a:extLst>
              <a:ext uri="{FF2B5EF4-FFF2-40B4-BE49-F238E27FC236}">
                <a16:creationId xmlns:a16="http://schemas.microsoft.com/office/drawing/2014/main" id="{826D68E2-E4AE-49A6-A3EF-FE1127B275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0320" y="1364572"/>
            <a:ext cx="2379615" cy="2468497"/>
          </a:xfrm>
          <a:prstGeom prst="rect">
            <a:avLst/>
          </a:prstGeom>
        </p:spPr>
      </p:pic>
      <p:cxnSp>
        <p:nvCxnSpPr>
          <p:cNvPr id="7" name="Egyenes összekötő 6">
            <a:extLst>
              <a:ext uri="{FF2B5EF4-FFF2-40B4-BE49-F238E27FC236}">
                <a16:creationId xmlns:a16="http://schemas.microsoft.com/office/drawing/2014/main" id="{56A678DB-5D91-4780-85B4-EC624DBF4CA2}"/>
              </a:ext>
            </a:extLst>
          </p:cNvPr>
          <p:cNvCxnSpPr/>
          <p:nvPr/>
        </p:nvCxnSpPr>
        <p:spPr>
          <a:xfrm flipV="1">
            <a:off x="9685421" y="1528011"/>
            <a:ext cx="661737" cy="505326"/>
          </a:xfrm>
          <a:prstGeom prst="line">
            <a:avLst/>
          </a:prstGeom>
          <a:ln>
            <a:solidFill>
              <a:schemeClr val="tx1"/>
            </a:solidFill>
            <a:prstDash val="lg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Téglalap: szamárfül 8">
            <a:extLst>
              <a:ext uri="{FF2B5EF4-FFF2-40B4-BE49-F238E27FC236}">
                <a16:creationId xmlns:a16="http://schemas.microsoft.com/office/drawing/2014/main" id="{DD8218CB-3FA2-4339-B420-26188BA7A52B}"/>
              </a:ext>
            </a:extLst>
          </p:cNvPr>
          <p:cNvSpPr/>
          <p:nvPr/>
        </p:nvSpPr>
        <p:spPr>
          <a:xfrm>
            <a:off x="4951681" y="1556356"/>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Oh: </a:t>
            </a:r>
            <a:r>
              <a:rPr lang="hu-HU" sz="1200" dirty="0">
                <a:solidFill>
                  <a:srgbClr val="000000"/>
                </a:solidFill>
                <a:effectLst/>
                <a:latin typeface="Arial Nova Cond" panose="020B0506020202020204" pitchFamily="34" charset="0"/>
              </a:rPr>
              <a:t>100% a CPU.</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Kár, hogy ez egy IO teszt volt.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35588719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slz="http://schemas.microsoft.com/office/powerpoint/2016/slidezoom" Requires="pslz">
          <p:graphicFrame>
            <p:nvGraphicFramePr>
              <p:cNvPr id="6" name="Dia nagyítása 5">
                <a:extLst>
                  <a:ext uri="{FF2B5EF4-FFF2-40B4-BE49-F238E27FC236}">
                    <a16:creationId xmlns:a16="http://schemas.microsoft.com/office/drawing/2014/main" id="{B6A7C2BD-0F00-4B89-809E-AE7F9451E4B6}"/>
                  </a:ext>
                </a:extLst>
              </p:cNvPr>
              <p:cNvGraphicFramePr>
                <a:graphicFrameLocks noChangeAspect="1"/>
              </p:cNvGraphicFramePr>
              <p:nvPr/>
            </p:nvGraphicFramePr>
            <p:xfrm>
              <a:off x="4641616" y="5339952"/>
              <a:ext cx="811548" cy="825074"/>
            </p:xfrm>
            <a:graphic>
              <a:graphicData uri="http://schemas.microsoft.com/office/powerpoint/2016/slidezoom">
                <pslz:sldZm>
                  <pslz:sldZmObj sldId="530" cId="2273384164">
                    <pslz:zmPr id="{81ADD5A2-3CA2-4D99-BE8B-B36CCA3F0BD4}" returnToParent="0" imageType="cover" transitionDur="100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811548" cy="825074"/>
                        </a:xfrm>
                        <a:prstGeom prst="rect">
                          <a:avLst/>
                        </a:prstGeom>
                        <a:ln w="3175">
                          <a:noFill/>
                        </a:ln>
                      </p166:spPr>
                    </pslz:zmPr>
                  </pslz:sldZmObj>
                </pslz:sldZm>
              </a:graphicData>
            </a:graphic>
          </p:graphicFrame>
        </mc:Choice>
        <mc:Fallback>
          <p:pic>
            <p:nvPicPr>
              <p:cNvPr id="6" name="Dia nagyítása 5">
                <a:hlinkClick r:id="rId4" action="ppaction://hlinksldjump"/>
                <a:extLst>
                  <a:ext uri="{FF2B5EF4-FFF2-40B4-BE49-F238E27FC236}">
                    <a16:creationId xmlns:a16="http://schemas.microsoft.com/office/drawing/2014/main" id="{B6A7C2BD-0F00-4B89-809E-AE7F9451E4B6}"/>
                  </a:ext>
                </a:extLst>
              </p:cNvPr>
              <p:cNvPicPr>
                <a:picLocks noGrp="1" noRot="1" noChangeAspect="1" noMove="1" noResize="1" noEditPoints="1" noAdjustHandles="1" noChangeArrowheads="1" noChangeShapeType="1"/>
              </p:cNvPicPr>
              <p:nvPr/>
            </p:nvPicPr>
            <p:blipFill>
              <a:blip r:embed="rId3">
                <a:extLst>
                  <a:ext uri="{28A0092B-C50C-407E-A947-70E740481C1C}">
                    <a14:useLocalDpi xmlns:a14="http://schemas.microsoft.com/office/drawing/2010/main" val="0"/>
                  </a:ext>
                </a:extLst>
              </a:blip>
              <a:stretch>
                <a:fillRect/>
              </a:stretch>
            </p:blipFill>
            <p:spPr>
              <a:xfrm>
                <a:off x="4641616" y="5339952"/>
                <a:ext cx="811548" cy="825074"/>
              </a:xfrm>
              <a:prstGeom prst="rect">
                <a:avLst/>
              </a:prstGeom>
              <a:ln w="3175">
                <a:noFill/>
              </a:ln>
            </p:spPr>
          </p:pic>
        </mc:Fallback>
      </mc:AlternateContent>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Tervezett tesztek</a:t>
            </a:r>
            <a:endParaRPr lang="en-GB" noProof="0"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49</a:t>
            </a:fld>
            <a:endParaRPr lang="en-GB" dirty="0"/>
          </a:p>
        </p:txBody>
      </p:sp>
      <p:cxnSp>
        <p:nvCxnSpPr>
          <p:cNvPr id="9" name="Egyenes összekötő nyíllal 8"/>
          <p:cNvCxnSpPr>
            <a:cxnSpLocks/>
            <a:stCxn id="19" idx="0"/>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5"/>
          <a:stretch>
            <a:fillRect/>
          </a:stretch>
        </p:blipFill>
        <p:spPr>
          <a:xfrm>
            <a:off x="2886012" y="2190793"/>
            <a:ext cx="672117" cy="672117"/>
          </a:xfrm>
          <a:prstGeom prst="rect">
            <a:avLst/>
          </a:prstGeom>
        </p:spPr>
      </p:pic>
      <p:pic>
        <p:nvPicPr>
          <p:cNvPr id="57" name="Kép 56" descr="A képen clipart látható&#10;&#10;Automatikusan generált leírás">
            <a:extLst>
              <a:ext uri="{FF2B5EF4-FFF2-40B4-BE49-F238E27FC236}">
                <a16:creationId xmlns:a16="http://schemas.microsoft.com/office/drawing/2014/main" id="{A085F15C-A776-4378-95A2-778FF96B4E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37656" y="1875240"/>
            <a:ext cx="981212" cy="1028844"/>
          </a:xfrm>
          <a:prstGeom prst="rect">
            <a:avLst/>
          </a:prstGeom>
        </p:spPr>
      </p:pic>
      <p:pic>
        <p:nvPicPr>
          <p:cNvPr id="65" name="Kép 64">
            <a:extLst>
              <a:ext uri="{FF2B5EF4-FFF2-40B4-BE49-F238E27FC236}">
                <a16:creationId xmlns:a16="http://schemas.microsoft.com/office/drawing/2014/main" id="{2590212B-D443-45BF-B6B4-974AB0B288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5978" y="1368835"/>
            <a:ext cx="1612985" cy="1612985"/>
          </a:xfrm>
          <a:prstGeom prst="rect">
            <a:avLst/>
          </a:prstGeom>
        </p:spPr>
      </p:pic>
      <p:sp>
        <p:nvSpPr>
          <p:cNvPr id="67" name="Szöveg helye 14">
            <a:extLst>
              <a:ext uri="{FF2B5EF4-FFF2-40B4-BE49-F238E27FC236}">
                <a16:creationId xmlns:a16="http://schemas.microsoft.com/office/drawing/2014/main" id="{CBF3FD66-0271-469D-B759-13F30CD6BEBF}"/>
              </a:ext>
            </a:extLst>
          </p:cNvPr>
          <p:cNvSpPr txBox="1">
            <a:spLocks/>
          </p:cNvSpPr>
          <p:nvPr/>
        </p:nvSpPr>
        <p:spPr>
          <a:xfrm>
            <a:off x="578331" y="2904084"/>
            <a:ext cx="2904562" cy="151447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Átnéztem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p:pic>
        <p:nvPicPr>
          <p:cNvPr id="18" name="Kép 17" descr="A képen clipart látható&#10;&#10;Automatikusan generált leírás">
            <a:extLst>
              <a:ext uri="{FF2B5EF4-FFF2-40B4-BE49-F238E27FC236}">
                <a16:creationId xmlns:a16="http://schemas.microsoft.com/office/drawing/2014/main" id="{C9802218-BAF2-4CD2-AE68-D76B85AF84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8621" y="3898584"/>
            <a:ext cx="981212" cy="1028844"/>
          </a:xfrm>
          <a:prstGeom prst="rect">
            <a:avLst/>
          </a:prstGeom>
        </p:spPr>
      </p:pic>
      <mc:AlternateContent xmlns:mc="http://schemas.openxmlformats.org/markup-compatibility/2006">
        <mc:Choice xmlns:pslz="http://schemas.microsoft.com/office/powerpoint/2016/slidezoom" Requires="pslz">
          <p:graphicFrame>
            <p:nvGraphicFramePr>
              <p:cNvPr id="4" name="Dia nagyítása 3" descr="IO">
                <a:extLst>
                  <a:ext uri="{FF2B5EF4-FFF2-40B4-BE49-F238E27FC236}">
                    <a16:creationId xmlns:a16="http://schemas.microsoft.com/office/drawing/2014/main" id="{40C067BA-A481-4B6A-91C7-9939D5853F95}"/>
                  </a:ext>
                  <a:ext uri="{C183D7F6-B498-43B3-948B-1728B52AA6E4}">
                    <adec:decorative xmlns:adec="http://schemas.microsoft.com/office/drawing/2017/decorative" val="0"/>
                  </a:ext>
                </a:extLst>
              </p:cNvPr>
              <p:cNvGraphicFramePr>
                <a:graphicFrameLocks noChangeAspect="1"/>
              </p:cNvGraphicFramePr>
              <p:nvPr/>
            </p:nvGraphicFramePr>
            <p:xfrm>
              <a:off x="4460810" y="2989096"/>
              <a:ext cx="892941" cy="879809"/>
            </p:xfrm>
            <a:graphic>
              <a:graphicData uri="http://schemas.microsoft.com/office/powerpoint/2016/slidezoom">
                <pslz:sldZm>
                  <pslz:sldZmObj sldId="524" cId="3951040616">
                    <pslz:zmPr id="{436724C4-B379-4D55-882C-E379C4ADF1C3}" returnToParent="0" imageType="cover" transitionDur="1000">
                      <p166:blipFill xmlns:p166="http://schemas.microsoft.com/office/powerpoint/2016/6/main">
                        <a:blip r:embed="rId8">
                          <a:extLst>
                            <a:ext uri="{28A0092B-C50C-407E-A947-70E740481C1C}">
                              <a14:useLocalDpi xmlns:a14="http://schemas.microsoft.com/office/drawing/2010/main" val="0"/>
                            </a:ext>
                          </a:extLst>
                        </a:blip>
                        <a:stretch>
                          <a:fillRect/>
                        </a:stretch>
                      </p166:blipFill>
                      <p166:spPr xmlns:p166="http://schemas.microsoft.com/office/powerpoint/2016/6/main">
                        <a:xfrm>
                          <a:off x="0" y="0"/>
                          <a:ext cx="892941" cy="879809"/>
                        </a:xfrm>
                        <a:prstGeom prst="rect">
                          <a:avLst/>
                        </a:prstGeom>
                        <a:noFill/>
                        <a:ln w="3175">
                          <a:noFill/>
                        </a:ln>
                      </p166:spPr>
                    </pslz:zmPr>
                  </pslz:sldZmObj>
                </pslz:sldZm>
              </a:graphicData>
            </a:graphic>
          </p:graphicFrame>
        </mc:Choice>
        <mc:Fallback>
          <p:pic>
            <p:nvPicPr>
              <p:cNvPr id="4" name="Dia nagyítása 3" descr="IO">
                <a:hlinkClick r:id="rId9" action="ppaction://hlinksldjump"/>
                <a:extLst>
                  <a:ext uri="{FF2B5EF4-FFF2-40B4-BE49-F238E27FC236}">
                    <a16:creationId xmlns:a16="http://schemas.microsoft.com/office/drawing/2014/main" id="{40C067BA-A481-4B6A-91C7-9939D5853F95}"/>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4460810" y="2989096"/>
                <a:ext cx="892941" cy="879809"/>
              </a:xfrm>
              <a:prstGeom prst="rect">
                <a:avLst/>
              </a:prstGeom>
              <a:noFill/>
              <a:ln w="3175">
                <a:noFill/>
              </a:ln>
            </p:spPr>
          </p:pic>
        </mc:Fallback>
      </mc:AlternateContent>
      <p:sp>
        <p:nvSpPr>
          <p:cNvPr id="5" name="Ellipszis 4">
            <a:extLst>
              <a:ext uri="{FF2B5EF4-FFF2-40B4-BE49-F238E27FC236}">
                <a16:creationId xmlns:a16="http://schemas.microsoft.com/office/drawing/2014/main" id="{92A5DCC0-39A1-4621-962B-F32AEC652B50}"/>
              </a:ext>
            </a:extLst>
          </p:cNvPr>
          <p:cNvSpPr/>
          <p:nvPr/>
        </p:nvSpPr>
        <p:spPr>
          <a:xfrm>
            <a:off x="5486400" y="3628104"/>
            <a:ext cx="1704763" cy="1687789"/>
          </a:xfrm>
          <a:prstGeom prst="ellipse">
            <a:avLst/>
          </a:prstGeom>
          <a:noFill/>
          <a:ln>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cxnSp>
        <p:nvCxnSpPr>
          <p:cNvPr id="7" name="Egyenes összekötő nyíllal 6">
            <a:extLst>
              <a:ext uri="{FF2B5EF4-FFF2-40B4-BE49-F238E27FC236}">
                <a16:creationId xmlns:a16="http://schemas.microsoft.com/office/drawing/2014/main" id="{402E3D1D-6492-4201-90B1-17BB206D8E88}"/>
              </a:ext>
            </a:extLst>
          </p:cNvPr>
          <p:cNvCxnSpPr>
            <a:stCxn id="5" idx="1"/>
            <a:endCxn id="4" idx="3"/>
          </p:cNvCxnSpPr>
          <p:nvPr/>
        </p:nvCxnSpPr>
        <p:spPr>
          <a:xfrm flipH="1" flipV="1">
            <a:off x="5353751" y="3429001"/>
            <a:ext cx="382306" cy="446274"/>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slz="http://schemas.microsoft.com/office/powerpoint/2016/slidezoom" Requires="pslz">
          <p:graphicFrame>
            <p:nvGraphicFramePr>
              <p:cNvPr id="10" name="Dia nagyítása 9">
                <a:extLst>
                  <a:ext uri="{FF2B5EF4-FFF2-40B4-BE49-F238E27FC236}">
                    <a16:creationId xmlns:a16="http://schemas.microsoft.com/office/drawing/2014/main" id="{B0EEB5C3-BD0E-4798-99A9-4EACACD5C7AA}"/>
                  </a:ext>
                </a:extLst>
              </p:cNvPr>
              <p:cNvGraphicFramePr>
                <a:graphicFrameLocks noChangeAspect="1"/>
              </p:cNvGraphicFramePr>
              <p:nvPr/>
            </p:nvGraphicFramePr>
            <p:xfrm>
              <a:off x="4028960" y="4413006"/>
              <a:ext cx="737968" cy="727115"/>
            </p:xfrm>
            <a:graphic>
              <a:graphicData uri="http://schemas.microsoft.com/office/powerpoint/2016/slidezoom">
                <pslz:sldZm>
                  <pslz:sldZmObj sldId="525" cId="771728402">
                    <pslz:zmPr id="{95DF73A8-07B3-4C8D-8D1D-6E004C7D01BA}" returnToParent="0" imageType="cover" transitionDur="1000">
                      <p166:blipFill xmlns:p166="http://schemas.microsoft.com/office/powerpoint/2016/6/main">
                        <a:blip r:embed="rId10">
                          <a:extLst>
                            <a:ext uri="{28A0092B-C50C-407E-A947-70E740481C1C}">
                              <a14:useLocalDpi xmlns:a14="http://schemas.microsoft.com/office/drawing/2010/main" val="0"/>
                            </a:ext>
                          </a:extLst>
                        </a:blip>
                        <a:stretch>
                          <a:fillRect/>
                        </a:stretch>
                      </p166:blipFill>
                      <p166:spPr xmlns:p166="http://schemas.microsoft.com/office/powerpoint/2016/6/main">
                        <a:xfrm>
                          <a:off x="0" y="0"/>
                          <a:ext cx="737968" cy="727115"/>
                        </a:xfrm>
                        <a:prstGeom prst="rect">
                          <a:avLst/>
                        </a:prstGeom>
                        <a:ln w="3175">
                          <a:noFill/>
                        </a:ln>
                      </p166:spPr>
                    </pslz:zmPr>
                  </pslz:sldZmObj>
                </pslz:sldZm>
              </a:graphicData>
            </a:graphic>
          </p:graphicFrame>
        </mc:Choice>
        <mc:Fallback>
          <p:pic>
            <p:nvPicPr>
              <p:cNvPr id="10" name="Dia nagyítása 9">
                <a:hlinkClick r:id="rId11" action="ppaction://hlinksldjump"/>
                <a:extLst>
                  <a:ext uri="{FF2B5EF4-FFF2-40B4-BE49-F238E27FC236}">
                    <a16:creationId xmlns:a16="http://schemas.microsoft.com/office/drawing/2014/main" id="{B0EEB5C3-BD0E-4798-99A9-4EACACD5C7AA}"/>
                  </a:ext>
                </a:extLst>
              </p:cNvPr>
              <p:cNvPicPr>
                <a:picLocks noGrp="1" noRot="1" noChangeAspect="1" noMove="1" noResize="1" noEditPoints="1" noAdjustHandles="1" noChangeArrowheads="1" noChangeShapeType="1"/>
              </p:cNvPicPr>
              <p:nvPr/>
            </p:nvPicPr>
            <p:blipFill>
              <a:blip r:embed="rId10">
                <a:extLst>
                  <a:ext uri="{28A0092B-C50C-407E-A947-70E740481C1C}">
                    <a14:useLocalDpi xmlns:a14="http://schemas.microsoft.com/office/drawing/2010/main" val="0"/>
                  </a:ext>
                </a:extLst>
              </a:blip>
              <a:stretch>
                <a:fillRect/>
              </a:stretch>
            </p:blipFill>
            <p:spPr>
              <a:xfrm>
                <a:off x="4028960" y="4413006"/>
                <a:ext cx="737968" cy="727115"/>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12" name="Dia nagyítása 11">
                <a:extLst>
                  <a:ext uri="{FF2B5EF4-FFF2-40B4-BE49-F238E27FC236}">
                    <a16:creationId xmlns:a16="http://schemas.microsoft.com/office/drawing/2014/main" id="{D9F381D2-A39C-410B-927B-5AF731D3CBB3}"/>
                  </a:ext>
                </a:extLst>
              </p:cNvPr>
              <p:cNvGraphicFramePr>
                <a:graphicFrameLocks noChangeAspect="1"/>
              </p:cNvGraphicFramePr>
              <p:nvPr/>
            </p:nvGraphicFramePr>
            <p:xfrm>
              <a:off x="8714161" y="5135794"/>
              <a:ext cx="609891" cy="600922"/>
            </p:xfrm>
            <a:graphic>
              <a:graphicData uri="http://schemas.microsoft.com/office/powerpoint/2016/slidezoom">
                <pslz:sldZm>
                  <pslz:sldZmObj sldId="526" cId="1242642908">
                    <pslz:zmPr id="{A73FACDD-9BC5-4842-8835-5EC6A6510473}" returnToParent="0" imageType="cover" transitionDur="1000">
                      <p166:blipFill xmlns:p166="http://schemas.microsoft.com/office/powerpoint/2016/6/main">
                        <a:blip r:embed="rId12">
                          <a:extLst>
                            <a:ext uri="{28A0092B-C50C-407E-A947-70E740481C1C}">
                              <a14:useLocalDpi xmlns:a14="http://schemas.microsoft.com/office/drawing/2010/main" val="0"/>
                            </a:ext>
                          </a:extLst>
                        </a:blip>
                        <a:stretch>
                          <a:fillRect/>
                        </a:stretch>
                      </p166:blipFill>
                      <p166:spPr xmlns:p166="http://schemas.microsoft.com/office/powerpoint/2016/6/main">
                        <a:xfrm>
                          <a:off x="0" y="0"/>
                          <a:ext cx="609891" cy="600922"/>
                        </a:xfrm>
                        <a:prstGeom prst="rect">
                          <a:avLst/>
                        </a:prstGeom>
                        <a:ln w="3175">
                          <a:noFill/>
                        </a:ln>
                      </p166:spPr>
                    </pslz:zmPr>
                  </pslz:sldZmObj>
                </pslz:sldZm>
              </a:graphicData>
            </a:graphic>
          </p:graphicFrame>
        </mc:Choice>
        <mc:Fallback>
          <p:pic>
            <p:nvPicPr>
              <p:cNvPr id="12" name="Dia nagyítása 11">
                <a:hlinkClick r:id="rId13" action="ppaction://hlinksldjump"/>
                <a:extLst>
                  <a:ext uri="{FF2B5EF4-FFF2-40B4-BE49-F238E27FC236}">
                    <a16:creationId xmlns:a16="http://schemas.microsoft.com/office/drawing/2014/main" id="{D9F381D2-A39C-410B-927B-5AF731D3CBB3}"/>
                  </a:ext>
                </a:extLst>
              </p:cNvPr>
              <p:cNvPicPr>
                <a:picLocks noGrp="1" noRot="1" noChangeAspect="1" noMove="1" noResize="1" noEditPoints="1" noAdjustHandles="1" noChangeArrowheads="1" noChangeShapeType="1"/>
              </p:cNvPicPr>
              <p:nvPr/>
            </p:nvPicPr>
            <p:blipFill>
              <a:blip r:embed="rId12">
                <a:extLst>
                  <a:ext uri="{28A0092B-C50C-407E-A947-70E740481C1C}">
                    <a14:useLocalDpi xmlns:a14="http://schemas.microsoft.com/office/drawing/2010/main" val="0"/>
                  </a:ext>
                </a:extLst>
              </a:blip>
              <a:stretch>
                <a:fillRect/>
              </a:stretch>
            </p:blipFill>
            <p:spPr>
              <a:xfrm>
                <a:off x="8714161" y="5135794"/>
                <a:ext cx="609891" cy="600922"/>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16" name="Dia nagyítása 15">
                <a:extLst>
                  <a:ext uri="{FF2B5EF4-FFF2-40B4-BE49-F238E27FC236}">
                    <a16:creationId xmlns:a16="http://schemas.microsoft.com/office/drawing/2014/main" id="{B22F16EC-498D-490C-AB13-6D7C0DA3BD9E}"/>
                  </a:ext>
                </a:extLst>
              </p:cNvPr>
              <p:cNvGraphicFramePr>
                <a:graphicFrameLocks noChangeAspect="1"/>
              </p:cNvGraphicFramePr>
              <p:nvPr/>
            </p:nvGraphicFramePr>
            <p:xfrm>
              <a:off x="5887465" y="5542960"/>
              <a:ext cx="609891" cy="600922"/>
            </p:xfrm>
            <a:graphic>
              <a:graphicData uri="http://schemas.microsoft.com/office/powerpoint/2016/slidezoom">
                <pslz:sldZm>
                  <pslz:sldZmObj sldId="527" cId="3352831670">
                    <pslz:zmPr id="{FC5B3634-B387-4A67-B5B3-4FCE4DA61279}" returnToParent="0" imageType="cover" transitionDur="1000">
                      <p166:blipFill xmlns:p166="http://schemas.microsoft.com/office/powerpoint/2016/6/main">
                        <a:blip r:embed="rId14">
                          <a:extLst>
                            <a:ext uri="{28A0092B-C50C-407E-A947-70E740481C1C}">
                              <a14:useLocalDpi xmlns:a14="http://schemas.microsoft.com/office/drawing/2010/main" val="0"/>
                            </a:ext>
                          </a:extLst>
                        </a:blip>
                        <a:stretch>
                          <a:fillRect/>
                        </a:stretch>
                      </p166:blipFill>
                      <p166:spPr xmlns:p166="http://schemas.microsoft.com/office/powerpoint/2016/6/main">
                        <a:xfrm>
                          <a:off x="0" y="0"/>
                          <a:ext cx="609891" cy="600922"/>
                        </a:xfrm>
                        <a:prstGeom prst="rect">
                          <a:avLst/>
                        </a:prstGeom>
                        <a:ln w="3175">
                          <a:noFill/>
                        </a:ln>
                      </p166:spPr>
                    </pslz:zmPr>
                  </pslz:sldZmObj>
                </pslz:sldZm>
              </a:graphicData>
            </a:graphic>
          </p:graphicFrame>
        </mc:Choice>
        <mc:Fallback>
          <p:pic>
            <p:nvPicPr>
              <p:cNvPr id="16" name="Dia nagyítása 15">
                <a:hlinkClick r:id="rId15" action="ppaction://hlinksldjump"/>
                <a:extLst>
                  <a:ext uri="{FF2B5EF4-FFF2-40B4-BE49-F238E27FC236}">
                    <a16:creationId xmlns:a16="http://schemas.microsoft.com/office/drawing/2014/main" id="{B22F16EC-498D-490C-AB13-6D7C0DA3BD9E}"/>
                  </a:ext>
                </a:extLst>
              </p:cNvPr>
              <p:cNvPicPr>
                <a:picLocks noGrp="1" noRot="1" noChangeAspect="1" noMove="1" noResize="1" noEditPoints="1" noAdjustHandles="1" noChangeArrowheads="1" noChangeShapeType="1"/>
              </p:cNvPicPr>
              <p:nvPr/>
            </p:nvPicPr>
            <p:blipFill>
              <a:blip r:embed="rId14">
                <a:extLst>
                  <a:ext uri="{28A0092B-C50C-407E-A947-70E740481C1C}">
                    <a14:useLocalDpi xmlns:a14="http://schemas.microsoft.com/office/drawing/2010/main" val="0"/>
                  </a:ext>
                </a:extLst>
              </a:blip>
              <a:stretch>
                <a:fillRect/>
              </a:stretch>
            </p:blipFill>
            <p:spPr>
              <a:xfrm>
                <a:off x="5887465" y="5542960"/>
                <a:ext cx="609891" cy="600922"/>
              </a:xfrm>
              <a:prstGeom prst="rect">
                <a:avLst/>
              </a:prstGeom>
              <a:ln w="3175">
                <a:noFill/>
              </a:ln>
            </p:spPr>
          </p:pic>
        </mc:Fallback>
      </mc:AlternateContent>
      <p:sp>
        <p:nvSpPr>
          <p:cNvPr id="31" name="Szöveg helye 14">
            <a:extLst>
              <a:ext uri="{FF2B5EF4-FFF2-40B4-BE49-F238E27FC236}">
                <a16:creationId xmlns:a16="http://schemas.microsoft.com/office/drawing/2014/main" id="{CF2A1B51-BE40-4EF0-8B5F-535969915AB0}"/>
              </a:ext>
            </a:extLst>
          </p:cNvPr>
          <p:cNvSpPr txBox="1">
            <a:spLocks/>
          </p:cNvSpPr>
          <p:nvPr/>
        </p:nvSpPr>
        <p:spPr>
          <a:xfrm>
            <a:off x="4613583" y="3898584"/>
            <a:ext cx="1612985" cy="65781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CPU</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CPU</a:t>
            </a:r>
          </a:p>
        </p:txBody>
      </p:sp>
      <p:sp>
        <p:nvSpPr>
          <p:cNvPr id="32" name="Szöveg helye 14">
            <a:extLst>
              <a:ext uri="{FF2B5EF4-FFF2-40B4-BE49-F238E27FC236}">
                <a16:creationId xmlns:a16="http://schemas.microsoft.com/office/drawing/2014/main" id="{CA81429B-AE1A-4CF7-9822-11B4EB0C674B}"/>
              </a:ext>
            </a:extLst>
          </p:cNvPr>
          <p:cNvSpPr txBox="1">
            <a:spLocks/>
          </p:cNvSpPr>
          <p:nvPr/>
        </p:nvSpPr>
        <p:spPr>
          <a:xfrm>
            <a:off x="4041291" y="5078901"/>
            <a:ext cx="725637" cy="38844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RAM</a:t>
            </a:r>
            <a:endParaRPr lang="hu-HU" dirty="0">
              <a:solidFill>
                <a:schemeClr val="tx1"/>
              </a:solidFill>
              <a:latin typeface="Calibri Light" panose="020F0302020204030204" pitchFamily="34" charset="0"/>
              <a:cs typeface="Calibri Light" panose="020F0302020204030204" pitchFamily="34" charset="0"/>
            </a:endParaRPr>
          </a:p>
        </p:txBody>
      </p:sp>
      <p:sp>
        <p:nvSpPr>
          <p:cNvPr id="33" name="Szöveg helye 14">
            <a:extLst>
              <a:ext uri="{FF2B5EF4-FFF2-40B4-BE49-F238E27FC236}">
                <a16:creationId xmlns:a16="http://schemas.microsoft.com/office/drawing/2014/main" id="{6DA2AF9B-E362-4813-907D-EF6B633AC4AE}"/>
              </a:ext>
            </a:extLst>
          </p:cNvPr>
          <p:cNvSpPr txBox="1">
            <a:spLocks/>
          </p:cNvSpPr>
          <p:nvPr/>
        </p:nvSpPr>
        <p:spPr>
          <a:xfrm>
            <a:off x="8278777" y="4742594"/>
            <a:ext cx="1612985" cy="65781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NETWORK</a:t>
            </a:r>
          </a:p>
        </p:txBody>
      </p:sp>
      <p:cxnSp>
        <p:nvCxnSpPr>
          <p:cNvPr id="34" name="Egyenes összekötő nyíllal 33">
            <a:extLst>
              <a:ext uri="{FF2B5EF4-FFF2-40B4-BE49-F238E27FC236}">
                <a16:creationId xmlns:a16="http://schemas.microsoft.com/office/drawing/2014/main" id="{8548CEA1-EB52-4BF2-9762-72221B7F2419}"/>
              </a:ext>
            </a:extLst>
          </p:cNvPr>
          <p:cNvCxnSpPr>
            <a:cxnSpLocks/>
            <a:stCxn id="5" idx="6"/>
          </p:cNvCxnSpPr>
          <p:nvPr/>
        </p:nvCxnSpPr>
        <p:spPr>
          <a:xfrm>
            <a:off x="7191163" y="4471999"/>
            <a:ext cx="1827943" cy="924619"/>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6" name="Egyenes összekötő nyíllal 35">
            <a:extLst>
              <a:ext uri="{FF2B5EF4-FFF2-40B4-BE49-F238E27FC236}">
                <a16:creationId xmlns:a16="http://schemas.microsoft.com/office/drawing/2014/main" id="{B3315038-C487-4AE8-AC95-F22EEC662B89}"/>
              </a:ext>
            </a:extLst>
          </p:cNvPr>
          <p:cNvCxnSpPr>
            <a:cxnSpLocks/>
            <a:stCxn id="5" idx="4"/>
          </p:cNvCxnSpPr>
          <p:nvPr/>
        </p:nvCxnSpPr>
        <p:spPr>
          <a:xfrm flipH="1">
            <a:off x="6189397" y="5315893"/>
            <a:ext cx="149385" cy="420823"/>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9" name="Egyenes összekötő nyíllal 38">
            <a:extLst>
              <a:ext uri="{FF2B5EF4-FFF2-40B4-BE49-F238E27FC236}">
                <a16:creationId xmlns:a16="http://schemas.microsoft.com/office/drawing/2014/main" id="{B59B9228-FB23-4293-86D0-01FA51741274}"/>
              </a:ext>
            </a:extLst>
          </p:cNvPr>
          <p:cNvCxnSpPr>
            <a:cxnSpLocks/>
            <a:stCxn id="31" idx="2"/>
            <a:endCxn id="10" idx="3"/>
          </p:cNvCxnSpPr>
          <p:nvPr/>
        </p:nvCxnSpPr>
        <p:spPr>
          <a:xfrm flipH="1">
            <a:off x="4766928" y="4556399"/>
            <a:ext cx="653148" cy="220165"/>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2" name="Szöveg helye 14">
            <a:extLst>
              <a:ext uri="{FF2B5EF4-FFF2-40B4-BE49-F238E27FC236}">
                <a16:creationId xmlns:a16="http://schemas.microsoft.com/office/drawing/2014/main" id="{F518EE00-DF40-4EEC-82DB-A5664A2F7DE3}"/>
              </a:ext>
            </a:extLst>
          </p:cNvPr>
          <p:cNvSpPr txBox="1">
            <a:spLocks/>
          </p:cNvSpPr>
          <p:nvPr/>
        </p:nvSpPr>
        <p:spPr>
          <a:xfrm>
            <a:off x="5826578" y="6030119"/>
            <a:ext cx="1827943" cy="38844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DOWNLOAD</a:t>
            </a:r>
            <a:endParaRPr lang="hu-HU" dirty="0">
              <a:solidFill>
                <a:schemeClr val="tx1"/>
              </a:solidFill>
              <a:latin typeface="Calibri Light" panose="020F0302020204030204" pitchFamily="34" charset="0"/>
              <a:cs typeface="Calibri Light" panose="020F0302020204030204" pitchFamily="34" charset="0"/>
            </a:endParaRPr>
          </a:p>
        </p:txBody>
      </p:sp>
      <mc:AlternateContent xmlns:mc="http://schemas.openxmlformats.org/markup-compatibility/2006">
        <mc:Choice xmlns:pslz="http://schemas.microsoft.com/office/powerpoint/2016/slidezoom" Requires="pslz">
          <p:graphicFrame>
            <p:nvGraphicFramePr>
              <p:cNvPr id="26" name="Dia nagyítása 25">
                <a:extLst>
                  <a:ext uri="{FF2B5EF4-FFF2-40B4-BE49-F238E27FC236}">
                    <a16:creationId xmlns:a16="http://schemas.microsoft.com/office/drawing/2014/main" id="{18C10195-EA07-4932-835D-72DDE49F664A}"/>
                  </a:ext>
                </a:extLst>
              </p:cNvPr>
              <p:cNvGraphicFramePr>
                <a:graphicFrameLocks noChangeAspect="1"/>
              </p:cNvGraphicFramePr>
              <p:nvPr/>
            </p:nvGraphicFramePr>
            <p:xfrm>
              <a:off x="7330302" y="2976612"/>
              <a:ext cx="1085813" cy="967790"/>
            </p:xfrm>
            <a:graphic>
              <a:graphicData uri="http://schemas.microsoft.com/office/powerpoint/2016/slidezoom">
                <pslz:sldZm>
                  <pslz:sldZmObj sldId="528" cId="864800482">
                    <pslz:zmPr id="{89FD4831-4DF3-4CE1-ACF0-54F91E0748CB}" returnToParent="0" imageType="cover" transitionDur="1000">
                      <p166:blipFill xmlns:p166="http://schemas.microsoft.com/office/powerpoint/2016/6/main">
                        <a:blip r:embed="rId16">
                          <a:extLst>
                            <a:ext uri="{28A0092B-C50C-407E-A947-70E740481C1C}">
                              <a14:useLocalDpi xmlns:a14="http://schemas.microsoft.com/office/drawing/2010/main" val="0"/>
                            </a:ext>
                          </a:extLst>
                        </a:blip>
                        <a:stretch>
                          <a:fillRect/>
                        </a:stretch>
                      </p166:blipFill>
                      <p166:spPr xmlns:p166="http://schemas.microsoft.com/office/powerpoint/2016/6/main">
                        <a:xfrm>
                          <a:off x="0" y="0"/>
                          <a:ext cx="1085813" cy="967790"/>
                        </a:xfrm>
                        <a:prstGeom prst="rect">
                          <a:avLst/>
                        </a:prstGeom>
                        <a:ln w="3175">
                          <a:noFill/>
                        </a:ln>
                      </p166:spPr>
                    </pslz:zmPr>
                  </pslz:sldZmObj>
                </pslz:sldZm>
              </a:graphicData>
            </a:graphic>
          </p:graphicFrame>
        </mc:Choice>
        <mc:Fallback>
          <p:pic>
            <p:nvPicPr>
              <p:cNvPr id="26" name="Dia nagyítása 25">
                <a:hlinkClick r:id="rId17" action="ppaction://hlinksldjump"/>
                <a:extLst>
                  <a:ext uri="{FF2B5EF4-FFF2-40B4-BE49-F238E27FC236}">
                    <a16:creationId xmlns:a16="http://schemas.microsoft.com/office/drawing/2014/main" id="{18C10195-EA07-4932-835D-72DDE49F664A}"/>
                  </a:ext>
                </a:extLst>
              </p:cNvPr>
              <p:cNvPicPr>
                <a:picLocks noGrp="1" noRot="1" noChangeAspect="1" noMove="1" noResize="1" noEditPoints="1" noAdjustHandles="1" noChangeArrowheads="1" noChangeShapeType="1"/>
              </p:cNvPicPr>
              <p:nvPr/>
            </p:nvPicPr>
            <p:blipFill>
              <a:blip r:embed="rId16">
                <a:extLst>
                  <a:ext uri="{28A0092B-C50C-407E-A947-70E740481C1C}">
                    <a14:useLocalDpi xmlns:a14="http://schemas.microsoft.com/office/drawing/2010/main" val="0"/>
                  </a:ext>
                </a:extLst>
              </a:blip>
              <a:stretch>
                <a:fillRect/>
              </a:stretch>
            </p:blipFill>
            <p:spPr>
              <a:xfrm>
                <a:off x="7330302" y="2976612"/>
                <a:ext cx="1085813" cy="967790"/>
              </a:xfrm>
              <a:prstGeom prst="rect">
                <a:avLst/>
              </a:prstGeom>
              <a:ln w="3175">
                <a:noFill/>
              </a:ln>
            </p:spPr>
          </p:pic>
        </mc:Fallback>
      </mc:AlternateContent>
      <p:cxnSp>
        <p:nvCxnSpPr>
          <p:cNvPr id="45" name="Egyenes összekötő nyíllal 44">
            <a:extLst>
              <a:ext uri="{FF2B5EF4-FFF2-40B4-BE49-F238E27FC236}">
                <a16:creationId xmlns:a16="http://schemas.microsoft.com/office/drawing/2014/main" id="{8D01FFC4-47FB-48B0-B9D4-8AF501D89915}"/>
              </a:ext>
            </a:extLst>
          </p:cNvPr>
          <p:cNvCxnSpPr>
            <a:cxnSpLocks/>
          </p:cNvCxnSpPr>
          <p:nvPr/>
        </p:nvCxnSpPr>
        <p:spPr>
          <a:xfrm flipV="1">
            <a:off x="7058514" y="3671517"/>
            <a:ext cx="417107" cy="272885"/>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8" name="Szöveg helye 14">
            <a:extLst>
              <a:ext uri="{FF2B5EF4-FFF2-40B4-BE49-F238E27FC236}">
                <a16:creationId xmlns:a16="http://schemas.microsoft.com/office/drawing/2014/main" id="{2EB7DF6F-5851-4347-9617-B51C81007A3B}"/>
              </a:ext>
            </a:extLst>
          </p:cNvPr>
          <p:cNvSpPr txBox="1">
            <a:spLocks/>
          </p:cNvSpPr>
          <p:nvPr/>
        </p:nvSpPr>
        <p:spPr>
          <a:xfrm>
            <a:off x="7798161" y="3932245"/>
            <a:ext cx="1612985" cy="60767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QUEUE</a:t>
            </a:r>
          </a:p>
        </p:txBody>
      </p:sp>
      <p:cxnSp>
        <p:nvCxnSpPr>
          <p:cNvPr id="37" name="Egyenes összekötő nyíllal 36">
            <a:extLst>
              <a:ext uri="{FF2B5EF4-FFF2-40B4-BE49-F238E27FC236}">
                <a16:creationId xmlns:a16="http://schemas.microsoft.com/office/drawing/2014/main" id="{138053F2-91BB-4E18-A215-29CEAD1AFFF2}"/>
              </a:ext>
            </a:extLst>
          </p:cNvPr>
          <p:cNvCxnSpPr>
            <a:cxnSpLocks/>
            <a:stCxn id="5" idx="3"/>
          </p:cNvCxnSpPr>
          <p:nvPr/>
        </p:nvCxnSpPr>
        <p:spPr>
          <a:xfrm flipH="1">
            <a:off x="5353751" y="5068722"/>
            <a:ext cx="382306" cy="398628"/>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1" name="Szöveg helye 14">
            <a:extLst>
              <a:ext uri="{FF2B5EF4-FFF2-40B4-BE49-F238E27FC236}">
                <a16:creationId xmlns:a16="http://schemas.microsoft.com/office/drawing/2014/main" id="{B3F0B721-6D42-4811-8DE4-98B9C3ACE891}"/>
              </a:ext>
            </a:extLst>
          </p:cNvPr>
          <p:cNvSpPr txBox="1">
            <a:spLocks/>
          </p:cNvSpPr>
          <p:nvPr/>
        </p:nvSpPr>
        <p:spPr>
          <a:xfrm>
            <a:off x="4346713" y="5932097"/>
            <a:ext cx="1333940" cy="65781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IO</a:t>
            </a:r>
            <a:br>
              <a:rPr lang="hu-HU" dirty="0">
                <a:solidFill>
                  <a:schemeClr val="tx1"/>
                </a:solidFill>
                <a:latin typeface="Calibri Light" panose="020F0302020204030204" pitchFamily="34" charset="0"/>
                <a:cs typeface="Calibri Light" panose="020F0302020204030204" pitchFamily="34" charset="0"/>
              </a:rPr>
            </a:br>
            <a:r>
              <a:rPr lang="hu-HU" dirty="0" err="1">
                <a:solidFill>
                  <a:schemeClr val="tx1"/>
                </a:solidFill>
                <a:latin typeface="Calibri Light" panose="020F0302020204030204" pitchFamily="34" charset="0"/>
                <a:cs typeface="Calibri Light" panose="020F0302020204030204" pitchFamily="34" charset="0"/>
              </a:rPr>
              <a:t>IO</a:t>
            </a:r>
            <a:endParaRPr lang="hu-HU" dirty="0">
              <a:solidFill>
                <a:schemeClr val="tx1"/>
              </a:solidFill>
              <a:latin typeface="Calibri Light" panose="020F0302020204030204" pitchFamily="34" charset="0"/>
              <a:cs typeface="Calibri Light" panose="020F0302020204030204" pitchFamily="34" charset="0"/>
            </a:endParaRPr>
          </a:p>
        </p:txBody>
      </p:sp>
      <p:pic>
        <p:nvPicPr>
          <p:cNvPr id="21" name="Kép 20">
            <a:extLst>
              <a:ext uri="{FF2B5EF4-FFF2-40B4-BE49-F238E27FC236}">
                <a16:creationId xmlns:a16="http://schemas.microsoft.com/office/drawing/2014/main" id="{9FDDDBA8-C38A-4E22-ADF5-1D2F2AB9147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211734" y="3877706"/>
            <a:ext cx="491942" cy="575423"/>
          </a:xfrm>
          <a:prstGeom prst="rect">
            <a:avLst/>
          </a:prstGeom>
        </p:spPr>
      </p:pic>
      <p:sp>
        <p:nvSpPr>
          <p:cNvPr id="38" name="Szabadkézi sokszög: alakzat 37">
            <a:extLst>
              <a:ext uri="{FF2B5EF4-FFF2-40B4-BE49-F238E27FC236}">
                <a16:creationId xmlns:a16="http://schemas.microsoft.com/office/drawing/2014/main" id="{36F1914A-648C-4C90-BC9B-5B2FECD13ADE}"/>
              </a:ext>
            </a:extLst>
          </p:cNvPr>
          <p:cNvSpPr/>
          <p:nvPr/>
        </p:nvSpPr>
        <p:spPr>
          <a:xfrm>
            <a:off x="3822274" y="1786708"/>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hu-HU" dirty="0"/>
              <a:t>a</a:t>
            </a:r>
          </a:p>
        </p:txBody>
      </p:sp>
      <p:sp>
        <p:nvSpPr>
          <p:cNvPr id="40" name="Szabadkézi sokszög: alakzat 39">
            <a:extLst>
              <a:ext uri="{FF2B5EF4-FFF2-40B4-BE49-F238E27FC236}">
                <a16:creationId xmlns:a16="http://schemas.microsoft.com/office/drawing/2014/main" id="{10E6586B-E75B-4611-B02D-F3581DA66915}"/>
              </a:ext>
            </a:extLst>
          </p:cNvPr>
          <p:cNvSpPr/>
          <p:nvPr/>
        </p:nvSpPr>
        <p:spPr>
          <a:xfrm>
            <a:off x="3910649" y="1766723"/>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hu-HU" dirty="0">
                <a:solidFill>
                  <a:schemeClr val="tx1"/>
                </a:solidFill>
              </a:rPr>
              <a:t>T</a:t>
            </a:r>
          </a:p>
        </p:txBody>
      </p:sp>
      <p:sp>
        <p:nvSpPr>
          <p:cNvPr id="43" name="Szabadkézi sokszög: alakzat 42">
            <a:extLst>
              <a:ext uri="{FF2B5EF4-FFF2-40B4-BE49-F238E27FC236}">
                <a16:creationId xmlns:a16="http://schemas.microsoft.com/office/drawing/2014/main" id="{984585D4-1B7C-4B2B-B34C-1BE5C5883105}"/>
              </a:ext>
            </a:extLst>
          </p:cNvPr>
          <p:cNvSpPr/>
          <p:nvPr/>
        </p:nvSpPr>
        <p:spPr>
          <a:xfrm>
            <a:off x="620116" y="392081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Semmilyen számítást nem hajt végre csak ütemezi a szervernek küldendő feladatokat</a:t>
            </a:r>
          </a:p>
        </p:txBody>
      </p:sp>
      <p:sp>
        <p:nvSpPr>
          <p:cNvPr id="44" name="Szabadkézi sokszög: alakzat 43">
            <a:extLst>
              <a:ext uri="{FF2B5EF4-FFF2-40B4-BE49-F238E27FC236}">
                <a16:creationId xmlns:a16="http://schemas.microsoft.com/office/drawing/2014/main" id="{9D9E2044-107E-4F6E-BEC2-94C233A37555}"/>
              </a:ext>
            </a:extLst>
          </p:cNvPr>
          <p:cNvSpPr/>
          <p:nvPr/>
        </p:nvSpPr>
        <p:spPr>
          <a:xfrm>
            <a:off x="708491" y="3900830"/>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err="1">
                <a:solidFill>
                  <a:schemeClr val="tx1"/>
                </a:solidFill>
                <a:latin typeface="Arial" panose="020B0604020202020204" pitchFamily="34" charset="0"/>
                <a:cs typeface="Arial" panose="020B0604020202020204" pitchFamily="34" charset="0"/>
              </a:rPr>
              <a:t>JMeter</a:t>
            </a:r>
            <a:r>
              <a:rPr lang="hu-HU" sz="1000" dirty="0">
                <a:solidFill>
                  <a:schemeClr val="tx1"/>
                </a:solidFill>
                <a:latin typeface="Arial" panose="020B0604020202020204" pitchFamily="34" charset="0"/>
                <a:cs typeface="Arial" panose="020B0604020202020204" pitchFamily="34" charset="0"/>
              </a:rPr>
              <a:t> mint vezérlő, ütemező</a:t>
            </a:r>
          </a:p>
        </p:txBody>
      </p:sp>
      <p:sp>
        <p:nvSpPr>
          <p:cNvPr id="46" name="Szabadkézi sokszög: alakzat 45">
            <a:extLst>
              <a:ext uri="{FF2B5EF4-FFF2-40B4-BE49-F238E27FC236}">
                <a16:creationId xmlns:a16="http://schemas.microsoft.com/office/drawing/2014/main" id="{28EF01B8-3901-4659-96BF-64E82B9CC8DD}"/>
              </a:ext>
            </a:extLst>
          </p:cNvPr>
          <p:cNvSpPr/>
          <p:nvPr/>
        </p:nvSpPr>
        <p:spPr>
          <a:xfrm>
            <a:off x="620116" y="5061500"/>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Másodsorban Naplózza a kiadott kéréseket és a Beérkező válaszokat</a:t>
            </a:r>
          </a:p>
        </p:txBody>
      </p:sp>
      <p:sp>
        <p:nvSpPr>
          <p:cNvPr id="47" name="Szabadkézi sokszög: alakzat 46">
            <a:extLst>
              <a:ext uri="{FF2B5EF4-FFF2-40B4-BE49-F238E27FC236}">
                <a16:creationId xmlns:a16="http://schemas.microsoft.com/office/drawing/2014/main" id="{F02371EC-0F05-4795-AE1B-F75384193E1C}"/>
              </a:ext>
            </a:extLst>
          </p:cNvPr>
          <p:cNvSpPr/>
          <p:nvPr/>
        </p:nvSpPr>
        <p:spPr>
          <a:xfrm>
            <a:off x="708491" y="5041515"/>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err="1">
                <a:solidFill>
                  <a:schemeClr val="tx1"/>
                </a:solidFill>
                <a:latin typeface="Arial" panose="020B0604020202020204" pitchFamily="34" charset="0"/>
                <a:cs typeface="Arial" panose="020B0604020202020204" pitchFamily="34" charset="0"/>
              </a:rPr>
              <a:t>JMeter</a:t>
            </a:r>
            <a:r>
              <a:rPr lang="hu-HU" sz="1000" dirty="0">
                <a:solidFill>
                  <a:schemeClr val="tx1"/>
                </a:solidFill>
                <a:latin typeface="Arial" panose="020B0604020202020204" pitchFamily="34" charset="0"/>
                <a:cs typeface="Arial" panose="020B0604020202020204" pitchFamily="34" charset="0"/>
              </a:rPr>
              <a:t> mint vezérlő, ütemező</a:t>
            </a:r>
          </a:p>
        </p:txBody>
      </p:sp>
      <p:pic>
        <p:nvPicPr>
          <p:cNvPr id="8" name="Kép 7" descr="A képen szöveg, aláírás látható&#10;&#10;Automatikusan generált leírás">
            <a:extLst>
              <a:ext uri="{FF2B5EF4-FFF2-40B4-BE49-F238E27FC236}">
                <a16:creationId xmlns:a16="http://schemas.microsoft.com/office/drawing/2014/main" id="{918B2C08-3940-4D40-92C5-A52F9F65B41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250227" y="4790885"/>
            <a:ext cx="1219048" cy="1219048"/>
          </a:xfrm>
          <a:prstGeom prst="rect">
            <a:avLst/>
          </a:prstGeom>
        </p:spPr>
      </p:pic>
      <p:pic>
        <p:nvPicPr>
          <p:cNvPr id="49" name="Kép 48">
            <a:extLst>
              <a:ext uri="{FF2B5EF4-FFF2-40B4-BE49-F238E27FC236}">
                <a16:creationId xmlns:a16="http://schemas.microsoft.com/office/drawing/2014/main" id="{D268EA94-FCF1-45A0-9F20-CDAA49466EF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925344" y="-1901641"/>
            <a:ext cx="6858000" cy="6858000"/>
          </a:xfrm>
          <a:prstGeom prst="rect">
            <a:avLst/>
          </a:prstGeom>
        </p:spPr>
      </p:pic>
      <p:pic>
        <p:nvPicPr>
          <p:cNvPr id="50" name="Kép 49" descr="A képen szöveg látható&#10;&#10;Automatikusan generált leírás">
            <a:extLst>
              <a:ext uri="{FF2B5EF4-FFF2-40B4-BE49-F238E27FC236}">
                <a16:creationId xmlns:a16="http://schemas.microsoft.com/office/drawing/2014/main" id="{66875429-2ABC-44C8-BD83-1B45D6AFFDF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166002" y="866730"/>
            <a:ext cx="3028950" cy="1514475"/>
          </a:xfrm>
          <a:prstGeom prst="rect">
            <a:avLst/>
          </a:prstGeom>
        </p:spPr>
      </p:pic>
      <p:sp>
        <p:nvSpPr>
          <p:cNvPr id="51" name="Szöveg helye 14">
            <a:extLst>
              <a:ext uri="{FF2B5EF4-FFF2-40B4-BE49-F238E27FC236}">
                <a16:creationId xmlns:a16="http://schemas.microsoft.com/office/drawing/2014/main" id="{AD227805-DA49-4BCD-A8F9-96335B178673}"/>
              </a:ext>
            </a:extLst>
          </p:cNvPr>
          <p:cNvSpPr txBox="1">
            <a:spLocks/>
          </p:cNvSpPr>
          <p:nvPr/>
        </p:nvSpPr>
        <p:spPr>
          <a:xfrm>
            <a:off x="7831536" y="440966"/>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52" name="Kép 51">
            <a:extLst>
              <a:ext uri="{FF2B5EF4-FFF2-40B4-BE49-F238E27FC236}">
                <a16:creationId xmlns:a16="http://schemas.microsoft.com/office/drawing/2014/main" id="{0CCF7469-DFEE-47B7-A332-8A8B93607B28}"/>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831305" y="405432"/>
            <a:ext cx="1034283" cy="1805925"/>
          </a:xfrm>
          <a:prstGeom prst="rect">
            <a:avLst/>
          </a:prstGeom>
        </p:spPr>
      </p:pic>
      <p:pic>
        <p:nvPicPr>
          <p:cNvPr id="53" name="Kép 52">
            <a:extLst>
              <a:ext uri="{FF2B5EF4-FFF2-40B4-BE49-F238E27FC236}">
                <a16:creationId xmlns:a16="http://schemas.microsoft.com/office/drawing/2014/main" id="{DE2B6172-6241-40D5-98C9-D0F8E30B3390}"/>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489623" y="2086722"/>
            <a:ext cx="2039795" cy="761168"/>
          </a:xfrm>
          <a:prstGeom prst="rect">
            <a:avLst/>
          </a:prstGeom>
        </p:spPr>
      </p:pic>
    </p:spTree>
    <p:extLst>
      <p:ext uri="{BB962C8B-B14F-4D97-AF65-F5344CB8AC3E}">
        <p14:creationId xmlns:p14="http://schemas.microsoft.com/office/powerpoint/2010/main" val="40069172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42" presetClass="path" presetSubtype="0" accel="50000" decel="50000" fill="hold" nodeType="afterEffect">
                                  <p:stCondLst>
                                    <p:cond delay="1000"/>
                                  </p:stCondLst>
                                  <p:childTnLst>
                                    <p:animMotion origin="layout" path="M -3.75E-6 2.59259E-6 L 0.10743 -0.06412 " pathEditMode="relative" rAng="0" ptsTypes="AA">
                                      <p:cBhvr>
                                        <p:cTn id="10" dur="1100" fill="hold"/>
                                        <p:tgtEl>
                                          <p:spTgt spid="21"/>
                                        </p:tgtEl>
                                        <p:attrNameLst>
                                          <p:attrName>ppt_x</p:attrName>
                                          <p:attrName>ppt_y</p:attrName>
                                        </p:attrNameLst>
                                      </p:cBhvr>
                                      <p:rCtr x="5365" y="-3218"/>
                                    </p:animMotion>
                                  </p:childTnLst>
                                </p:cTn>
                              </p:par>
                            </p:childTnLst>
                          </p:cTn>
                        </p:par>
                        <p:par>
                          <p:cTn id="11" fill="hold">
                            <p:stCondLst>
                              <p:cond delay="2600"/>
                            </p:stCondLst>
                            <p:childTnLst>
                              <p:par>
                                <p:cTn id="12" presetID="26" presetClass="emph" presetSubtype="0" fill="hold" nodeType="afterEffect">
                                  <p:stCondLst>
                                    <p:cond delay="0"/>
                                  </p:stCondLst>
                                  <p:childTnLst>
                                    <p:animEffect transition="out" filter="fade">
                                      <p:cBhvr>
                                        <p:cTn id="13" dur="500" tmFilter="0, 0; .2, .5; .8, .5; 1, 0"/>
                                        <p:tgtEl>
                                          <p:spTgt spid="21"/>
                                        </p:tgtEl>
                                      </p:cBhvr>
                                    </p:animEffect>
                                    <p:animScale>
                                      <p:cBhvr>
                                        <p:cTn id="14" dur="250" autoRev="1" fill="hold"/>
                                        <p:tgtEl>
                                          <p:spTgt spid="21"/>
                                        </p:tgtEl>
                                      </p:cBhvr>
                                      <p:by x="105000" y="105000"/>
                                    </p:animScale>
                                  </p:childTnLst>
                                </p:cTn>
                              </p:par>
                            </p:childTnLst>
                          </p:cTn>
                        </p:par>
                        <p:par>
                          <p:cTn id="15" fill="hold">
                            <p:stCondLst>
                              <p:cond delay="3100"/>
                            </p:stCondLst>
                            <p:childTnLst>
                              <p:par>
                                <p:cTn id="16" presetID="10" presetClass="exit" presetSubtype="0" fill="hold" nodeType="afterEffect">
                                  <p:stCondLst>
                                    <p:cond delay="0"/>
                                  </p:stCondLst>
                                  <p:childTnLst>
                                    <p:animEffect transition="out" filter="fade">
                                      <p:cBhvr>
                                        <p:cTn id="17" dur="500"/>
                                        <p:tgtEl>
                                          <p:spTgt spid="21"/>
                                        </p:tgtEl>
                                      </p:cBhvr>
                                    </p:animEffect>
                                    <p:set>
                                      <p:cBhvr>
                                        <p:cTn id="18" dur="1" fill="hold">
                                          <p:stCondLst>
                                            <p:cond delay="499"/>
                                          </p:stCondLst>
                                        </p:cTn>
                                        <p:tgtEl>
                                          <p:spTgt spid="2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673"/>
            <a:ext cx="12191999"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49</a:t>
            </a:fld>
            <a:endParaRPr lang="en-GB" dirty="0"/>
          </a:p>
        </p:txBody>
      </p:sp>
      <p:sp>
        <p:nvSpPr>
          <p:cNvPr id="11" name="Szöveg helye 14">
            <a:extLst>
              <a:ext uri="{FF2B5EF4-FFF2-40B4-BE49-F238E27FC236}">
                <a16:creationId xmlns:a16="http://schemas.microsoft.com/office/drawing/2014/main" id="{5CA7B98E-2907-4A92-8968-202F295C06F5}"/>
              </a:ext>
            </a:extLst>
          </p:cNvPr>
          <p:cNvSpPr txBox="1">
            <a:spLocks/>
          </p:cNvSpPr>
          <p:nvPr/>
        </p:nvSpPr>
        <p:spPr>
          <a:xfrm>
            <a:off x="5551749" y="4168433"/>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Program</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elérte a célját,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betelt a </a:t>
            </a:r>
            <a:r>
              <a:rPr lang="hu-HU" dirty="0" err="1">
                <a:solidFill>
                  <a:schemeClr val="tx1"/>
                </a:solidFill>
                <a:latin typeface="Calibri Light" panose="020F0302020204030204" pitchFamily="34" charset="0"/>
                <a:cs typeface="Calibri Light" panose="020F0302020204030204" pitchFamily="34" charset="0"/>
              </a:rPr>
              <a:t>memoria</a:t>
            </a:r>
            <a:r>
              <a:rPr lang="hu-HU" dirty="0">
                <a:solidFill>
                  <a:schemeClr val="tx1"/>
                </a:solidFill>
                <a:latin typeface="Calibri Light" panose="020F0302020204030204" pitchFamily="34" charset="0"/>
                <a:cs typeface="Calibri Light" panose="020F0302020204030204" pitchFamily="34" charset="0"/>
              </a:rPr>
              <a:t>.</a:t>
            </a:r>
          </a:p>
        </p:txBody>
      </p:sp>
      <p:cxnSp>
        <p:nvCxnSpPr>
          <p:cNvPr id="12" name="Egyenes összekötő nyíllal 11">
            <a:extLst>
              <a:ext uri="{FF2B5EF4-FFF2-40B4-BE49-F238E27FC236}">
                <a16:creationId xmlns:a16="http://schemas.microsoft.com/office/drawing/2014/main" id="{B3715795-351B-4B93-B8F4-5901CD56199F}"/>
              </a:ext>
            </a:extLst>
          </p:cNvPr>
          <p:cNvCxnSpPr>
            <a:cxnSpLocks/>
          </p:cNvCxnSpPr>
          <p:nvPr/>
        </p:nvCxnSpPr>
        <p:spPr>
          <a:xfrm flipH="1">
            <a:off x="4221126" y="4925671"/>
            <a:ext cx="1201480" cy="358710"/>
          </a:xfrm>
          <a:prstGeom prst="straightConnector1">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 name="Egyenes összekötő nyíllal 14">
            <a:extLst>
              <a:ext uri="{FF2B5EF4-FFF2-40B4-BE49-F238E27FC236}">
                <a16:creationId xmlns:a16="http://schemas.microsoft.com/office/drawing/2014/main" id="{6EF11524-33FA-4AAE-87A1-B5EDBB2ABC68}"/>
              </a:ext>
            </a:extLst>
          </p:cNvPr>
          <p:cNvCxnSpPr>
            <a:cxnSpLocks/>
          </p:cNvCxnSpPr>
          <p:nvPr/>
        </p:nvCxnSpPr>
        <p:spPr>
          <a:xfrm flipV="1">
            <a:off x="8610600" y="3785191"/>
            <a:ext cx="926805" cy="383242"/>
          </a:xfrm>
          <a:prstGeom prst="straightConnector1">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8" name="Szöveg helye 14">
            <a:extLst>
              <a:ext uri="{FF2B5EF4-FFF2-40B4-BE49-F238E27FC236}">
                <a16:creationId xmlns:a16="http://schemas.microsoft.com/office/drawing/2014/main" id="{FB60DC51-E4E8-4824-B1B6-0A851EC56567}"/>
              </a:ext>
            </a:extLst>
          </p:cNvPr>
          <p:cNvSpPr txBox="1">
            <a:spLocks/>
          </p:cNvSpPr>
          <p:nvPr/>
        </p:nvSpPr>
        <p:spPr>
          <a:xfrm>
            <a:off x="8596209" y="4168432"/>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tx1"/>
                </a:solidFill>
                <a:latin typeface="Arial" panose="020B0604020202020204" pitchFamily="34" charset="0"/>
                <a:cs typeface="Arial" panose="020B0604020202020204" pitchFamily="34" charset="0"/>
              </a:rPr>
              <a:t>Error</a:t>
            </a:r>
            <a:r>
              <a:rPr lang="hu-HU" sz="2400" dirty="0">
                <a:solidFill>
                  <a:schemeClr val="tx1"/>
                </a:solidFill>
                <a:latin typeface="Arial" panose="020B0604020202020204" pitchFamily="34" charset="0"/>
                <a:cs typeface="Arial" panose="020B0604020202020204" pitchFamily="34" charset="0"/>
              </a:rPr>
              <a:t> </a:t>
            </a:r>
            <a:r>
              <a:rPr lang="hu-HU" sz="2400" dirty="0" err="1">
                <a:solidFill>
                  <a:schemeClr val="tx1"/>
                </a:solidFill>
                <a:latin typeface="Arial" panose="020B0604020202020204" pitchFamily="34" charset="0"/>
                <a:cs typeface="Arial" panose="020B0604020202020204" pitchFamily="34" charset="0"/>
              </a:rPr>
              <a:t>msg</a:t>
            </a:r>
            <a:br>
              <a:rPr lang="hu-HU" dirty="0">
                <a:solidFill>
                  <a:schemeClr val="tx1"/>
                </a:solidFill>
                <a:latin typeface="Calibri Light" panose="020F0302020204030204" pitchFamily="34" charset="0"/>
                <a:cs typeface="Calibri Light" panose="020F0302020204030204" pitchFamily="34" charset="0"/>
              </a:rPr>
            </a:br>
            <a:r>
              <a:rPr lang="hu-HU" dirty="0" err="1">
                <a:solidFill>
                  <a:schemeClr val="tx1"/>
                </a:solidFill>
                <a:latin typeface="Calibri Light" panose="020F0302020204030204" pitchFamily="34" charset="0"/>
                <a:cs typeface="Calibri Light" panose="020F0302020204030204" pitchFamily="34" charset="0"/>
              </a:rPr>
              <a:t>ToDo</a:t>
            </a:r>
            <a:r>
              <a:rPr lang="hu-HU" dirty="0">
                <a:solidFill>
                  <a:schemeClr val="tx1"/>
                </a:solidFill>
                <a:latin typeface="Calibri Light" panose="020F0302020204030204" pitchFamily="34" charset="0"/>
                <a:cs typeface="Calibri Light" panose="020F0302020204030204" pitchFamily="34" charset="0"/>
              </a:rPr>
              <a:t>.: valahogy kivédeni,</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t>
            </a:r>
          </a:p>
        </p:txBody>
      </p:sp>
      <p:pic>
        <p:nvPicPr>
          <p:cNvPr id="17" name="Kép 16" descr="A képen szöveg, monitor, képernyőkép, elektronika látható&#10;&#10;Automatikusan generált leírás">
            <a:extLst>
              <a:ext uri="{FF2B5EF4-FFF2-40B4-BE49-F238E27FC236}">
                <a16:creationId xmlns:a16="http://schemas.microsoft.com/office/drawing/2014/main" id="{7F5CFD14-74A2-47AD-A699-04132051BA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23" name="Szöveg helye 14">
            <a:extLst>
              <a:ext uri="{FF2B5EF4-FFF2-40B4-BE49-F238E27FC236}">
                <a16:creationId xmlns:a16="http://schemas.microsoft.com/office/drawing/2014/main" id="{78FB1D48-89A8-4E17-9236-90DAA77C4757}"/>
              </a:ext>
            </a:extLst>
          </p:cNvPr>
          <p:cNvSpPr txBox="1">
            <a:spLocks/>
          </p:cNvSpPr>
          <p:nvPr/>
        </p:nvSpPr>
        <p:spPr>
          <a:xfrm>
            <a:off x="8837428" y="927986"/>
            <a:ext cx="2904562" cy="4849962"/>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[leírás]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simán ciklikusan bővít egy </a:t>
            </a:r>
            <a:r>
              <a:rPr lang="hu-HU" dirty="0" err="1">
                <a:solidFill>
                  <a:schemeClr val="tx1"/>
                </a:solidFill>
                <a:latin typeface="Calibri Light" panose="020F0302020204030204" pitchFamily="34" charset="0"/>
                <a:cs typeface="Calibri Light" panose="020F0302020204030204" pitchFamily="34" charset="0"/>
              </a:rPr>
              <a:t>string</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buildert</a:t>
            </a:r>
            <a:r>
              <a:rPr lang="hu-HU" dirty="0">
                <a:solidFill>
                  <a:schemeClr val="tx1"/>
                </a:solidFill>
                <a:latin typeface="Calibri Light" panose="020F0302020204030204" pitchFamily="34" charset="0"/>
                <a:cs typeface="Calibri Light" panose="020F0302020204030204" pitchFamily="34" charset="0"/>
              </a:rPr>
              <a:t>.</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a:t>
            </a:r>
            <a:r>
              <a:rPr lang="hu-HU" dirty="0" err="1">
                <a:solidFill>
                  <a:schemeClr val="tx1"/>
                </a:solidFill>
                <a:latin typeface="Calibri Light" panose="020F0302020204030204" pitchFamily="34" charset="0"/>
                <a:cs typeface="Calibri Light" panose="020F0302020204030204" pitchFamily="34" charset="0"/>
              </a:rPr>
              <a:t>stringBuilder</a:t>
            </a:r>
            <a:r>
              <a:rPr lang="hu-HU" dirty="0">
                <a:solidFill>
                  <a:schemeClr val="tx1"/>
                </a:solidFill>
                <a:latin typeface="Calibri Light" panose="020F0302020204030204" pitchFamily="34" charset="0"/>
                <a:cs typeface="Calibri Light" panose="020F0302020204030204" pitchFamily="34" charset="0"/>
              </a:rPr>
              <a:t> objektum minden REST </a:t>
            </a:r>
            <a:r>
              <a:rPr lang="hu-HU" dirty="0" err="1">
                <a:solidFill>
                  <a:schemeClr val="tx1"/>
                </a:solidFill>
                <a:latin typeface="Calibri Light" panose="020F0302020204030204" pitchFamily="34" charset="0"/>
                <a:cs typeface="Calibri Light" panose="020F0302020204030204" pitchFamily="34" charset="0"/>
              </a:rPr>
              <a:t>hivásnál</a:t>
            </a:r>
            <a:r>
              <a:rPr lang="hu-HU" dirty="0">
                <a:solidFill>
                  <a:schemeClr val="tx1"/>
                </a:solidFill>
                <a:latin typeface="Calibri Light" panose="020F0302020204030204" pitchFamily="34" charset="0"/>
                <a:cs typeface="Calibri Light" panose="020F0302020204030204" pitchFamily="34" charset="0"/>
              </a:rPr>
              <a:t> példányosul.</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Sok hívásnál – hiába takarít a </a:t>
            </a:r>
            <a:r>
              <a:rPr lang="hu-HU" dirty="0" err="1">
                <a:solidFill>
                  <a:schemeClr val="tx1"/>
                </a:solidFill>
                <a:latin typeface="Calibri Light" panose="020F0302020204030204" pitchFamily="34" charset="0"/>
                <a:cs typeface="Calibri Light" panose="020F0302020204030204" pitchFamily="34" charset="0"/>
              </a:rPr>
              <a:t>Garbage</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Collector</a:t>
            </a:r>
            <a:r>
              <a:rPr lang="hu-HU" dirty="0">
                <a:solidFill>
                  <a:schemeClr val="tx1"/>
                </a:solidFill>
                <a:latin typeface="Calibri Light" panose="020F0302020204030204" pitchFamily="34" charset="0"/>
                <a:cs typeface="Calibri Light" panose="020F0302020204030204" pitchFamily="34" charset="0"/>
              </a:rPr>
              <a:t> – ha egyszerre több hívás van mint amennyit tárolni tud a memóriában akkor Out Of </a:t>
            </a:r>
            <a:r>
              <a:rPr lang="hu-HU" dirty="0" err="1">
                <a:solidFill>
                  <a:schemeClr val="tx1"/>
                </a:solidFill>
                <a:latin typeface="Calibri Light" panose="020F0302020204030204" pitchFamily="34" charset="0"/>
                <a:cs typeface="Calibri Light" panose="020F0302020204030204" pitchFamily="34" charset="0"/>
              </a:rPr>
              <a:t>Memmory</a:t>
            </a:r>
            <a:r>
              <a:rPr lang="hu-HU" dirty="0">
                <a:solidFill>
                  <a:schemeClr val="tx1"/>
                </a:solidFill>
                <a:latin typeface="Calibri Light" panose="020F0302020204030204" pitchFamily="34" charset="0"/>
                <a:cs typeface="Calibri Light" panose="020F0302020204030204" pitchFamily="34" charset="0"/>
              </a:rPr>
              <a:t> hibára fut.</a:t>
            </a:r>
          </a:p>
        </p:txBody>
      </p:sp>
      <p:pic>
        <p:nvPicPr>
          <p:cNvPr id="21" name="Kép 20" descr="A képen szöveg, elektronika, fekete, eredményjelző tábla látható&#10;&#10;Automatikusan generált leírás">
            <a:extLst>
              <a:ext uri="{FF2B5EF4-FFF2-40B4-BE49-F238E27FC236}">
                <a16:creationId xmlns:a16="http://schemas.microsoft.com/office/drawing/2014/main" id="{7E199BFC-12ED-43EE-9328-34B5EFDF85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26" name="Szöveg helye 14">
            <a:extLst>
              <a:ext uri="{FF2B5EF4-FFF2-40B4-BE49-F238E27FC236}">
                <a16:creationId xmlns:a16="http://schemas.microsoft.com/office/drawing/2014/main" id="{C1B712C2-5917-46B9-917A-DEAE0FBDF94A}"/>
              </a:ext>
            </a:extLst>
          </p:cNvPr>
          <p:cNvSpPr txBox="1">
            <a:spLocks/>
          </p:cNvSpPr>
          <p:nvPr/>
        </p:nvSpPr>
        <p:spPr>
          <a:xfrm>
            <a:off x="8989828" y="1080386"/>
            <a:ext cx="2904562" cy="4849962"/>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[mérés]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Ennek ellenére válaszokat elkapja a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még akkor is ha ezek HTTP 500-as hibaüzenetek.</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válaszidő emelkedése figyelhető meg.</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Idővel a </a:t>
            </a:r>
            <a:r>
              <a:rPr lang="hu-HU" dirty="0" err="1">
                <a:solidFill>
                  <a:schemeClr val="tx1"/>
                </a:solidFill>
                <a:latin typeface="Calibri Light" panose="020F0302020204030204" pitchFamily="34" charset="0"/>
                <a:cs typeface="Calibri Light" panose="020F0302020204030204" pitchFamily="34" charset="0"/>
              </a:rPr>
              <a:t>Garbage</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Collector</a:t>
            </a:r>
            <a:r>
              <a:rPr lang="hu-HU" dirty="0">
                <a:solidFill>
                  <a:schemeClr val="tx1"/>
                </a:solidFill>
                <a:latin typeface="Calibri Light" panose="020F0302020204030204" pitchFamily="34" charset="0"/>
                <a:cs typeface="Calibri Light" panose="020F0302020204030204" pitchFamily="34" charset="0"/>
              </a:rPr>
              <a:t> felszabadít valamennyi </a:t>
            </a:r>
            <a:r>
              <a:rPr lang="hu-HU" dirty="0" err="1">
                <a:solidFill>
                  <a:schemeClr val="tx1"/>
                </a:solidFill>
                <a:latin typeface="Calibri Light" panose="020F0302020204030204" pitchFamily="34" charset="0"/>
                <a:cs typeface="Calibri Light" panose="020F0302020204030204" pitchFamily="34" charset="0"/>
              </a:rPr>
              <a:t>memoriát</a:t>
            </a:r>
            <a:r>
              <a:rPr lang="hu-HU" dirty="0">
                <a:solidFill>
                  <a:schemeClr val="tx1"/>
                </a:solidFill>
                <a:latin typeface="Calibri Light" panose="020F0302020204030204" pitchFamily="34" charset="0"/>
                <a:cs typeface="Calibri Light" panose="020F0302020204030204" pitchFamily="34" charset="0"/>
              </a:rPr>
              <a:t> és HTTP 200 fejléccel jönnek vissza az üzenetek. (de a legtöbb elvész)</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válaszidőben ettől függetlenül megmarad az emelkedő tendencia amit zöld nyíllal jelöltem.</a:t>
            </a:r>
          </a:p>
        </p:txBody>
      </p:sp>
      <p:sp>
        <p:nvSpPr>
          <p:cNvPr id="27" name="Nyíl: lefelé mutató 26">
            <a:extLst>
              <a:ext uri="{FF2B5EF4-FFF2-40B4-BE49-F238E27FC236}">
                <a16:creationId xmlns:a16="http://schemas.microsoft.com/office/drawing/2014/main" id="{6AD1990D-C9EE-46B5-B3E9-060ABF41576F}"/>
              </a:ext>
            </a:extLst>
          </p:cNvPr>
          <p:cNvSpPr/>
          <p:nvPr/>
        </p:nvSpPr>
        <p:spPr>
          <a:xfrm>
            <a:off x="6401836" y="2319130"/>
            <a:ext cx="1497495" cy="3458818"/>
          </a:xfrm>
          <a:prstGeom prst="downArrow">
            <a:avLst/>
          </a:prstGeom>
          <a:gradFill>
            <a:gsLst>
              <a:gs pos="0">
                <a:schemeClr val="accent6">
                  <a:satMod val="103000"/>
                  <a:lumMod val="102000"/>
                  <a:tint val="94000"/>
                  <a:alpha val="33000"/>
                </a:schemeClr>
              </a:gs>
              <a:gs pos="50000">
                <a:schemeClr val="accent6">
                  <a:satMod val="110000"/>
                  <a:lumMod val="100000"/>
                  <a:shade val="100000"/>
                  <a:alpha val="28000"/>
                </a:schemeClr>
              </a:gs>
              <a:gs pos="100000">
                <a:schemeClr val="accent6">
                  <a:lumMod val="99000"/>
                  <a:satMod val="120000"/>
                  <a:shade val="78000"/>
                  <a:alpha val="73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hu-HU"/>
          </a:p>
        </p:txBody>
      </p:sp>
      <mc:AlternateContent xmlns:mc="http://schemas.openxmlformats.org/markup-compatibility/2006">
        <mc:Choice xmlns:pslz="http://schemas.microsoft.com/office/powerpoint/2016/slidezoom" Requires="pslz">
          <p:graphicFrame>
            <p:nvGraphicFramePr>
              <p:cNvPr id="24" name="Dia nagyítása 23">
                <a:extLst>
                  <a:ext uri="{FF2B5EF4-FFF2-40B4-BE49-F238E27FC236}">
                    <a16:creationId xmlns:a16="http://schemas.microsoft.com/office/drawing/2014/main" id="{7EB26303-5DDD-4655-B68E-CE5E6A7B93CD}"/>
                  </a:ext>
                </a:extLst>
              </p:cNvPr>
              <p:cNvGraphicFramePr>
                <a:graphicFrameLocks noChangeAspect="1"/>
              </p:cNvGraphicFramePr>
              <p:nvPr>
                <p:extLst>
                  <p:ext uri="{D42A27DB-BD31-4B8C-83A1-F6EECF244321}">
                    <p14:modId xmlns:p14="http://schemas.microsoft.com/office/powerpoint/2010/main" val="93343448"/>
                  </p:ext>
                </p:extLst>
              </p:nvPr>
            </p:nvGraphicFramePr>
            <p:xfrm>
              <a:off x="3693689" y="2800358"/>
              <a:ext cx="3048000" cy="1714500"/>
            </p:xfrm>
            <a:graphic>
              <a:graphicData uri="http://schemas.microsoft.com/office/powerpoint/2016/slidezoom">
                <pslz:sldZm>
                  <pslz:sldZmObj sldId="534" cId="4091717584">
                    <pslz:zmPr id="{8E51C6FF-06D0-4470-B71F-E106F53BC9E3}" returnToParent="0" transitionDur="100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a:ln w="3175">
                          <a:noFill/>
                        </a:ln>
                      </p166:spPr>
                    </pslz:zmPr>
                  </pslz:sldZmObj>
                </pslz:sldZm>
              </a:graphicData>
            </a:graphic>
          </p:graphicFrame>
        </mc:Choice>
        <mc:Fallback>
          <p:pic>
            <p:nvPicPr>
              <p:cNvPr id="24" name="Dia nagyítása 23">
                <a:hlinkClick r:id="rId7" action="ppaction://hlinksldjump"/>
                <a:extLst>
                  <a:ext uri="{FF2B5EF4-FFF2-40B4-BE49-F238E27FC236}">
                    <a16:creationId xmlns:a16="http://schemas.microsoft.com/office/drawing/2014/main" id="{7EB26303-5DDD-4655-B68E-CE5E6A7B93CD}"/>
                  </a:ext>
                </a:extLst>
              </p:cNvPr>
              <p:cNvPicPr>
                <a:picLocks noGrp="1" noRot="1" noChangeAspect="1" noMove="1" noResize="1" noEditPoints="1" noAdjustHandles="1" noChangeArrowheads="1" noChangeShapeType="1"/>
              </p:cNvPicPr>
              <p:nvPr/>
            </p:nvPicPr>
            <p:blipFill>
              <a:blip r:embed="rId6"/>
              <a:stretch>
                <a:fillRect/>
              </a:stretch>
            </p:blipFill>
            <p:spPr>
              <a:xfrm>
                <a:off x="3693689" y="2800358"/>
                <a:ext cx="3048000" cy="1714500"/>
              </a:xfrm>
              <a:prstGeom prst="rect">
                <a:avLst/>
              </a:prstGeom>
              <a:ln w="3175">
                <a:noFill/>
              </a:ln>
            </p:spPr>
          </p:pic>
        </mc:Fallback>
      </mc:AlternateContent>
    </p:spTree>
    <p:extLst>
      <p:ext uri="{BB962C8B-B14F-4D97-AF65-F5344CB8AC3E}">
        <p14:creationId xmlns:p14="http://schemas.microsoft.com/office/powerpoint/2010/main" val="7717284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12"/>
                                        </p:tgtEl>
                                      </p:cBhvr>
                                    </p:animEffect>
                                    <p:set>
                                      <p:cBhvr>
                                        <p:cTn id="29" dur="1" fill="hold">
                                          <p:stCondLst>
                                            <p:cond delay="499"/>
                                          </p:stCondLst>
                                        </p:cTn>
                                        <p:tgtEl>
                                          <p:spTgt spid="12"/>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8"/>
                                        </p:tgtEl>
                                      </p:cBhvr>
                                    </p:animEffect>
                                    <p:set>
                                      <p:cBhvr>
                                        <p:cTn id="35" dur="1" fill="hold">
                                          <p:stCondLst>
                                            <p:cond delay="499"/>
                                          </p:stCondLst>
                                        </p:cTn>
                                        <p:tgtEl>
                                          <p:spTgt spid="18"/>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childTnLst>
                          </p:cTn>
                        </p:par>
                        <p:par>
                          <p:cTn id="50" fill="hold">
                            <p:stCondLst>
                              <p:cond delay="500"/>
                            </p:stCondLst>
                            <p:childTnLst>
                              <p:par>
                                <p:cTn id="51" presetID="10" presetClass="entr" presetSubtype="0" fill="hold" grpId="0" nodeType="afterEffect">
                                  <p:stCondLst>
                                    <p:cond delay="100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50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8" grpId="0" animBg="1"/>
      <p:bldP spid="18" grpId="1" animBg="1"/>
      <p:bldP spid="23" grpId="0" animBg="1"/>
      <p:bldP spid="26" grpId="0" animBg="1"/>
      <p:bldP spid="27"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Tanulás a válaszidő becslésére</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Outside source is used to generate request</a:t>
            </a: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6592101" flipH="1" flipV="1">
            <a:off x="4923322" y="1277284"/>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02100" y="1081921"/>
            <a:ext cx="3843289"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Micado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schemeClr val="tx1"/>
                </a:solidFill>
              </a:rPr>
              <a:t>Micado Optimizer</a:t>
            </a:r>
          </a:p>
        </p:txBody>
      </p:sp>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5222068" y="4542149"/>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1,   10,   20,   67,   40, 500,  9,  600,   8,     1,   </a:t>
            </a:r>
            <a:r>
              <a:rPr lang="en-GB" dirty="0">
                <a:solidFill>
                  <a:srgbClr val="C00000"/>
                </a:solidFill>
                <a:latin typeface="Calibri Light" panose="020F0302020204030204" pitchFamily="34" charset="0"/>
                <a:cs typeface="Calibri Light" panose="020F0302020204030204" pitchFamily="34" charset="0"/>
              </a:rPr>
              <a:t>70</a:t>
            </a:r>
            <a:r>
              <a:rPr lang="en-GB" dirty="0">
                <a:latin typeface="Calibri Light" panose="020F0302020204030204" pitchFamily="34" charset="0"/>
                <a:cs typeface="Calibri Light" panose="020F0302020204030204" pitchFamily="34" charset="0"/>
              </a:rPr>
              <a:t> </a:t>
            </a: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5221612" y="3137649"/>
            <a:ext cx="5951901"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dirty="0">
                <a:latin typeface="Calibri Light" panose="020F0302020204030204" pitchFamily="34" charset="0"/>
                <a:cs typeface="Calibri Light" panose="020F0302020204030204" pitchFamily="34" charset="0"/>
              </a:rPr>
              <a:t>ID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Number of VM</a:t>
            </a:r>
            <a:br>
              <a:rPr lang="en-GB" dirty="0">
                <a:latin typeface="Calibri Light" panose="020F0302020204030204" pitchFamily="34" charset="0"/>
                <a:cs typeface="Calibri Light" panose="020F0302020204030204" pitchFamily="34" charset="0"/>
              </a:rPr>
            </a:br>
            <a:r>
              <a:rPr lang="hu-HU" dirty="0">
                <a:solidFill>
                  <a:srgbClr val="C00000"/>
                </a:solidFill>
                <a:latin typeface="Calibri Light" panose="020F0302020204030204" pitchFamily="34" charset="0"/>
                <a:cs typeface="Calibri Light" panose="020F0302020204030204" pitchFamily="34" charset="0"/>
              </a:rPr>
              <a:t>Válaszidő</a:t>
            </a:r>
            <a:endParaRPr lang="en-GB" dirty="0">
              <a:solidFill>
                <a:srgbClr val="C00000"/>
              </a:solidFill>
              <a:latin typeface="Calibri Light" panose="020F0302020204030204" pitchFamily="34" charset="0"/>
              <a:cs typeface="Calibri Light" panose="020F0302020204030204" pitchFamily="34" charset="0"/>
            </a:endParaRPr>
          </a:p>
        </p:txBody>
      </p:sp>
      <p:sp>
        <p:nvSpPr>
          <p:cNvPr id="38" name="Ábra 18" title="Sablon utasítási nyíl">
            <a:extLst>
              <a:ext uri="{FF2B5EF4-FFF2-40B4-BE49-F238E27FC236}">
                <a16:creationId xmlns:a16="http://schemas.microsoft.com/office/drawing/2014/main" id="{83527AED-DAB8-4A77-8671-2FFF4D2888FB}"/>
              </a:ext>
            </a:extLst>
          </p:cNvPr>
          <p:cNvSpPr/>
          <p:nvPr/>
        </p:nvSpPr>
        <p:spPr>
          <a:xfrm rot="19577972" flipH="1">
            <a:off x="9421524" y="4989719"/>
            <a:ext cx="367586" cy="457870"/>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40" name="Szöveg helye 14">
            <a:extLst>
              <a:ext uri="{FF2B5EF4-FFF2-40B4-BE49-F238E27FC236}">
                <a16:creationId xmlns:a16="http://schemas.microsoft.com/office/drawing/2014/main" id="{6FBB48FD-C0F6-4493-BF64-D8DCD88F8A0C}"/>
              </a:ext>
            </a:extLst>
          </p:cNvPr>
          <p:cNvSpPr txBox="1">
            <a:spLocks/>
          </p:cNvSpPr>
          <p:nvPr/>
        </p:nvSpPr>
        <p:spPr>
          <a:xfrm>
            <a:off x="8598739" y="5406305"/>
            <a:ext cx="2376647" cy="543583"/>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Amikor egy új mérési eredmény érkezik akkor a </a:t>
            </a:r>
            <a:r>
              <a:rPr lang="hu-HU" dirty="0">
                <a:solidFill>
                  <a:srgbClr val="C00000"/>
                </a:solidFill>
                <a:latin typeface="Calibri Light" panose="020F0302020204030204" pitchFamily="34" charset="0"/>
                <a:cs typeface="Calibri Light" panose="020F0302020204030204" pitchFamily="34" charset="0"/>
              </a:rPr>
              <a:t>valós válaszidőt</a:t>
            </a:r>
            <a:r>
              <a:rPr lang="hu-HU" dirty="0">
                <a:latin typeface="Calibri Light" panose="020F0302020204030204" pitchFamily="34" charset="0"/>
                <a:cs typeface="Calibri Light" panose="020F0302020204030204" pitchFamily="34" charset="0"/>
              </a:rPr>
              <a:t> is eltároljuk</a:t>
            </a:r>
            <a:endParaRPr lang="en-GB" dirty="0">
              <a:latin typeface="Calibri Light" panose="020F0302020204030204" pitchFamily="34" charset="0"/>
              <a:cs typeface="Calibri Light" panose="020F0302020204030204" pitchFamily="34" charset="0"/>
            </a:endParaRPr>
          </a:p>
        </p:txBody>
      </p:sp>
      <p:sp>
        <p:nvSpPr>
          <p:cNvPr id="35" name="Szöveg helye 14">
            <a:extLst>
              <a:ext uri="{FF2B5EF4-FFF2-40B4-BE49-F238E27FC236}">
                <a16:creationId xmlns:a16="http://schemas.microsoft.com/office/drawing/2014/main" id="{9A815127-464F-4580-9108-2E4120D844BD}"/>
              </a:ext>
            </a:extLst>
          </p:cNvPr>
          <p:cNvSpPr txBox="1">
            <a:spLocks/>
          </p:cNvSpPr>
          <p:nvPr/>
        </p:nvSpPr>
        <p:spPr>
          <a:xfrm>
            <a:off x="5220985" y="4812907"/>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2,   11,   50,   71,   20, 580,  8,  900,   8,     1,   </a:t>
            </a:r>
            <a:r>
              <a:rPr lang="en-GB" dirty="0">
                <a:solidFill>
                  <a:srgbClr val="C00000"/>
                </a:solidFill>
                <a:latin typeface="Calibri Light" panose="020F0302020204030204" pitchFamily="34" charset="0"/>
                <a:cs typeface="Calibri Light" panose="020F0302020204030204" pitchFamily="34" charset="0"/>
              </a:rPr>
              <a:t>81</a:t>
            </a:r>
            <a:r>
              <a:rPr lang="en-GB" dirty="0">
                <a:latin typeface="Calibri Light" panose="020F0302020204030204" pitchFamily="34" charset="0"/>
                <a:cs typeface="Calibri Light" panose="020F0302020204030204" pitchFamily="34" charset="0"/>
              </a:rPr>
              <a:t> </a:t>
            </a:r>
          </a:p>
        </p:txBody>
      </p:sp>
      <p:sp>
        <p:nvSpPr>
          <p:cNvPr id="41" name="Téglalap 40">
            <a:extLst>
              <a:ext uri="{FF2B5EF4-FFF2-40B4-BE49-F238E27FC236}">
                <a16:creationId xmlns:a16="http://schemas.microsoft.com/office/drawing/2014/main" id="{C12460E3-6A3D-4E17-B9A3-A048208C6790}"/>
              </a:ext>
            </a:extLst>
          </p:cNvPr>
          <p:cNvSpPr/>
          <p:nvPr/>
        </p:nvSpPr>
        <p:spPr>
          <a:xfrm>
            <a:off x="73153" y="3105501"/>
            <a:ext cx="4936575"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Szöveg helye 17">
            <a:extLst>
              <a:ext uri="{FF2B5EF4-FFF2-40B4-BE49-F238E27FC236}">
                <a16:creationId xmlns:a16="http://schemas.microsoft.com/office/drawing/2014/main" id="{27344C67-8673-4983-B980-56A99EB5DF86}"/>
              </a:ext>
            </a:extLst>
          </p:cNvPr>
          <p:cNvSpPr txBox="1">
            <a:spLocks/>
          </p:cNvSpPr>
          <p:nvPr/>
        </p:nvSpPr>
        <p:spPr>
          <a:xfrm>
            <a:off x="579245" y="2867492"/>
            <a:ext cx="3924390"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A </a:t>
            </a:r>
            <a:r>
              <a:rPr lang="en-GB" dirty="0" err="1"/>
              <a:t>Neur</a:t>
            </a:r>
            <a:r>
              <a:rPr lang="hu-HU" dirty="0" err="1"/>
              <a:t>ális</a:t>
            </a:r>
            <a:r>
              <a:rPr lang="hu-HU" dirty="0"/>
              <a:t> Háló</a:t>
            </a:r>
            <a:endParaRPr lang="en-GB" dirty="0"/>
          </a:p>
        </p:txBody>
      </p:sp>
      <p:pic>
        <p:nvPicPr>
          <p:cNvPr id="8" name="Kép 7">
            <a:extLst>
              <a:ext uri="{FF2B5EF4-FFF2-40B4-BE49-F238E27FC236}">
                <a16:creationId xmlns:a16="http://schemas.microsoft.com/office/drawing/2014/main" id="{E5081FA1-8D16-474D-97DA-EC3AF4E6D3DE}"/>
              </a:ext>
            </a:extLst>
          </p:cNvPr>
          <p:cNvPicPr>
            <a:picLocks noChangeAspect="1"/>
          </p:cNvPicPr>
          <p:nvPr/>
        </p:nvPicPr>
        <p:blipFill>
          <a:blip r:embed="rId5"/>
          <a:stretch>
            <a:fillRect/>
          </a:stretch>
        </p:blipFill>
        <p:spPr>
          <a:xfrm>
            <a:off x="1474776" y="3161251"/>
            <a:ext cx="2627104" cy="2908460"/>
          </a:xfrm>
          <a:prstGeom prst="rect">
            <a:avLst/>
          </a:prstGeom>
        </p:spPr>
      </p:pic>
      <p:sp>
        <p:nvSpPr>
          <p:cNvPr id="46" name="Szöveg helye 14">
            <a:extLst>
              <a:ext uri="{FF2B5EF4-FFF2-40B4-BE49-F238E27FC236}">
                <a16:creationId xmlns:a16="http://schemas.microsoft.com/office/drawing/2014/main" id="{322A5969-657F-42CE-A922-12FC30BE9F41}"/>
              </a:ext>
            </a:extLst>
          </p:cNvPr>
          <p:cNvSpPr txBox="1">
            <a:spLocks/>
          </p:cNvSpPr>
          <p:nvPr/>
        </p:nvSpPr>
        <p:spPr>
          <a:xfrm>
            <a:off x="44998" y="3481832"/>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sp>
        <p:nvSpPr>
          <p:cNvPr id="50" name="Szöveg helye 14">
            <a:extLst>
              <a:ext uri="{FF2B5EF4-FFF2-40B4-BE49-F238E27FC236}">
                <a16:creationId xmlns:a16="http://schemas.microsoft.com/office/drawing/2014/main" id="{298CB3FD-E117-4700-A2B8-4F7D536D3614}"/>
              </a:ext>
            </a:extLst>
          </p:cNvPr>
          <p:cNvSpPr txBox="1">
            <a:spLocks/>
          </p:cNvSpPr>
          <p:nvPr/>
        </p:nvSpPr>
        <p:spPr>
          <a:xfrm>
            <a:off x="5227081" y="5056747"/>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3,   12,   30,   55,   12, 310,  5,  600,   4,     1,   </a:t>
            </a:r>
            <a:r>
              <a:rPr lang="en-GB" dirty="0">
                <a:solidFill>
                  <a:srgbClr val="C00000"/>
                </a:solidFill>
                <a:latin typeface="Calibri Light" panose="020F0302020204030204" pitchFamily="34" charset="0"/>
                <a:cs typeface="Calibri Light" panose="020F0302020204030204" pitchFamily="34" charset="0"/>
              </a:rPr>
              <a:t>35</a:t>
            </a:r>
            <a:r>
              <a:rPr lang="en-GB" dirty="0">
                <a:latin typeface="Calibri Light" panose="020F0302020204030204" pitchFamily="34" charset="0"/>
                <a:cs typeface="Calibri Light" panose="020F0302020204030204" pitchFamily="34" charset="0"/>
              </a:rPr>
              <a:t> </a:t>
            </a:r>
          </a:p>
        </p:txBody>
      </p:sp>
      <p:sp>
        <p:nvSpPr>
          <p:cNvPr id="51" name="Ábra 18" title="Sablon utasítási nyíl">
            <a:extLst>
              <a:ext uri="{FF2B5EF4-FFF2-40B4-BE49-F238E27FC236}">
                <a16:creationId xmlns:a16="http://schemas.microsoft.com/office/drawing/2014/main" id="{E76654E0-A923-4641-B005-91C71EE687B3}"/>
              </a:ext>
            </a:extLst>
          </p:cNvPr>
          <p:cNvSpPr/>
          <p:nvPr/>
        </p:nvSpPr>
        <p:spPr>
          <a:xfrm rot="20320152" flipH="1">
            <a:off x="3901171" y="3675911"/>
            <a:ext cx="1593580" cy="217633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52" name="Szöveg helye 14">
            <a:extLst>
              <a:ext uri="{FF2B5EF4-FFF2-40B4-BE49-F238E27FC236}">
                <a16:creationId xmlns:a16="http://schemas.microsoft.com/office/drawing/2014/main" id="{9C4CD278-19ED-4C5D-AFAF-F568352D358F}"/>
              </a:ext>
            </a:extLst>
          </p:cNvPr>
          <p:cNvSpPr txBox="1">
            <a:spLocks/>
          </p:cNvSpPr>
          <p:nvPr/>
        </p:nvSpPr>
        <p:spPr>
          <a:xfrm>
            <a:off x="5846394" y="5403810"/>
            <a:ext cx="2376647" cy="66015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 Neurális hálót minden új mérési eredmény beérkezése után újra tanítjuk</a:t>
            </a:r>
            <a:endParaRPr lang="en-GB" dirty="0">
              <a:latin typeface="Calibri Light" panose="020F0302020204030204" pitchFamily="34" charset="0"/>
              <a:cs typeface="Calibri Light" panose="020F0302020204030204" pitchFamily="34" charset="0"/>
            </a:endParaRPr>
          </a:p>
        </p:txBody>
      </p:sp>
      <p:sp>
        <p:nvSpPr>
          <p:cNvPr id="53" name="Szöveg helye 14">
            <a:extLst>
              <a:ext uri="{FF2B5EF4-FFF2-40B4-BE49-F238E27FC236}">
                <a16:creationId xmlns:a16="http://schemas.microsoft.com/office/drawing/2014/main" id="{9AA1DD6F-96C8-4EB8-839B-EAF4BD71EAC0}"/>
              </a:ext>
            </a:extLst>
          </p:cNvPr>
          <p:cNvSpPr txBox="1">
            <a:spLocks/>
          </p:cNvSpPr>
          <p:nvPr/>
        </p:nvSpPr>
        <p:spPr>
          <a:xfrm>
            <a:off x="1633890" y="3458222"/>
            <a:ext cx="462247" cy="244473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500"/>
              </a:lnSpc>
            </a:pPr>
            <a:r>
              <a:rPr lang="en-GB" sz="1100" b="1" dirty="0">
                <a:solidFill>
                  <a:srgbClr val="C00000"/>
                </a:solidFill>
                <a:latin typeface="Calibri Light" panose="020F0302020204030204" pitchFamily="34" charset="0"/>
                <a:cs typeface="Calibri Light" panose="020F0302020204030204" pitchFamily="34" charset="0"/>
              </a:rPr>
              <a:t>12</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30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55</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12</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310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5</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600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4</a:t>
            </a:r>
          </a:p>
        </p:txBody>
      </p:sp>
      <p:sp>
        <p:nvSpPr>
          <p:cNvPr id="39" name="Szöveg helye 14">
            <a:extLst>
              <a:ext uri="{FF2B5EF4-FFF2-40B4-BE49-F238E27FC236}">
                <a16:creationId xmlns:a16="http://schemas.microsoft.com/office/drawing/2014/main" id="{50C7671F-2173-4279-B8EF-0E98A55A6D11}"/>
              </a:ext>
            </a:extLst>
          </p:cNvPr>
          <p:cNvSpPr txBox="1">
            <a:spLocks/>
          </p:cNvSpPr>
          <p:nvPr/>
        </p:nvSpPr>
        <p:spPr>
          <a:xfrm>
            <a:off x="4657508" y="4650216"/>
            <a:ext cx="35144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rgbClr val="C00000"/>
                </a:solidFill>
                <a:latin typeface="Calibri Light" panose="020F0302020204030204" pitchFamily="34" charset="0"/>
                <a:cs typeface="Calibri Light" panose="020F0302020204030204" pitchFamily="34" charset="0"/>
              </a:rPr>
              <a:t>35</a:t>
            </a:r>
            <a:r>
              <a:rPr lang="en-GB" b="1" dirty="0">
                <a:latin typeface="Calibri Light" panose="020F0302020204030204" pitchFamily="34" charset="0"/>
                <a:cs typeface="Calibri Light" panose="020F0302020204030204" pitchFamily="34" charset="0"/>
              </a:rPr>
              <a:t> </a:t>
            </a:r>
          </a:p>
        </p:txBody>
      </p:sp>
      <p:sp>
        <p:nvSpPr>
          <p:cNvPr id="44" name="Szöveg helye 14">
            <a:extLst>
              <a:ext uri="{FF2B5EF4-FFF2-40B4-BE49-F238E27FC236}">
                <a16:creationId xmlns:a16="http://schemas.microsoft.com/office/drawing/2014/main" id="{8343F148-AA47-4FCD-B30F-455866D5430A}"/>
              </a:ext>
            </a:extLst>
          </p:cNvPr>
          <p:cNvSpPr txBox="1">
            <a:spLocks/>
          </p:cNvSpPr>
          <p:nvPr/>
        </p:nvSpPr>
        <p:spPr>
          <a:xfrm>
            <a:off x="3900028" y="4579743"/>
            <a:ext cx="1072024" cy="27608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pic>
        <p:nvPicPr>
          <p:cNvPr id="55" name="Kép 54">
            <a:extLst>
              <a:ext uri="{FF2B5EF4-FFF2-40B4-BE49-F238E27FC236}">
                <a16:creationId xmlns:a16="http://schemas.microsoft.com/office/drawing/2014/main" id="{7DF423B4-580F-4B90-A9EC-5DF9B8E57A08}"/>
              </a:ext>
            </a:extLst>
          </p:cNvPr>
          <p:cNvPicPr>
            <a:picLocks noChangeAspect="1"/>
          </p:cNvPicPr>
          <p:nvPr/>
        </p:nvPicPr>
        <p:blipFill>
          <a:blip r:embed="rId6"/>
          <a:stretch>
            <a:fillRect/>
          </a:stretch>
        </p:blipFill>
        <p:spPr>
          <a:xfrm>
            <a:off x="6366872" y="2531618"/>
            <a:ext cx="400050" cy="476250"/>
          </a:xfrm>
          <a:prstGeom prst="rect">
            <a:avLst/>
          </a:prstGeom>
        </p:spPr>
      </p:pic>
      <p:sp>
        <p:nvSpPr>
          <p:cNvPr id="43" name="Szöveg helye 17">
            <a:extLst>
              <a:ext uri="{FF2B5EF4-FFF2-40B4-BE49-F238E27FC236}">
                <a16:creationId xmlns:a16="http://schemas.microsoft.com/office/drawing/2014/main" id="{76F36472-4CB6-480F-A0A3-952870FD6D3A}"/>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45" name="Kép helye 6">
            <a:extLst>
              <a:ext uri="{FF2B5EF4-FFF2-40B4-BE49-F238E27FC236}">
                <a16:creationId xmlns:a16="http://schemas.microsoft.com/office/drawing/2014/main" id="{B0D48356-CC54-4F08-B990-F33FD6C0CB98}"/>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47" name="Kép helye 6">
            <a:extLst>
              <a:ext uri="{FF2B5EF4-FFF2-40B4-BE49-F238E27FC236}">
                <a16:creationId xmlns:a16="http://schemas.microsoft.com/office/drawing/2014/main" id="{0A199436-5811-48A8-97A0-73D76D916E44}"/>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49" name="Kép helye 6">
            <a:extLst>
              <a:ext uri="{FF2B5EF4-FFF2-40B4-BE49-F238E27FC236}">
                <a16:creationId xmlns:a16="http://schemas.microsoft.com/office/drawing/2014/main" id="{16D89D0F-AD94-40D1-8B91-0CB6E512F89B}"/>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54" name="Kép helye 6">
            <a:extLst>
              <a:ext uri="{FF2B5EF4-FFF2-40B4-BE49-F238E27FC236}">
                <a16:creationId xmlns:a16="http://schemas.microsoft.com/office/drawing/2014/main" id="{ACAB47F8-805C-4EAA-89E8-2CB3016FFA16}"/>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cxnSp>
        <p:nvCxnSpPr>
          <p:cNvPr id="48" name="Egyenes összekötő nyíllal 8">
            <a:extLst>
              <a:ext uri="{FF2B5EF4-FFF2-40B4-BE49-F238E27FC236}">
                <a16:creationId xmlns:a16="http://schemas.microsoft.com/office/drawing/2014/main" id="{9EDE8479-232C-4442-BA42-9F98676C86AE}"/>
              </a:ext>
            </a:extLst>
          </p:cNvPr>
          <p:cNvCxnSpPr>
            <a:cxnSpLocks/>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337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nodeType="afterEffect">
                                  <p:stCondLst>
                                    <p:cond delay="0"/>
                                  </p:stCondLst>
                                  <p:childTnLst>
                                    <p:animMotion origin="layout" path="M -0.01484 -0.01667 L 0.07604 -0.01551 C 0.07604 -0.05325 0.07552 -0.09167 0.07565 -0.12871 L 0.15391 -0.12778 L 0.15391 -0.12732 " pathEditMode="relative" rAng="0" ptsTypes="AAAAA">
                                      <p:cBhvr>
                                        <p:cTn id="9" dur="1000" spd="-100000" fill="hold"/>
                                        <p:tgtEl>
                                          <p:spTgt spid="55"/>
                                        </p:tgtEl>
                                        <p:attrNameLst>
                                          <p:attrName>ppt_x</p:attrName>
                                          <p:attrName>ppt_y</p:attrName>
                                        </p:attrNameLst>
                                      </p:cBhvr>
                                      <p:rCtr x="8438" y="-5556"/>
                                    </p:animMotion>
                                  </p:childTnLst>
                                </p:cTn>
                              </p:par>
                            </p:childTnLst>
                          </p:cTn>
                        </p:par>
                        <p:par>
                          <p:cTn id="10" fill="hold">
                            <p:stCondLst>
                              <p:cond delay="1000"/>
                            </p:stCondLst>
                            <p:childTnLst>
                              <p:par>
                                <p:cTn id="11" presetID="1" presetClass="exit" presetSubtype="0" fill="hold" nodeType="afterEffect">
                                  <p:stCondLst>
                                    <p:cond delay="0"/>
                                  </p:stCondLst>
                                  <p:childTnLst>
                                    <p:set>
                                      <p:cBhvr>
                                        <p:cTn id="12" dur="1" fill="hold">
                                          <p:stCondLst>
                                            <p:cond delay="0"/>
                                          </p:stCondLst>
                                        </p:cTn>
                                        <p:tgtEl>
                                          <p:spTgt spid="55"/>
                                        </p:tgtEl>
                                        <p:attrNameLst>
                                          <p:attrName>style.visibility</p:attrName>
                                        </p:attrNameLst>
                                      </p:cBhvr>
                                      <p:to>
                                        <p:strVal val="hidden"/>
                                      </p:to>
                                    </p:se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500"/>
                                        <p:tgtEl>
                                          <p:spTgt spid="50"/>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childTnLst>
                          </p:cTn>
                        </p:par>
                        <p:par>
                          <p:cTn id="31" fill="hold">
                            <p:stCondLst>
                              <p:cond delay="2500"/>
                            </p:stCondLst>
                            <p:childTnLst>
                              <p:par>
                                <p:cTn id="32" presetID="10" presetClass="entr" presetSubtype="0" fill="hold" grpId="0" nodeType="afterEffect">
                                  <p:stCondLst>
                                    <p:cond delay="0"/>
                                  </p:stCondLst>
                                  <p:childTnLst>
                                    <p:set>
                                      <p:cBhvr>
                                        <p:cTn id="33" dur="1" fill="hold">
                                          <p:stCondLst>
                                            <p:cond delay="0"/>
                                          </p:stCondLst>
                                        </p:cTn>
                                        <p:tgtEl>
                                          <p:spTgt spid="53">
                                            <p:txEl>
                                              <p:pRg st="0" end="0"/>
                                            </p:txEl>
                                          </p:spTgt>
                                        </p:tgtEl>
                                        <p:attrNameLst>
                                          <p:attrName>style.visibility</p:attrName>
                                        </p:attrNameLst>
                                      </p:cBhvr>
                                      <p:to>
                                        <p:strVal val="visible"/>
                                      </p:to>
                                    </p:set>
                                    <p:animEffect transition="in" filter="fade">
                                      <p:cBhvr>
                                        <p:cTn id="34" dur="500"/>
                                        <p:tgtEl>
                                          <p:spTgt spid="53">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p:bldP spid="50" grpId="0"/>
      <p:bldP spid="51" grpId="0" animBg="1"/>
      <p:bldP spid="52" grpId="0"/>
      <p:bldP spid="53" grpId="0" build="allAtOnce"/>
      <p:bldP spid="3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descr="A képen szöveg, elektronika, fekete, számítógép látható&#10;&#10;Automatikusan generált leírás">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50</a:t>
            </a:fld>
            <a:endParaRPr lang="en-GB" dirty="0"/>
          </a:p>
        </p:txBody>
      </p:sp>
      <p:sp>
        <p:nvSpPr>
          <p:cNvPr id="67" name="Szöveg helye 14">
            <a:extLst>
              <a:ext uri="{FF2B5EF4-FFF2-40B4-BE49-F238E27FC236}">
                <a16:creationId xmlns:a16="http://schemas.microsoft.com/office/drawing/2014/main" id="{CBF3FD66-0271-469D-B759-13F30CD6BEBF}"/>
              </a:ext>
            </a:extLst>
          </p:cNvPr>
          <p:cNvSpPr txBox="1">
            <a:spLocks/>
          </p:cNvSpPr>
          <p:nvPr/>
        </p:nvSpPr>
        <p:spPr>
          <a:xfrm>
            <a:off x="578331" y="2904084"/>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CPU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mc:AlternateContent xmlns:mc="http://schemas.openxmlformats.org/markup-compatibility/2006" xmlns:pslz="http://schemas.microsoft.com/office/powerpoint/2016/slidezoom">
        <mc:Choice Requires="pslz">
          <p:graphicFrame>
            <p:nvGraphicFramePr>
              <p:cNvPr id="8" name="Dia nagyítása 7">
                <a:extLst>
                  <a:ext uri="{FF2B5EF4-FFF2-40B4-BE49-F238E27FC236}">
                    <a16:creationId xmlns:a16="http://schemas.microsoft.com/office/drawing/2014/main" id="{268835CC-38A0-4AE9-A1E0-26041EA81B61}"/>
                  </a:ext>
                </a:extLst>
              </p:cNvPr>
              <p:cNvGraphicFramePr>
                <a:graphicFrameLocks noChangeAspect="1"/>
              </p:cNvGraphicFramePr>
              <p:nvPr>
                <p:extLst>
                  <p:ext uri="{D42A27DB-BD31-4B8C-83A1-F6EECF244321}">
                    <p14:modId xmlns:p14="http://schemas.microsoft.com/office/powerpoint/2010/main" val="2398635767"/>
                  </p:ext>
                </p:extLst>
              </p:nvPr>
            </p:nvGraphicFramePr>
            <p:xfrm>
              <a:off x="3697705" y="2804071"/>
              <a:ext cx="3048000" cy="1714500"/>
            </p:xfrm>
            <a:graphic>
              <a:graphicData uri="http://schemas.microsoft.com/office/powerpoint/2016/slidezoom">
                <pslz:sldZm>
                  <pslz:sldZmObj sldId="532" cId="3558871903">
                    <pslz:zmPr id="{E7B98818-92A4-4BFD-AED6-75AE868C628A}"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8" name="Dia nagyítása 7">
                <a:hlinkClick r:id="rId5" action="ppaction://hlinksldjump"/>
                <a:extLst>
                  <a:ext uri="{FF2B5EF4-FFF2-40B4-BE49-F238E27FC236}">
                    <a16:creationId xmlns:a16="http://schemas.microsoft.com/office/drawing/2014/main" id="{268835CC-38A0-4AE9-A1E0-26041EA81B61}"/>
                  </a:ext>
                </a:extLst>
              </p:cNvPr>
              <p:cNvPicPr>
                <a:picLocks noGrp="1" noRot="1" noChangeAspect="1" noMove="1" noResize="1" noEditPoints="1" noAdjustHandles="1" noChangeArrowheads="1" noChangeShapeType="1"/>
              </p:cNvPicPr>
              <p:nvPr/>
            </p:nvPicPr>
            <p:blipFill>
              <a:blip r:embed="rId6"/>
              <a:stretch>
                <a:fillRect/>
              </a:stretch>
            </p:blipFill>
            <p:spPr>
              <a:xfrm>
                <a:off x="3697705" y="2804071"/>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3951040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673"/>
            <a:ext cx="12191999" cy="6854652"/>
          </a:xfrm>
          <a:prstGeom prst="rect">
            <a:avLst/>
          </a:prstGeom>
        </p:spPr>
      </p:pic>
      <p:pic>
        <p:nvPicPr>
          <p:cNvPr id="13" name="Kép 12">
            <a:extLst>
              <a:ext uri="{FF2B5EF4-FFF2-40B4-BE49-F238E27FC236}">
                <a16:creationId xmlns:a16="http://schemas.microsoft.com/office/drawing/2014/main" id="{40C582FC-C14D-425B-A954-CD633FDC28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0320" y="1364572"/>
            <a:ext cx="2379615" cy="2468497"/>
          </a:xfrm>
          <a:prstGeom prst="rect">
            <a:avLst/>
          </a:prstGeom>
        </p:spPr>
      </p:pic>
      <p:sp>
        <p:nvSpPr>
          <p:cNvPr id="14" name="Téglalap: szamárfül 13">
            <a:extLst>
              <a:ext uri="{FF2B5EF4-FFF2-40B4-BE49-F238E27FC236}">
                <a16:creationId xmlns:a16="http://schemas.microsoft.com/office/drawing/2014/main" id="{8DBB579D-2F28-4D34-8B95-DA514A470CC9}"/>
              </a:ext>
            </a:extLst>
          </p:cNvPr>
          <p:cNvSpPr/>
          <p:nvPr/>
        </p:nvSpPr>
        <p:spPr>
          <a:xfrm>
            <a:off x="4951681" y="1556356"/>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Oh: </a:t>
            </a:r>
            <a:r>
              <a:rPr lang="hu-HU" sz="1200" dirty="0">
                <a:solidFill>
                  <a:srgbClr val="000000"/>
                </a:solidFill>
                <a:effectLst/>
                <a:latin typeface="Arial Nova Cond" panose="020B0506020202020204" pitchFamily="34" charset="0"/>
              </a:rPr>
              <a:t>100% a CPU.</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Memóriából is kifutottunk. Ez amúgy e RAM teszt volt. Erre is ki kell alakítanom valami jobb tesztet.</a:t>
            </a:r>
            <a:endParaRPr lang="hu-HU" sz="1200" dirty="0">
              <a:solidFill>
                <a:schemeClr val="bg1"/>
              </a:solidFill>
              <a:latin typeface="Arial Nova Cond" panose="020B0506020202020204" pitchFamily="34" charset="0"/>
            </a:endParaRPr>
          </a:p>
        </p:txBody>
      </p:sp>
      <p:pic>
        <p:nvPicPr>
          <p:cNvPr id="4" name="Kép 3" descr="A képen szöveg látható&#10;&#10;Automatikusan generált leírás">
            <a:extLst>
              <a:ext uri="{FF2B5EF4-FFF2-40B4-BE49-F238E27FC236}">
                <a16:creationId xmlns:a16="http://schemas.microsoft.com/office/drawing/2014/main" id="{6EDE2907-2BE2-4962-921E-73118646D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32" y="1385859"/>
            <a:ext cx="12192000" cy="4567531"/>
          </a:xfrm>
          <a:prstGeom prst="rect">
            <a:avLst/>
          </a:prstGeom>
        </p:spPr>
      </p:pic>
      <p:sp>
        <p:nvSpPr>
          <p:cNvPr id="19" name="Téglalap: szamárfül 18">
            <a:extLst>
              <a:ext uri="{FF2B5EF4-FFF2-40B4-BE49-F238E27FC236}">
                <a16:creationId xmlns:a16="http://schemas.microsoft.com/office/drawing/2014/main" id="{0F58E8FE-05C8-4A1B-BCC3-372733DEDB0C}"/>
              </a:ext>
            </a:extLst>
          </p:cNvPr>
          <p:cNvSpPr/>
          <p:nvPr/>
        </p:nvSpPr>
        <p:spPr>
          <a:xfrm>
            <a:off x="9437702" y="2179571"/>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A teszt amúgy lefutott</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Ilyen ínséges időkben már ez is valami.</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40917175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673"/>
            <a:ext cx="12191999"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51</a:t>
            </a:fld>
            <a:endParaRPr lang="en-GB" dirty="0"/>
          </a:p>
        </p:txBody>
      </p:sp>
      <p:sp>
        <p:nvSpPr>
          <p:cNvPr id="67" name="Szöveg helye 14">
            <a:extLst>
              <a:ext uri="{FF2B5EF4-FFF2-40B4-BE49-F238E27FC236}">
                <a16:creationId xmlns:a16="http://schemas.microsoft.com/office/drawing/2014/main" id="{CBF3FD66-0271-469D-B759-13F30CD6BEBF}"/>
              </a:ext>
            </a:extLst>
          </p:cNvPr>
          <p:cNvSpPr txBox="1">
            <a:spLocks/>
          </p:cNvSpPr>
          <p:nvPr/>
        </p:nvSpPr>
        <p:spPr>
          <a:xfrm>
            <a:off x="578331" y="2904084"/>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CPU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p:pic>
        <p:nvPicPr>
          <p:cNvPr id="4" name="Kép 3">
            <a:extLst>
              <a:ext uri="{FF2B5EF4-FFF2-40B4-BE49-F238E27FC236}">
                <a16:creationId xmlns:a16="http://schemas.microsoft.com/office/drawing/2014/main" id="{826D68E2-E4AE-49A6-A3EF-FE1127B275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0320" y="1364572"/>
            <a:ext cx="2379615" cy="2468497"/>
          </a:xfrm>
          <a:prstGeom prst="rect">
            <a:avLst/>
          </a:prstGeom>
        </p:spPr>
      </p:pic>
      <p:cxnSp>
        <p:nvCxnSpPr>
          <p:cNvPr id="7" name="Egyenes összekötő 6">
            <a:extLst>
              <a:ext uri="{FF2B5EF4-FFF2-40B4-BE49-F238E27FC236}">
                <a16:creationId xmlns:a16="http://schemas.microsoft.com/office/drawing/2014/main" id="{56A678DB-5D91-4780-85B4-EC624DBF4CA2}"/>
              </a:ext>
            </a:extLst>
          </p:cNvPr>
          <p:cNvCxnSpPr/>
          <p:nvPr/>
        </p:nvCxnSpPr>
        <p:spPr>
          <a:xfrm flipV="1">
            <a:off x="9685421" y="1528011"/>
            <a:ext cx="661737" cy="505326"/>
          </a:xfrm>
          <a:prstGeom prst="line">
            <a:avLst/>
          </a:prstGeom>
          <a:ln>
            <a:solidFill>
              <a:schemeClr val="tx1"/>
            </a:solidFill>
            <a:prstDash val="lg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Téglalap: szamárfül 8">
            <a:extLst>
              <a:ext uri="{FF2B5EF4-FFF2-40B4-BE49-F238E27FC236}">
                <a16:creationId xmlns:a16="http://schemas.microsoft.com/office/drawing/2014/main" id="{DD8218CB-3FA2-4339-B420-26188BA7A52B}"/>
              </a:ext>
            </a:extLst>
          </p:cNvPr>
          <p:cNvSpPr/>
          <p:nvPr/>
        </p:nvSpPr>
        <p:spPr>
          <a:xfrm>
            <a:off x="4951681" y="1556356"/>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Oh: </a:t>
            </a:r>
            <a:r>
              <a:rPr lang="hu-HU" sz="1200" dirty="0">
                <a:solidFill>
                  <a:srgbClr val="000000"/>
                </a:solidFill>
                <a:effectLst/>
                <a:latin typeface="Arial Nova Cond" panose="020B0506020202020204" pitchFamily="34" charset="0"/>
              </a:rPr>
              <a:t>100% a CPU.</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Kár, hogy ez egy IO teszt volt.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355887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descr="A képen szöveg, elektronika, fekete, számítógép látható&#10;&#10;Automatikusan generált leírás">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51</a:t>
            </a:fld>
            <a:endParaRPr lang="en-GB" dirty="0"/>
          </a:p>
        </p:txBody>
      </p:sp>
      <p:sp>
        <p:nvSpPr>
          <p:cNvPr id="67" name="Szöveg helye 14">
            <a:extLst>
              <a:ext uri="{FF2B5EF4-FFF2-40B4-BE49-F238E27FC236}">
                <a16:creationId xmlns:a16="http://schemas.microsoft.com/office/drawing/2014/main" id="{CBF3FD66-0271-469D-B759-13F30CD6BEBF}"/>
              </a:ext>
            </a:extLst>
          </p:cNvPr>
          <p:cNvSpPr txBox="1">
            <a:spLocks/>
          </p:cNvSpPr>
          <p:nvPr/>
        </p:nvSpPr>
        <p:spPr>
          <a:xfrm>
            <a:off x="606041" y="2305275"/>
            <a:ext cx="2904562" cy="3816199"/>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IO</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Konstans </a:t>
            </a:r>
            <a:r>
              <a:rPr lang="hu-HU" dirty="0" err="1">
                <a:solidFill>
                  <a:schemeClr val="tx1"/>
                </a:solidFill>
                <a:latin typeface="Calibri Light" panose="020F0302020204030204" pitchFamily="34" charset="0"/>
                <a:cs typeface="Calibri Light" panose="020F0302020204030204" pitchFamily="34" charset="0"/>
              </a:rPr>
              <a:t>Request</a:t>
            </a:r>
            <a:r>
              <a:rPr lang="hu-HU" dirty="0">
                <a:solidFill>
                  <a:schemeClr val="tx1"/>
                </a:solidFill>
                <a:latin typeface="Calibri Light" panose="020F0302020204030204" pitchFamily="34" charset="0"/>
                <a:cs typeface="Calibri Light" panose="020F0302020204030204" pitchFamily="34" charset="0"/>
              </a:rPr>
              <a:t>/</a:t>
            </a:r>
            <a:r>
              <a:rPr lang="hu-HU" dirty="0" err="1">
                <a:solidFill>
                  <a:schemeClr val="tx1"/>
                </a:solidFill>
                <a:latin typeface="Calibri Light" panose="020F0302020204030204" pitchFamily="34" charset="0"/>
                <a:cs typeface="Calibri Light" panose="020F0302020204030204" pitchFamily="34" charset="0"/>
              </a:rPr>
              <a:t>Rate</a:t>
            </a:r>
            <a:r>
              <a:rPr lang="hu-HU" dirty="0">
                <a:solidFill>
                  <a:schemeClr val="tx1"/>
                </a:solidFill>
                <a:latin typeface="Calibri Light" panose="020F0302020204030204" pitchFamily="34" charset="0"/>
                <a:cs typeface="Calibri Light" panose="020F0302020204030204" pitchFamily="34" charset="0"/>
              </a:rPr>
              <a:t> = 1mp/2kérés</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Feltorlódik a kiszolgálási idő, ahogyan ezt a zöld </a:t>
            </a:r>
            <a:r>
              <a:rPr lang="hu-HU" dirty="0" err="1">
                <a:solidFill>
                  <a:schemeClr val="tx1"/>
                </a:solidFill>
                <a:latin typeface="Calibri Light" panose="020F0302020204030204" pitchFamily="34" charset="0"/>
                <a:cs typeface="Calibri Light" panose="020F0302020204030204" pitchFamily="34" charset="0"/>
              </a:rPr>
              <a:t>nyillal</a:t>
            </a:r>
            <a:r>
              <a:rPr lang="hu-HU" dirty="0">
                <a:solidFill>
                  <a:schemeClr val="tx1"/>
                </a:solidFill>
                <a:latin typeface="Calibri Light" panose="020F0302020204030204" pitchFamily="34" charset="0"/>
                <a:cs typeface="Calibri Light" panose="020F0302020204030204" pitchFamily="34" charset="0"/>
              </a:rPr>
              <a:t> jelzem.</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Ebben a </a:t>
            </a:r>
            <a:r>
              <a:rPr lang="hu-HU" dirty="0" err="1">
                <a:solidFill>
                  <a:schemeClr val="tx1"/>
                </a:solidFill>
                <a:latin typeface="Calibri Light" panose="020F0302020204030204" pitchFamily="34" charset="0"/>
                <a:cs typeface="Calibri Light" panose="020F0302020204030204" pitchFamily="34" charset="0"/>
              </a:rPr>
              <a:t>kisérletben</a:t>
            </a:r>
            <a:r>
              <a:rPr lang="hu-HU" dirty="0">
                <a:solidFill>
                  <a:schemeClr val="tx1"/>
                </a:solidFill>
                <a:latin typeface="Calibri Light" panose="020F0302020204030204" pitchFamily="34" charset="0"/>
                <a:cs typeface="Calibri Light" panose="020F0302020204030204" pitchFamily="34" charset="0"/>
              </a:rPr>
              <a:t> az látható, hogy egy kérés kiszolgálása 3 másodperc.</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Ha ennél gyorsabban küldöm be a kéréseket, akkor szépen lassan </a:t>
            </a:r>
            <a:r>
              <a:rPr lang="hu-HU" dirty="0" err="1">
                <a:solidFill>
                  <a:schemeClr val="tx1"/>
                </a:solidFill>
                <a:latin typeface="Calibri Light" panose="020F0302020204030204" pitchFamily="34" charset="0"/>
                <a:cs typeface="Calibri Light" panose="020F0302020204030204" pitchFamily="34" charset="0"/>
              </a:rPr>
              <a:t>felkuszik</a:t>
            </a:r>
            <a:r>
              <a:rPr lang="hu-HU" dirty="0">
                <a:solidFill>
                  <a:schemeClr val="tx1"/>
                </a:solidFill>
                <a:latin typeface="Calibri Light" panose="020F0302020204030204" pitchFamily="34" charset="0"/>
                <a:cs typeface="Calibri Light" panose="020F0302020204030204" pitchFamily="34" charset="0"/>
              </a:rPr>
              <a:t> a kiszolgálási idő.</a:t>
            </a:r>
          </a:p>
        </p:txBody>
      </p:sp>
      <p:sp>
        <p:nvSpPr>
          <p:cNvPr id="4" name="Nyíl: lefelé mutató 3">
            <a:extLst>
              <a:ext uri="{FF2B5EF4-FFF2-40B4-BE49-F238E27FC236}">
                <a16:creationId xmlns:a16="http://schemas.microsoft.com/office/drawing/2014/main" id="{F0439DB3-A4E9-43AD-8563-04BEDA2173D7}"/>
              </a:ext>
            </a:extLst>
          </p:cNvPr>
          <p:cNvSpPr/>
          <p:nvPr/>
        </p:nvSpPr>
        <p:spPr>
          <a:xfrm>
            <a:off x="6401836" y="2319130"/>
            <a:ext cx="1497495" cy="3458818"/>
          </a:xfrm>
          <a:prstGeom prst="downArrow">
            <a:avLst/>
          </a:prstGeom>
          <a:gradFill>
            <a:gsLst>
              <a:gs pos="0">
                <a:schemeClr val="accent6">
                  <a:satMod val="103000"/>
                  <a:lumMod val="102000"/>
                  <a:tint val="94000"/>
                  <a:alpha val="33000"/>
                </a:schemeClr>
              </a:gs>
              <a:gs pos="50000">
                <a:schemeClr val="accent6">
                  <a:satMod val="110000"/>
                  <a:lumMod val="100000"/>
                  <a:shade val="100000"/>
                  <a:alpha val="28000"/>
                </a:schemeClr>
              </a:gs>
              <a:gs pos="100000">
                <a:schemeClr val="accent6">
                  <a:lumMod val="99000"/>
                  <a:satMod val="120000"/>
                  <a:shade val="78000"/>
                  <a:alpha val="73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hu-HU"/>
          </a:p>
        </p:txBody>
      </p:sp>
      <p:pic>
        <p:nvPicPr>
          <p:cNvPr id="7" name="Kép 6" descr="A képen szöveg, képernyőkép, monitor, computer látható&#10;&#10;Automatikusan generált leírás">
            <a:extLst>
              <a:ext uri="{FF2B5EF4-FFF2-40B4-BE49-F238E27FC236}">
                <a16:creationId xmlns:a16="http://schemas.microsoft.com/office/drawing/2014/main" id="{F8E9D9FB-D387-41E3-ADC0-690300FA27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9" name="Szöveg helye 14">
            <a:extLst>
              <a:ext uri="{FF2B5EF4-FFF2-40B4-BE49-F238E27FC236}">
                <a16:creationId xmlns:a16="http://schemas.microsoft.com/office/drawing/2014/main" id="{E341F299-01D1-430D-B329-5DCADAF7EB0B}"/>
              </a:ext>
            </a:extLst>
          </p:cNvPr>
          <p:cNvSpPr txBox="1">
            <a:spLocks/>
          </p:cNvSpPr>
          <p:nvPr/>
        </p:nvSpPr>
        <p:spPr>
          <a:xfrm>
            <a:off x="3308279" y="1393336"/>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Az eredményt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az IO csomagban található program adta.</a:t>
            </a:r>
          </a:p>
        </p:txBody>
      </p:sp>
      <p:cxnSp>
        <p:nvCxnSpPr>
          <p:cNvPr id="10" name="Egyenes összekötő nyíllal 9">
            <a:extLst>
              <a:ext uri="{FF2B5EF4-FFF2-40B4-BE49-F238E27FC236}">
                <a16:creationId xmlns:a16="http://schemas.microsoft.com/office/drawing/2014/main" id="{8F29B973-25B9-4AA7-B9BD-A84430F2424F}"/>
              </a:ext>
            </a:extLst>
          </p:cNvPr>
          <p:cNvCxnSpPr/>
          <p:nvPr/>
        </p:nvCxnSpPr>
        <p:spPr>
          <a:xfrm flipH="1">
            <a:off x="2030612" y="1908313"/>
            <a:ext cx="1163162" cy="1060174"/>
          </a:xfrm>
          <a:prstGeom prst="straightConnector1">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Szöveg helye 14">
            <a:extLst>
              <a:ext uri="{FF2B5EF4-FFF2-40B4-BE49-F238E27FC236}">
                <a16:creationId xmlns:a16="http://schemas.microsoft.com/office/drawing/2014/main" id="{43D0AB4B-23FA-4CF2-A409-F7DC81F11885}"/>
              </a:ext>
            </a:extLst>
          </p:cNvPr>
          <p:cNvSpPr txBox="1">
            <a:spLocks/>
          </p:cNvSpPr>
          <p:nvPr/>
        </p:nvSpPr>
        <p:spPr>
          <a:xfrm>
            <a:off x="8837428" y="927986"/>
            <a:ext cx="2904562" cy="4849962"/>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[leírás]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csinál egy </a:t>
            </a:r>
            <a:r>
              <a:rPr lang="hu-HU" dirty="0" err="1">
                <a:solidFill>
                  <a:schemeClr val="tx1"/>
                </a:solidFill>
                <a:latin typeface="Calibri Light" panose="020F0302020204030204" pitchFamily="34" charset="0"/>
                <a:cs typeface="Calibri Light" panose="020F0302020204030204" pitchFamily="34" charset="0"/>
              </a:rPr>
              <a:t>köttött</a:t>
            </a:r>
            <a:r>
              <a:rPr lang="hu-HU" dirty="0">
                <a:solidFill>
                  <a:schemeClr val="tx1"/>
                </a:solidFill>
                <a:latin typeface="Calibri Light" panose="020F0302020204030204" pitchFamily="34" charset="0"/>
                <a:cs typeface="Calibri Light" panose="020F0302020204030204" pitchFamily="34" charset="0"/>
              </a:rPr>
              <a:t> számú </a:t>
            </a:r>
            <a:r>
              <a:rPr lang="hu-HU" dirty="0" err="1">
                <a:solidFill>
                  <a:schemeClr val="tx1"/>
                </a:solidFill>
                <a:latin typeface="Calibri Light" panose="020F0302020204030204" pitchFamily="34" charset="0"/>
                <a:cs typeface="Calibri Light" panose="020F0302020204030204" pitchFamily="34" charset="0"/>
              </a:rPr>
              <a:t>thread</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poolt</a:t>
            </a:r>
            <a:r>
              <a:rPr lang="hu-HU" dirty="0">
                <a:solidFill>
                  <a:schemeClr val="tx1"/>
                </a:solidFill>
                <a:latin typeface="Calibri Light" panose="020F0302020204030204" pitchFamily="34" charset="0"/>
                <a:cs typeface="Calibri Light" panose="020F0302020204030204" pitchFamily="34" charset="0"/>
              </a:rPr>
              <a:t> (cpu_core+1) szállal.</a:t>
            </a:r>
          </a:p>
        </p:txBody>
      </p:sp>
      <p:cxnSp>
        <p:nvCxnSpPr>
          <p:cNvPr id="13" name="Egyenes összekötő nyíllal 12">
            <a:extLst>
              <a:ext uri="{FF2B5EF4-FFF2-40B4-BE49-F238E27FC236}">
                <a16:creationId xmlns:a16="http://schemas.microsoft.com/office/drawing/2014/main" id="{DBF2DAAF-3E2C-4CEA-B4E9-9A4E569B4A7B}"/>
              </a:ext>
            </a:extLst>
          </p:cNvPr>
          <p:cNvCxnSpPr>
            <a:cxnSpLocks/>
          </p:cNvCxnSpPr>
          <p:nvPr/>
        </p:nvCxnSpPr>
        <p:spPr>
          <a:xfrm flipH="1" flipV="1">
            <a:off x="8006316" y="1570423"/>
            <a:ext cx="754912" cy="88256"/>
          </a:xfrm>
          <a:prstGeom prst="straightConnector1">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3841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fade">
                                      <p:cBhvr>
                                        <p:cTn id="10" dur="500"/>
                                        <p:tgtEl>
                                          <p:spTgt spid="67"/>
                                        </p:tgtEl>
                                      </p:cBhvr>
                                    </p:animEffect>
                                  </p:childTnLst>
                                </p:cTn>
                              </p:par>
                            </p:childTnLst>
                          </p:cTn>
                        </p:par>
                        <p:par>
                          <p:cTn id="11" fill="hold">
                            <p:stCondLst>
                              <p:cond delay="500"/>
                            </p:stCondLst>
                            <p:childTnLst>
                              <p:par>
                                <p:cTn id="12" presetID="10" presetClass="entr" presetSubtype="0" fill="hold" grpId="0" nodeType="afterEffect">
                                  <p:stCondLst>
                                    <p:cond delay="10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9"/>
                                        </p:tgtEl>
                                      </p:cBhvr>
                                    </p:animEffect>
                                    <p:set>
                                      <p:cBhvr>
                                        <p:cTn id="31" dur="1" fill="hold">
                                          <p:stCondLst>
                                            <p:cond delay="499"/>
                                          </p:stCondLst>
                                        </p:cTn>
                                        <p:tgtEl>
                                          <p:spTgt spid="9"/>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4" grpId="0" animBg="1"/>
      <p:bldP spid="9" grpId="0" animBg="1"/>
      <p:bldP spid="9" grpId="1" animBg="1"/>
      <p:bldP spid="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673"/>
            <a:ext cx="12191999"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52</a:t>
            </a:fld>
            <a:endParaRPr lang="en-GB" dirty="0"/>
          </a:p>
        </p:txBody>
      </p:sp>
      <p:sp>
        <p:nvSpPr>
          <p:cNvPr id="11" name="Szöveg helye 14">
            <a:extLst>
              <a:ext uri="{FF2B5EF4-FFF2-40B4-BE49-F238E27FC236}">
                <a16:creationId xmlns:a16="http://schemas.microsoft.com/office/drawing/2014/main" id="{5CA7B98E-2907-4A92-8968-202F295C06F5}"/>
              </a:ext>
            </a:extLst>
          </p:cNvPr>
          <p:cNvSpPr txBox="1">
            <a:spLocks/>
          </p:cNvSpPr>
          <p:nvPr/>
        </p:nvSpPr>
        <p:spPr>
          <a:xfrm>
            <a:off x="5551749" y="4168433"/>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Program</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elérte a célját,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betelt a </a:t>
            </a:r>
            <a:r>
              <a:rPr lang="hu-HU" dirty="0" err="1">
                <a:solidFill>
                  <a:schemeClr val="tx1"/>
                </a:solidFill>
                <a:latin typeface="Calibri Light" panose="020F0302020204030204" pitchFamily="34" charset="0"/>
                <a:cs typeface="Calibri Light" panose="020F0302020204030204" pitchFamily="34" charset="0"/>
              </a:rPr>
              <a:t>memoria</a:t>
            </a:r>
            <a:r>
              <a:rPr lang="hu-HU" dirty="0">
                <a:solidFill>
                  <a:schemeClr val="tx1"/>
                </a:solidFill>
                <a:latin typeface="Calibri Light" panose="020F0302020204030204" pitchFamily="34" charset="0"/>
                <a:cs typeface="Calibri Light" panose="020F0302020204030204" pitchFamily="34" charset="0"/>
              </a:rPr>
              <a:t>.</a:t>
            </a:r>
          </a:p>
        </p:txBody>
      </p:sp>
      <p:cxnSp>
        <p:nvCxnSpPr>
          <p:cNvPr id="12" name="Egyenes összekötő nyíllal 11">
            <a:extLst>
              <a:ext uri="{FF2B5EF4-FFF2-40B4-BE49-F238E27FC236}">
                <a16:creationId xmlns:a16="http://schemas.microsoft.com/office/drawing/2014/main" id="{B3715795-351B-4B93-B8F4-5901CD56199F}"/>
              </a:ext>
            </a:extLst>
          </p:cNvPr>
          <p:cNvCxnSpPr>
            <a:cxnSpLocks/>
          </p:cNvCxnSpPr>
          <p:nvPr/>
        </p:nvCxnSpPr>
        <p:spPr>
          <a:xfrm flipH="1">
            <a:off x="4221126" y="4925671"/>
            <a:ext cx="1201480" cy="358710"/>
          </a:xfrm>
          <a:prstGeom prst="straightConnector1">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 name="Egyenes összekötő nyíllal 14">
            <a:extLst>
              <a:ext uri="{FF2B5EF4-FFF2-40B4-BE49-F238E27FC236}">
                <a16:creationId xmlns:a16="http://schemas.microsoft.com/office/drawing/2014/main" id="{6EF11524-33FA-4AAE-87A1-B5EDBB2ABC68}"/>
              </a:ext>
            </a:extLst>
          </p:cNvPr>
          <p:cNvCxnSpPr>
            <a:cxnSpLocks/>
          </p:cNvCxnSpPr>
          <p:nvPr/>
        </p:nvCxnSpPr>
        <p:spPr>
          <a:xfrm flipV="1">
            <a:off x="8610600" y="3785191"/>
            <a:ext cx="926805" cy="383242"/>
          </a:xfrm>
          <a:prstGeom prst="straightConnector1">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8" name="Szöveg helye 14">
            <a:extLst>
              <a:ext uri="{FF2B5EF4-FFF2-40B4-BE49-F238E27FC236}">
                <a16:creationId xmlns:a16="http://schemas.microsoft.com/office/drawing/2014/main" id="{FB60DC51-E4E8-4824-B1B6-0A851EC56567}"/>
              </a:ext>
            </a:extLst>
          </p:cNvPr>
          <p:cNvSpPr txBox="1">
            <a:spLocks/>
          </p:cNvSpPr>
          <p:nvPr/>
        </p:nvSpPr>
        <p:spPr>
          <a:xfrm>
            <a:off x="8596209" y="4168432"/>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tx1"/>
                </a:solidFill>
                <a:latin typeface="Arial" panose="020B0604020202020204" pitchFamily="34" charset="0"/>
                <a:cs typeface="Arial" panose="020B0604020202020204" pitchFamily="34" charset="0"/>
              </a:rPr>
              <a:t>Error</a:t>
            </a:r>
            <a:r>
              <a:rPr lang="hu-HU" sz="2400" dirty="0">
                <a:solidFill>
                  <a:schemeClr val="tx1"/>
                </a:solidFill>
                <a:latin typeface="Arial" panose="020B0604020202020204" pitchFamily="34" charset="0"/>
                <a:cs typeface="Arial" panose="020B0604020202020204" pitchFamily="34" charset="0"/>
              </a:rPr>
              <a:t> </a:t>
            </a:r>
            <a:r>
              <a:rPr lang="hu-HU" sz="2400" dirty="0" err="1">
                <a:solidFill>
                  <a:schemeClr val="tx1"/>
                </a:solidFill>
                <a:latin typeface="Arial" panose="020B0604020202020204" pitchFamily="34" charset="0"/>
                <a:cs typeface="Arial" panose="020B0604020202020204" pitchFamily="34" charset="0"/>
              </a:rPr>
              <a:t>msg</a:t>
            </a:r>
            <a:br>
              <a:rPr lang="hu-HU" dirty="0">
                <a:solidFill>
                  <a:schemeClr val="tx1"/>
                </a:solidFill>
                <a:latin typeface="Calibri Light" panose="020F0302020204030204" pitchFamily="34" charset="0"/>
                <a:cs typeface="Calibri Light" panose="020F0302020204030204" pitchFamily="34" charset="0"/>
              </a:rPr>
            </a:br>
            <a:r>
              <a:rPr lang="hu-HU" dirty="0" err="1">
                <a:solidFill>
                  <a:schemeClr val="tx1"/>
                </a:solidFill>
                <a:latin typeface="Calibri Light" panose="020F0302020204030204" pitchFamily="34" charset="0"/>
                <a:cs typeface="Calibri Light" panose="020F0302020204030204" pitchFamily="34" charset="0"/>
              </a:rPr>
              <a:t>ToDo</a:t>
            </a:r>
            <a:r>
              <a:rPr lang="hu-HU" dirty="0">
                <a:solidFill>
                  <a:schemeClr val="tx1"/>
                </a:solidFill>
                <a:latin typeface="Calibri Light" panose="020F0302020204030204" pitchFamily="34" charset="0"/>
                <a:cs typeface="Calibri Light" panose="020F0302020204030204" pitchFamily="34" charset="0"/>
              </a:rPr>
              <a:t>.: valahogy kivédeni,</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t>
            </a:r>
          </a:p>
        </p:txBody>
      </p:sp>
      <p:pic>
        <p:nvPicPr>
          <p:cNvPr id="17" name="Kép 16" descr="A képen szöveg, monitor, képernyőkép, elektronika látható&#10;&#10;Automatikusan generált leírás">
            <a:extLst>
              <a:ext uri="{FF2B5EF4-FFF2-40B4-BE49-F238E27FC236}">
                <a16:creationId xmlns:a16="http://schemas.microsoft.com/office/drawing/2014/main" id="{7F5CFD14-74A2-47AD-A699-04132051BA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23" name="Szöveg helye 14">
            <a:extLst>
              <a:ext uri="{FF2B5EF4-FFF2-40B4-BE49-F238E27FC236}">
                <a16:creationId xmlns:a16="http://schemas.microsoft.com/office/drawing/2014/main" id="{78FB1D48-89A8-4E17-9236-90DAA77C4757}"/>
              </a:ext>
            </a:extLst>
          </p:cNvPr>
          <p:cNvSpPr txBox="1">
            <a:spLocks/>
          </p:cNvSpPr>
          <p:nvPr/>
        </p:nvSpPr>
        <p:spPr>
          <a:xfrm>
            <a:off x="8837428" y="927986"/>
            <a:ext cx="2904562" cy="4849962"/>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[leírás]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simán ciklikusan bővít egy </a:t>
            </a:r>
            <a:r>
              <a:rPr lang="hu-HU" dirty="0" err="1">
                <a:solidFill>
                  <a:schemeClr val="tx1"/>
                </a:solidFill>
                <a:latin typeface="Calibri Light" panose="020F0302020204030204" pitchFamily="34" charset="0"/>
                <a:cs typeface="Calibri Light" panose="020F0302020204030204" pitchFamily="34" charset="0"/>
              </a:rPr>
              <a:t>string</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buildert</a:t>
            </a:r>
            <a:r>
              <a:rPr lang="hu-HU" dirty="0">
                <a:solidFill>
                  <a:schemeClr val="tx1"/>
                </a:solidFill>
                <a:latin typeface="Calibri Light" panose="020F0302020204030204" pitchFamily="34" charset="0"/>
                <a:cs typeface="Calibri Light" panose="020F0302020204030204" pitchFamily="34" charset="0"/>
              </a:rPr>
              <a:t>.</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a:t>
            </a:r>
            <a:r>
              <a:rPr lang="hu-HU" dirty="0" err="1">
                <a:solidFill>
                  <a:schemeClr val="tx1"/>
                </a:solidFill>
                <a:latin typeface="Calibri Light" panose="020F0302020204030204" pitchFamily="34" charset="0"/>
                <a:cs typeface="Calibri Light" panose="020F0302020204030204" pitchFamily="34" charset="0"/>
              </a:rPr>
              <a:t>stringBuilder</a:t>
            </a:r>
            <a:r>
              <a:rPr lang="hu-HU" dirty="0">
                <a:solidFill>
                  <a:schemeClr val="tx1"/>
                </a:solidFill>
                <a:latin typeface="Calibri Light" panose="020F0302020204030204" pitchFamily="34" charset="0"/>
                <a:cs typeface="Calibri Light" panose="020F0302020204030204" pitchFamily="34" charset="0"/>
              </a:rPr>
              <a:t> objektum minden REST </a:t>
            </a:r>
            <a:r>
              <a:rPr lang="hu-HU" dirty="0" err="1">
                <a:solidFill>
                  <a:schemeClr val="tx1"/>
                </a:solidFill>
                <a:latin typeface="Calibri Light" panose="020F0302020204030204" pitchFamily="34" charset="0"/>
                <a:cs typeface="Calibri Light" panose="020F0302020204030204" pitchFamily="34" charset="0"/>
              </a:rPr>
              <a:t>hivásnál</a:t>
            </a:r>
            <a:r>
              <a:rPr lang="hu-HU" dirty="0">
                <a:solidFill>
                  <a:schemeClr val="tx1"/>
                </a:solidFill>
                <a:latin typeface="Calibri Light" panose="020F0302020204030204" pitchFamily="34" charset="0"/>
                <a:cs typeface="Calibri Light" panose="020F0302020204030204" pitchFamily="34" charset="0"/>
              </a:rPr>
              <a:t> példányosul.</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Sok hívásnál – hiába takarít a </a:t>
            </a:r>
            <a:r>
              <a:rPr lang="hu-HU" dirty="0" err="1">
                <a:solidFill>
                  <a:schemeClr val="tx1"/>
                </a:solidFill>
                <a:latin typeface="Calibri Light" panose="020F0302020204030204" pitchFamily="34" charset="0"/>
                <a:cs typeface="Calibri Light" panose="020F0302020204030204" pitchFamily="34" charset="0"/>
              </a:rPr>
              <a:t>Garbage</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Collector</a:t>
            </a:r>
            <a:r>
              <a:rPr lang="hu-HU" dirty="0">
                <a:solidFill>
                  <a:schemeClr val="tx1"/>
                </a:solidFill>
                <a:latin typeface="Calibri Light" panose="020F0302020204030204" pitchFamily="34" charset="0"/>
                <a:cs typeface="Calibri Light" panose="020F0302020204030204" pitchFamily="34" charset="0"/>
              </a:rPr>
              <a:t> – ha egyszerre több hívás van mint amennyit tárolni tud a memóriában akkor Out Of </a:t>
            </a:r>
            <a:r>
              <a:rPr lang="hu-HU" dirty="0" err="1">
                <a:solidFill>
                  <a:schemeClr val="tx1"/>
                </a:solidFill>
                <a:latin typeface="Calibri Light" panose="020F0302020204030204" pitchFamily="34" charset="0"/>
                <a:cs typeface="Calibri Light" panose="020F0302020204030204" pitchFamily="34" charset="0"/>
              </a:rPr>
              <a:t>Memmory</a:t>
            </a:r>
            <a:r>
              <a:rPr lang="hu-HU" dirty="0">
                <a:solidFill>
                  <a:schemeClr val="tx1"/>
                </a:solidFill>
                <a:latin typeface="Calibri Light" panose="020F0302020204030204" pitchFamily="34" charset="0"/>
                <a:cs typeface="Calibri Light" panose="020F0302020204030204" pitchFamily="34" charset="0"/>
              </a:rPr>
              <a:t> hibára fut.</a:t>
            </a:r>
          </a:p>
        </p:txBody>
      </p:sp>
      <p:pic>
        <p:nvPicPr>
          <p:cNvPr id="21" name="Kép 20" descr="A képen szöveg, elektronika, fekete, eredményjelző tábla látható&#10;&#10;Automatikusan generált leírás">
            <a:extLst>
              <a:ext uri="{FF2B5EF4-FFF2-40B4-BE49-F238E27FC236}">
                <a16:creationId xmlns:a16="http://schemas.microsoft.com/office/drawing/2014/main" id="{7E199BFC-12ED-43EE-9328-34B5EFDF85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26" name="Szöveg helye 14">
            <a:extLst>
              <a:ext uri="{FF2B5EF4-FFF2-40B4-BE49-F238E27FC236}">
                <a16:creationId xmlns:a16="http://schemas.microsoft.com/office/drawing/2014/main" id="{C1B712C2-5917-46B9-917A-DEAE0FBDF94A}"/>
              </a:ext>
            </a:extLst>
          </p:cNvPr>
          <p:cNvSpPr txBox="1">
            <a:spLocks/>
          </p:cNvSpPr>
          <p:nvPr/>
        </p:nvSpPr>
        <p:spPr>
          <a:xfrm>
            <a:off x="8989828" y="1080386"/>
            <a:ext cx="2904562" cy="4849962"/>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[mérés]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Ennek ellenére válaszokat elkapja a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még akkor is ha ezek HTTP 500-as hibaüzenetek.</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válaszidő emelkedése figyelhető meg.</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Idővel a </a:t>
            </a:r>
            <a:r>
              <a:rPr lang="hu-HU" dirty="0" err="1">
                <a:solidFill>
                  <a:schemeClr val="tx1"/>
                </a:solidFill>
                <a:latin typeface="Calibri Light" panose="020F0302020204030204" pitchFamily="34" charset="0"/>
                <a:cs typeface="Calibri Light" panose="020F0302020204030204" pitchFamily="34" charset="0"/>
              </a:rPr>
              <a:t>Garbage</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Collector</a:t>
            </a:r>
            <a:r>
              <a:rPr lang="hu-HU" dirty="0">
                <a:solidFill>
                  <a:schemeClr val="tx1"/>
                </a:solidFill>
                <a:latin typeface="Calibri Light" panose="020F0302020204030204" pitchFamily="34" charset="0"/>
                <a:cs typeface="Calibri Light" panose="020F0302020204030204" pitchFamily="34" charset="0"/>
              </a:rPr>
              <a:t> felszabadít valamennyi </a:t>
            </a:r>
            <a:r>
              <a:rPr lang="hu-HU" dirty="0" err="1">
                <a:solidFill>
                  <a:schemeClr val="tx1"/>
                </a:solidFill>
                <a:latin typeface="Calibri Light" panose="020F0302020204030204" pitchFamily="34" charset="0"/>
                <a:cs typeface="Calibri Light" panose="020F0302020204030204" pitchFamily="34" charset="0"/>
              </a:rPr>
              <a:t>memoriát</a:t>
            </a:r>
            <a:r>
              <a:rPr lang="hu-HU" dirty="0">
                <a:solidFill>
                  <a:schemeClr val="tx1"/>
                </a:solidFill>
                <a:latin typeface="Calibri Light" panose="020F0302020204030204" pitchFamily="34" charset="0"/>
                <a:cs typeface="Calibri Light" panose="020F0302020204030204" pitchFamily="34" charset="0"/>
              </a:rPr>
              <a:t> és HTTP 200 fejléccel jönnek vissza az üzenetek. (de a legtöbb elvész)</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válaszidőben ettől függetlenül megmarad az emelkedő tendencia amit zöld nyíllal jelöltem.</a:t>
            </a:r>
          </a:p>
        </p:txBody>
      </p:sp>
      <p:sp>
        <p:nvSpPr>
          <p:cNvPr id="27" name="Nyíl: lefelé mutató 26">
            <a:extLst>
              <a:ext uri="{FF2B5EF4-FFF2-40B4-BE49-F238E27FC236}">
                <a16:creationId xmlns:a16="http://schemas.microsoft.com/office/drawing/2014/main" id="{6AD1990D-C9EE-46B5-B3E9-060ABF41576F}"/>
              </a:ext>
            </a:extLst>
          </p:cNvPr>
          <p:cNvSpPr/>
          <p:nvPr/>
        </p:nvSpPr>
        <p:spPr>
          <a:xfrm>
            <a:off x="6401836" y="2319130"/>
            <a:ext cx="1497495" cy="3458818"/>
          </a:xfrm>
          <a:prstGeom prst="downArrow">
            <a:avLst/>
          </a:prstGeom>
          <a:gradFill>
            <a:gsLst>
              <a:gs pos="0">
                <a:schemeClr val="accent6">
                  <a:satMod val="103000"/>
                  <a:lumMod val="102000"/>
                  <a:tint val="94000"/>
                  <a:alpha val="33000"/>
                </a:schemeClr>
              </a:gs>
              <a:gs pos="50000">
                <a:schemeClr val="accent6">
                  <a:satMod val="110000"/>
                  <a:lumMod val="100000"/>
                  <a:shade val="100000"/>
                  <a:alpha val="28000"/>
                </a:schemeClr>
              </a:gs>
              <a:gs pos="100000">
                <a:schemeClr val="accent6">
                  <a:lumMod val="99000"/>
                  <a:satMod val="120000"/>
                  <a:shade val="78000"/>
                  <a:alpha val="73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hu-HU"/>
          </a:p>
        </p:txBody>
      </p:sp>
      <mc:AlternateContent xmlns:mc="http://schemas.openxmlformats.org/markup-compatibility/2006" xmlns:pslz="http://schemas.microsoft.com/office/powerpoint/2016/slidezoom">
        <mc:Choice Requires="pslz">
          <p:graphicFrame>
            <p:nvGraphicFramePr>
              <p:cNvPr id="24" name="Dia nagyítása 23">
                <a:extLst>
                  <a:ext uri="{FF2B5EF4-FFF2-40B4-BE49-F238E27FC236}">
                    <a16:creationId xmlns:a16="http://schemas.microsoft.com/office/drawing/2014/main" id="{7EB26303-5DDD-4655-B68E-CE5E6A7B93CD}"/>
                  </a:ext>
                </a:extLst>
              </p:cNvPr>
              <p:cNvGraphicFramePr>
                <a:graphicFrameLocks noChangeAspect="1"/>
              </p:cNvGraphicFramePr>
              <p:nvPr>
                <p:extLst>
                  <p:ext uri="{D42A27DB-BD31-4B8C-83A1-F6EECF244321}">
                    <p14:modId xmlns:p14="http://schemas.microsoft.com/office/powerpoint/2010/main" val="93343448"/>
                  </p:ext>
                </p:extLst>
              </p:nvPr>
            </p:nvGraphicFramePr>
            <p:xfrm>
              <a:off x="3693689" y="2800358"/>
              <a:ext cx="3048000" cy="1714500"/>
            </p:xfrm>
            <a:graphic>
              <a:graphicData uri="http://schemas.microsoft.com/office/powerpoint/2016/slidezoom">
                <pslz:sldZm>
                  <pslz:sldZmObj sldId="534" cId="4091717584">
                    <pslz:zmPr id="{8E51C6FF-06D0-4470-B71F-E106F53BC9E3}" returnToParent="0" transitionDur="100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a:ln w="3175">
                          <a:noFill/>
                        </a:ln>
                      </p166:spPr>
                    </pslz:zmPr>
                  </pslz:sldZmObj>
                </pslz:sldZm>
              </a:graphicData>
            </a:graphic>
          </p:graphicFrame>
        </mc:Choice>
        <mc:Fallback xmlns="">
          <p:pic>
            <p:nvPicPr>
              <p:cNvPr id="24" name="Dia nagyítása 23">
                <a:hlinkClick r:id="rId7" action="ppaction://hlinksldjump"/>
                <a:extLst>
                  <a:ext uri="{FF2B5EF4-FFF2-40B4-BE49-F238E27FC236}">
                    <a16:creationId xmlns:a16="http://schemas.microsoft.com/office/drawing/2014/main" id="{7EB26303-5DDD-4655-B68E-CE5E6A7B93CD}"/>
                  </a:ext>
                </a:extLst>
              </p:cNvPr>
              <p:cNvPicPr>
                <a:picLocks noGrp="1" noRot="1" noChangeAspect="1" noMove="1" noResize="1" noEditPoints="1" noAdjustHandles="1" noChangeArrowheads="1" noChangeShapeType="1"/>
              </p:cNvPicPr>
              <p:nvPr/>
            </p:nvPicPr>
            <p:blipFill>
              <a:blip r:embed="rId8"/>
              <a:stretch>
                <a:fillRect/>
              </a:stretch>
            </p:blipFill>
            <p:spPr>
              <a:xfrm>
                <a:off x="3693689" y="2800358"/>
                <a:ext cx="3048000" cy="1714500"/>
              </a:xfrm>
              <a:prstGeom prst="rect">
                <a:avLst/>
              </a:prstGeom>
              <a:ln w="3175">
                <a:noFill/>
              </a:ln>
            </p:spPr>
          </p:pic>
        </mc:Fallback>
      </mc:AlternateContent>
    </p:spTree>
    <p:extLst>
      <p:ext uri="{BB962C8B-B14F-4D97-AF65-F5344CB8AC3E}">
        <p14:creationId xmlns:p14="http://schemas.microsoft.com/office/powerpoint/2010/main" val="77172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12"/>
                                        </p:tgtEl>
                                      </p:cBhvr>
                                    </p:animEffect>
                                    <p:set>
                                      <p:cBhvr>
                                        <p:cTn id="29" dur="1" fill="hold">
                                          <p:stCondLst>
                                            <p:cond delay="499"/>
                                          </p:stCondLst>
                                        </p:cTn>
                                        <p:tgtEl>
                                          <p:spTgt spid="12"/>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8"/>
                                        </p:tgtEl>
                                      </p:cBhvr>
                                    </p:animEffect>
                                    <p:set>
                                      <p:cBhvr>
                                        <p:cTn id="35" dur="1" fill="hold">
                                          <p:stCondLst>
                                            <p:cond delay="499"/>
                                          </p:stCondLst>
                                        </p:cTn>
                                        <p:tgtEl>
                                          <p:spTgt spid="18"/>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childTnLst>
                          </p:cTn>
                        </p:par>
                        <p:par>
                          <p:cTn id="50" fill="hold">
                            <p:stCondLst>
                              <p:cond delay="500"/>
                            </p:stCondLst>
                            <p:childTnLst>
                              <p:par>
                                <p:cTn id="51" presetID="10" presetClass="entr" presetSubtype="0" fill="hold" grpId="0" nodeType="afterEffect">
                                  <p:stCondLst>
                                    <p:cond delay="100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50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8" grpId="0" animBg="1"/>
      <p:bldP spid="18" grpId="1" animBg="1"/>
      <p:bldP spid="23" grpId="0" animBg="1"/>
      <p:bldP spid="26" grpId="0" animBg="1"/>
      <p:bldP spid="2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673"/>
            <a:ext cx="12191999" cy="6854652"/>
          </a:xfrm>
          <a:prstGeom prst="rect">
            <a:avLst/>
          </a:prstGeom>
        </p:spPr>
      </p:pic>
      <p:pic>
        <p:nvPicPr>
          <p:cNvPr id="13" name="Kép 12">
            <a:extLst>
              <a:ext uri="{FF2B5EF4-FFF2-40B4-BE49-F238E27FC236}">
                <a16:creationId xmlns:a16="http://schemas.microsoft.com/office/drawing/2014/main" id="{40C582FC-C14D-425B-A954-CD633FDC28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0320" y="1364572"/>
            <a:ext cx="2379615" cy="2468497"/>
          </a:xfrm>
          <a:prstGeom prst="rect">
            <a:avLst/>
          </a:prstGeom>
        </p:spPr>
      </p:pic>
      <p:sp>
        <p:nvSpPr>
          <p:cNvPr id="14" name="Téglalap: szamárfül 13">
            <a:extLst>
              <a:ext uri="{FF2B5EF4-FFF2-40B4-BE49-F238E27FC236}">
                <a16:creationId xmlns:a16="http://schemas.microsoft.com/office/drawing/2014/main" id="{8DBB579D-2F28-4D34-8B95-DA514A470CC9}"/>
              </a:ext>
            </a:extLst>
          </p:cNvPr>
          <p:cNvSpPr/>
          <p:nvPr/>
        </p:nvSpPr>
        <p:spPr>
          <a:xfrm>
            <a:off x="4951681" y="1556356"/>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Oh: </a:t>
            </a:r>
            <a:r>
              <a:rPr lang="hu-HU" sz="1200" dirty="0">
                <a:solidFill>
                  <a:srgbClr val="000000"/>
                </a:solidFill>
                <a:effectLst/>
                <a:latin typeface="Arial Nova Cond" panose="020B0506020202020204" pitchFamily="34" charset="0"/>
              </a:rPr>
              <a:t>100% a CPU.</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Memóriából is kifutottunk. Ez amúgy e RAM teszt volt. Erre is ki kell alakítanom valami jobb tesztet.</a:t>
            </a:r>
            <a:endParaRPr lang="hu-HU" sz="1200" dirty="0">
              <a:solidFill>
                <a:schemeClr val="bg1"/>
              </a:solidFill>
              <a:latin typeface="Arial Nova Cond" panose="020B0506020202020204" pitchFamily="34" charset="0"/>
            </a:endParaRPr>
          </a:p>
        </p:txBody>
      </p:sp>
      <p:pic>
        <p:nvPicPr>
          <p:cNvPr id="4" name="Kép 3" descr="A képen szöveg látható&#10;&#10;Automatikusan generált leírás">
            <a:extLst>
              <a:ext uri="{FF2B5EF4-FFF2-40B4-BE49-F238E27FC236}">
                <a16:creationId xmlns:a16="http://schemas.microsoft.com/office/drawing/2014/main" id="{6EDE2907-2BE2-4962-921E-73118646D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32" y="1385859"/>
            <a:ext cx="12192000" cy="4567531"/>
          </a:xfrm>
          <a:prstGeom prst="rect">
            <a:avLst/>
          </a:prstGeom>
        </p:spPr>
      </p:pic>
      <p:sp>
        <p:nvSpPr>
          <p:cNvPr id="19" name="Téglalap: szamárfül 18">
            <a:extLst>
              <a:ext uri="{FF2B5EF4-FFF2-40B4-BE49-F238E27FC236}">
                <a16:creationId xmlns:a16="http://schemas.microsoft.com/office/drawing/2014/main" id="{0F58E8FE-05C8-4A1B-BCC3-372733DEDB0C}"/>
              </a:ext>
            </a:extLst>
          </p:cNvPr>
          <p:cNvSpPr/>
          <p:nvPr/>
        </p:nvSpPr>
        <p:spPr>
          <a:xfrm>
            <a:off x="9437702" y="2179571"/>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A teszt amúgy lefutott</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Ilyen ínséges időkben már ez is valami.</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4091717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53</a:t>
            </a:fld>
            <a:endParaRPr lang="en-GB" dirty="0"/>
          </a:p>
        </p:txBody>
      </p:sp>
      <p:sp>
        <p:nvSpPr>
          <p:cNvPr id="8" name="Szöveg helye 14">
            <a:extLst>
              <a:ext uri="{FF2B5EF4-FFF2-40B4-BE49-F238E27FC236}">
                <a16:creationId xmlns:a16="http://schemas.microsoft.com/office/drawing/2014/main" id="{EE192E79-2B43-4139-B50B-37A6564296EA}"/>
              </a:ext>
            </a:extLst>
          </p:cNvPr>
          <p:cNvSpPr txBox="1">
            <a:spLocks/>
          </p:cNvSpPr>
          <p:nvPr/>
        </p:nvSpPr>
        <p:spPr>
          <a:xfrm>
            <a:off x="578331" y="1080363"/>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Download</a:t>
            </a:r>
            <a:r>
              <a:rPr lang="hu-HU" sz="2400" dirty="0">
                <a:solidFill>
                  <a:schemeClr val="bg1"/>
                </a:solidFill>
                <a:latin typeface="Arial" panose="020B0604020202020204" pitchFamily="34" charset="0"/>
                <a:cs typeface="Arial" panose="020B0604020202020204" pitchFamily="34" charset="0"/>
              </a:rPr>
              <a:t> a teszteket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a következőképen oldottam meg.</a:t>
            </a:r>
          </a:p>
        </p:txBody>
      </p:sp>
      <p:pic>
        <p:nvPicPr>
          <p:cNvPr id="10" name="Kép 9">
            <a:extLst>
              <a:ext uri="{FF2B5EF4-FFF2-40B4-BE49-F238E27FC236}">
                <a16:creationId xmlns:a16="http://schemas.microsoft.com/office/drawing/2014/main" id="{3DBDA34E-FC2C-4177-B073-F049D1E9CA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466" y="2336416"/>
            <a:ext cx="2185169" cy="2185169"/>
          </a:xfrm>
          <a:prstGeom prst="rect">
            <a:avLst/>
          </a:prstGeom>
        </p:spPr>
      </p:pic>
      <p:pic>
        <p:nvPicPr>
          <p:cNvPr id="17" name="Kép 16">
            <a:extLst>
              <a:ext uri="{FF2B5EF4-FFF2-40B4-BE49-F238E27FC236}">
                <a16:creationId xmlns:a16="http://schemas.microsoft.com/office/drawing/2014/main" id="{0CDF8473-477E-4E77-A4E3-B3786BA516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2397" y="2526038"/>
            <a:ext cx="2090193" cy="1805925"/>
          </a:xfrm>
          <a:prstGeom prst="rect">
            <a:avLst/>
          </a:prstGeom>
        </p:spPr>
      </p:pic>
      <p:sp>
        <p:nvSpPr>
          <p:cNvPr id="22" name="Szöveg helye 14">
            <a:extLst>
              <a:ext uri="{FF2B5EF4-FFF2-40B4-BE49-F238E27FC236}">
                <a16:creationId xmlns:a16="http://schemas.microsoft.com/office/drawing/2014/main" id="{6DF54632-8D54-47B8-9658-9D0706608B0C}"/>
              </a:ext>
            </a:extLst>
          </p:cNvPr>
          <p:cNvSpPr txBox="1">
            <a:spLocks/>
          </p:cNvSpPr>
          <p:nvPr/>
        </p:nvSpPr>
        <p:spPr>
          <a:xfrm>
            <a:off x="578331" y="4711207"/>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GitHub </a:t>
            </a:r>
            <a:r>
              <a:rPr lang="hu-HU" sz="2400" dirty="0" err="1">
                <a:solidFill>
                  <a:schemeClr val="bg1"/>
                </a:solidFill>
                <a:latin typeface="Arial" panose="020B0604020202020204" pitchFamily="34" charset="0"/>
                <a:cs typeface="Arial" panose="020B0604020202020204" pitchFamily="34" charset="0"/>
              </a:rPr>
              <a:t>Large</a:t>
            </a:r>
            <a:r>
              <a:rPr lang="hu-HU" sz="2400" dirty="0">
                <a:solidFill>
                  <a:schemeClr val="bg1"/>
                </a:solidFill>
                <a:latin typeface="Arial" panose="020B0604020202020204" pitchFamily="34" charset="0"/>
                <a:cs typeface="Arial" panose="020B0604020202020204" pitchFamily="34" charset="0"/>
              </a:rPr>
              <a:t> </a:t>
            </a:r>
            <a:r>
              <a:rPr lang="hu-HU" sz="2400" dirty="0" err="1">
                <a:solidFill>
                  <a:schemeClr val="bg1"/>
                </a:solidFill>
                <a:latin typeface="Arial" panose="020B0604020202020204" pitchFamily="34" charset="0"/>
                <a:cs typeface="Arial" panose="020B0604020202020204" pitchFamily="34" charset="0"/>
              </a:rPr>
              <a:t>repositoriumban</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4 darab *.</a:t>
            </a:r>
            <a:r>
              <a:rPr lang="hu-HU" dirty="0" err="1">
                <a:solidFill>
                  <a:schemeClr val="bg1"/>
                </a:solidFill>
                <a:latin typeface="Calibri Light" panose="020F0302020204030204" pitchFamily="34" charset="0"/>
                <a:cs typeface="Calibri Light" panose="020F0302020204030204" pitchFamily="34" charset="0"/>
              </a:rPr>
              <a:t>raw</a:t>
            </a:r>
            <a:r>
              <a:rPr lang="hu-HU" dirty="0">
                <a:solidFill>
                  <a:schemeClr val="bg1"/>
                </a:solidFill>
                <a:latin typeface="Calibri Light" panose="020F0302020204030204" pitchFamily="34" charset="0"/>
                <a:cs typeface="Calibri Light" panose="020F0302020204030204" pitchFamily="34" charset="0"/>
              </a:rPr>
              <a:t> kiterjesztésű</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képfile van.</a:t>
            </a:r>
          </a:p>
        </p:txBody>
      </p:sp>
      <p:grpSp>
        <p:nvGrpSpPr>
          <p:cNvPr id="39" name="Csoportba foglalás 38">
            <a:extLst>
              <a:ext uri="{FF2B5EF4-FFF2-40B4-BE49-F238E27FC236}">
                <a16:creationId xmlns:a16="http://schemas.microsoft.com/office/drawing/2014/main" id="{A6697C40-7B89-4719-9FEA-43FC28EB2347}"/>
              </a:ext>
            </a:extLst>
          </p:cNvPr>
          <p:cNvGrpSpPr/>
          <p:nvPr/>
        </p:nvGrpSpPr>
        <p:grpSpPr>
          <a:xfrm>
            <a:off x="5763126" y="3350795"/>
            <a:ext cx="2448953" cy="2520616"/>
            <a:chOff x="5763126" y="3350795"/>
            <a:chExt cx="2448953" cy="2520616"/>
          </a:xfrm>
        </p:grpSpPr>
        <p:sp>
          <p:nvSpPr>
            <p:cNvPr id="18" name="Téglalap: lekerekített 17">
              <a:extLst>
                <a:ext uri="{FF2B5EF4-FFF2-40B4-BE49-F238E27FC236}">
                  <a16:creationId xmlns:a16="http://schemas.microsoft.com/office/drawing/2014/main" id="{0B997D21-1D8E-424E-B61F-2A01752C9C1A}"/>
                </a:ext>
              </a:extLst>
            </p:cNvPr>
            <p:cNvSpPr/>
            <p:nvPr/>
          </p:nvSpPr>
          <p:spPr>
            <a:xfrm>
              <a:off x="5763126" y="3429000"/>
              <a:ext cx="2442411" cy="2442411"/>
            </a:xfrm>
            <a:prstGeom prst="roundRect">
              <a:avLst>
                <a:gd name="adj" fmla="val 53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26" name="Kép 25" descr="A képen clipart látható&#10;&#10;Automatikusan generált leírás">
              <a:extLst>
                <a:ext uri="{FF2B5EF4-FFF2-40B4-BE49-F238E27FC236}">
                  <a16:creationId xmlns:a16="http://schemas.microsoft.com/office/drawing/2014/main" id="{B8C6249B-A57C-46EE-8C02-F7E8307C30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9259" y="3350795"/>
              <a:ext cx="981075" cy="1028700"/>
            </a:xfrm>
            <a:prstGeom prst="rect">
              <a:avLst/>
            </a:prstGeom>
          </p:spPr>
        </p:pic>
        <p:sp>
          <p:nvSpPr>
            <p:cNvPr id="35" name="Téglalap: lekerekített 34">
              <a:extLst>
                <a:ext uri="{FF2B5EF4-FFF2-40B4-BE49-F238E27FC236}">
                  <a16:creationId xmlns:a16="http://schemas.microsoft.com/office/drawing/2014/main" id="{5DEC8A91-A192-4DB7-959B-5C8FD5E7E1AF}"/>
                </a:ext>
              </a:extLst>
            </p:cNvPr>
            <p:cNvSpPr/>
            <p:nvPr/>
          </p:nvSpPr>
          <p:spPr>
            <a:xfrm>
              <a:off x="5769668" y="3429935"/>
              <a:ext cx="2442411" cy="376673"/>
            </a:xfrm>
            <a:custGeom>
              <a:avLst/>
              <a:gdLst>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2312060 w 2442411"/>
                <a:gd name="connsiteY5" fmla="*/ 2442411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1616443 w 2442411"/>
                <a:gd name="connsiteY5" fmla="*/ 1881429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319115"/>
                <a:gd name="connsiteX1" fmla="*/ 130351 w 2442411"/>
                <a:gd name="connsiteY1" fmla="*/ 0 h 2319115"/>
                <a:gd name="connsiteX2" fmla="*/ 2312060 w 2442411"/>
                <a:gd name="connsiteY2" fmla="*/ 0 h 2319115"/>
                <a:gd name="connsiteX3" fmla="*/ 2442411 w 2442411"/>
                <a:gd name="connsiteY3" fmla="*/ 130351 h 2319115"/>
                <a:gd name="connsiteX4" fmla="*/ 2442411 w 2442411"/>
                <a:gd name="connsiteY4" fmla="*/ 2312060 h 2319115"/>
                <a:gd name="connsiteX5" fmla="*/ 1616443 w 2442411"/>
                <a:gd name="connsiteY5" fmla="*/ 1881429 h 2319115"/>
                <a:gd name="connsiteX6" fmla="*/ 820358 w 2442411"/>
                <a:gd name="connsiteY6" fmla="*/ 1864600 h 2319115"/>
                <a:gd name="connsiteX7" fmla="*/ 0 w 2442411"/>
                <a:gd name="connsiteY7" fmla="*/ 2312060 h 2319115"/>
                <a:gd name="connsiteX8" fmla="*/ 0 w 2442411"/>
                <a:gd name="connsiteY8" fmla="*/ 130351 h 2319115"/>
                <a:gd name="connsiteX0" fmla="*/ 0 w 2442411"/>
                <a:gd name="connsiteY0" fmla="*/ 130351 h 2381500"/>
                <a:gd name="connsiteX1" fmla="*/ 130351 w 2442411"/>
                <a:gd name="connsiteY1" fmla="*/ 0 h 2381500"/>
                <a:gd name="connsiteX2" fmla="*/ 2312060 w 2442411"/>
                <a:gd name="connsiteY2" fmla="*/ 0 h 2381500"/>
                <a:gd name="connsiteX3" fmla="*/ 2442411 w 2442411"/>
                <a:gd name="connsiteY3" fmla="*/ 130351 h 2381500"/>
                <a:gd name="connsiteX4" fmla="*/ 2442411 w 2442411"/>
                <a:gd name="connsiteY4" fmla="*/ 2312060 h 2381500"/>
                <a:gd name="connsiteX5" fmla="*/ 1616443 w 2442411"/>
                <a:gd name="connsiteY5" fmla="*/ 1881429 h 2381500"/>
                <a:gd name="connsiteX6" fmla="*/ 0 w 2442411"/>
                <a:gd name="connsiteY6" fmla="*/ 2312060 h 2381500"/>
                <a:gd name="connsiteX7" fmla="*/ 0 w 2442411"/>
                <a:gd name="connsiteY7" fmla="*/ 130351 h 2381500"/>
                <a:gd name="connsiteX0" fmla="*/ 0 w 2442411"/>
                <a:gd name="connsiteY0" fmla="*/ 130351 h 2584773"/>
                <a:gd name="connsiteX1" fmla="*/ 130351 w 2442411"/>
                <a:gd name="connsiteY1" fmla="*/ 0 h 2584773"/>
                <a:gd name="connsiteX2" fmla="*/ 2312060 w 2442411"/>
                <a:gd name="connsiteY2" fmla="*/ 0 h 2584773"/>
                <a:gd name="connsiteX3" fmla="*/ 2442411 w 2442411"/>
                <a:gd name="connsiteY3" fmla="*/ 130351 h 2584773"/>
                <a:gd name="connsiteX4" fmla="*/ 2442411 w 2442411"/>
                <a:gd name="connsiteY4" fmla="*/ 2312060 h 2584773"/>
                <a:gd name="connsiteX5" fmla="*/ 0 w 2442411"/>
                <a:gd name="connsiteY5" fmla="*/ 2312060 h 2584773"/>
                <a:gd name="connsiteX6" fmla="*/ 0 w 2442411"/>
                <a:gd name="connsiteY6" fmla="*/ 130351 h 2584773"/>
                <a:gd name="connsiteX0" fmla="*/ 0 w 2442411"/>
                <a:gd name="connsiteY0" fmla="*/ 130351 h 2478533"/>
                <a:gd name="connsiteX1" fmla="*/ 130351 w 2442411"/>
                <a:gd name="connsiteY1" fmla="*/ 0 h 2478533"/>
                <a:gd name="connsiteX2" fmla="*/ 2312060 w 2442411"/>
                <a:gd name="connsiteY2" fmla="*/ 0 h 2478533"/>
                <a:gd name="connsiteX3" fmla="*/ 2442411 w 2442411"/>
                <a:gd name="connsiteY3" fmla="*/ 130351 h 2478533"/>
                <a:gd name="connsiteX4" fmla="*/ 2442411 w 2442411"/>
                <a:gd name="connsiteY4" fmla="*/ 2312060 h 2478533"/>
                <a:gd name="connsiteX5" fmla="*/ 0 w 2442411"/>
                <a:gd name="connsiteY5" fmla="*/ 2312060 h 2478533"/>
                <a:gd name="connsiteX6" fmla="*/ 0 w 2442411"/>
                <a:gd name="connsiteY6" fmla="*/ 130351 h 2478533"/>
                <a:gd name="connsiteX0" fmla="*/ 0 w 2442411"/>
                <a:gd name="connsiteY0" fmla="*/ 130351 h 2322683"/>
                <a:gd name="connsiteX1" fmla="*/ 130351 w 2442411"/>
                <a:gd name="connsiteY1" fmla="*/ 0 h 2322683"/>
                <a:gd name="connsiteX2" fmla="*/ 2312060 w 2442411"/>
                <a:gd name="connsiteY2" fmla="*/ 0 h 2322683"/>
                <a:gd name="connsiteX3" fmla="*/ 2442411 w 2442411"/>
                <a:gd name="connsiteY3" fmla="*/ 130351 h 2322683"/>
                <a:gd name="connsiteX4" fmla="*/ 2442411 w 2442411"/>
                <a:gd name="connsiteY4" fmla="*/ 2312060 h 2322683"/>
                <a:gd name="connsiteX5" fmla="*/ 0 w 2442411"/>
                <a:gd name="connsiteY5" fmla="*/ 2312060 h 2322683"/>
                <a:gd name="connsiteX6" fmla="*/ 0 w 2442411"/>
                <a:gd name="connsiteY6" fmla="*/ 130351 h 2322683"/>
                <a:gd name="connsiteX0" fmla="*/ 0 w 2442411"/>
                <a:gd name="connsiteY0" fmla="*/ 130351 h 2312086"/>
                <a:gd name="connsiteX1" fmla="*/ 130351 w 2442411"/>
                <a:gd name="connsiteY1" fmla="*/ 0 h 2312086"/>
                <a:gd name="connsiteX2" fmla="*/ 2312060 w 2442411"/>
                <a:gd name="connsiteY2" fmla="*/ 0 h 2312086"/>
                <a:gd name="connsiteX3" fmla="*/ 2442411 w 2442411"/>
                <a:gd name="connsiteY3" fmla="*/ 130351 h 2312086"/>
                <a:gd name="connsiteX4" fmla="*/ 2442411 w 2442411"/>
                <a:gd name="connsiteY4" fmla="*/ 2312060 h 2312086"/>
                <a:gd name="connsiteX5" fmla="*/ 72928 w 2442411"/>
                <a:gd name="connsiteY5" fmla="*/ 1711810 h 2312086"/>
                <a:gd name="connsiteX6" fmla="*/ 0 w 2442411"/>
                <a:gd name="connsiteY6" fmla="*/ 130351 h 2312086"/>
                <a:gd name="connsiteX0" fmla="*/ 0 w 2442411"/>
                <a:gd name="connsiteY0" fmla="*/ 130351 h 2312077"/>
                <a:gd name="connsiteX1" fmla="*/ 130351 w 2442411"/>
                <a:gd name="connsiteY1" fmla="*/ 0 h 2312077"/>
                <a:gd name="connsiteX2" fmla="*/ 2312060 w 2442411"/>
                <a:gd name="connsiteY2" fmla="*/ 0 h 2312077"/>
                <a:gd name="connsiteX3" fmla="*/ 2442411 w 2442411"/>
                <a:gd name="connsiteY3" fmla="*/ 130351 h 2312077"/>
                <a:gd name="connsiteX4" fmla="*/ 2442411 w 2442411"/>
                <a:gd name="connsiteY4" fmla="*/ 2312060 h 2312077"/>
                <a:gd name="connsiteX5" fmla="*/ 0 w 2442411"/>
                <a:gd name="connsiteY5" fmla="*/ 1380831 h 2312077"/>
                <a:gd name="connsiteX6" fmla="*/ 0 w 2442411"/>
                <a:gd name="connsiteY6" fmla="*/ 130351 h 2312077"/>
                <a:gd name="connsiteX0" fmla="*/ 0 w 2442411"/>
                <a:gd name="connsiteY0" fmla="*/ 130351 h 1381163"/>
                <a:gd name="connsiteX1" fmla="*/ 130351 w 2442411"/>
                <a:gd name="connsiteY1" fmla="*/ 0 h 1381163"/>
                <a:gd name="connsiteX2" fmla="*/ 2312060 w 2442411"/>
                <a:gd name="connsiteY2" fmla="*/ 0 h 1381163"/>
                <a:gd name="connsiteX3" fmla="*/ 2442411 w 2442411"/>
                <a:gd name="connsiteY3" fmla="*/ 130351 h 1381163"/>
                <a:gd name="connsiteX4" fmla="*/ 2436801 w 2442411"/>
                <a:gd name="connsiteY4" fmla="*/ 376673 h 1381163"/>
                <a:gd name="connsiteX5" fmla="*/ 0 w 2442411"/>
                <a:gd name="connsiteY5" fmla="*/ 1380831 h 1381163"/>
                <a:gd name="connsiteX6" fmla="*/ 0 w 2442411"/>
                <a:gd name="connsiteY6" fmla="*/ 130351 h 1381163"/>
                <a:gd name="connsiteX0" fmla="*/ 5609 w 2448020"/>
                <a:gd name="connsiteY0" fmla="*/ 130351 h 387297"/>
                <a:gd name="connsiteX1" fmla="*/ 135960 w 2448020"/>
                <a:gd name="connsiteY1" fmla="*/ 0 h 387297"/>
                <a:gd name="connsiteX2" fmla="*/ 2317669 w 2448020"/>
                <a:gd name="connsiteY2" fmla="*/ 0 h 387297"/>
                <a:gd name="connsiteX3" fmla="*/ 2448020 w 2448020"/>
                <a:gd name="connsiteY3" fmla="*/ 130351 h 387297"/>
                <a:gd name="connsiteX4" fmla="*/ 2442410 w 2448020"/>
                <a:gd name="connsiteY4" fmla="*/ 376673 h 387297"/>
                <a:gd name="connsiteX5" fmla="*/ 0 w 2448020"/>
                <a:gd name="connsiteY5" fmla="*/ 376674 h 387297"/>
                <a:gd name="connsiteX6" fmla="*/ 5609 w 2448020"/>
                <a:gd name="connsiteY6" fmla="*/ 130351 h 387297"/>
                <a:gd name="connsiteX0" fmla="*/ 0 w 2442411"/>
                <a:gd name="connsiteY0" fmla="*/ 130351 h 383729"/>
                <a:gd name="connsiteX1" fmla="*/ 130351 w 2442411"/>
                <a:gd name="connsiteY1" fmla="*/ 0 h 383729"/>
                <a:gd name="connsiteX2" fmla="*/ 2312060 w 2442411"/>
                <a:gd name="connsiteY2" fmla="*/ 0 h 383729"/>
                <a:gd name="connsiteX3" fmla="*/ 2442411 w 2442411"/>
                <a:gd name="connsiteY3" fmla="*/ 130351 h 383729"/>
                <a:gd name="connsiteX4" fmla="*/ 2436801 w 2442411"/>
                <a:gd name="connsiteY4" fmla="*/ 376673 h 383729"/>
                <a:gd name="connsiteX5" fmla="*/ 1 w 2442411"/>
                <a:gd name="connsiteY5" fmla="*/ 371064 h 383729"/>
                <a:gd name="connsiteX6" fmla="*/ 0 w 2442411"/>
                <a:gd name="connsiteY6" fmla="*/ 130351 h 383729"/>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36801 w 2442411"/>
                <a:gd name="connsiteY4" fmla="*/ 376673 h 376673"/>
                <a:gd name="connsiteX5" fmla="*/ 1 w 2442411"/>
                <a:gd name="connsiteY5" fmla="*/ 371064 h 376673"/>
                <a:gd name="connsiteX6" fmla="*/ 0 w 2442411"/>
                <a:gd name="connsiteY6" fmla="*/ 130351 h 376673"/>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42244 w 2442411"/>
                <a:gd name="connsiteY4" fmla="*/ 376673 h 376673"/>
                <a:gd name="connsiteX5" fmla="*/ 1 w 2442411"/>
                <a:gd name="connsiteY5" fmla="*/ 371064 h 376673"/>
                <a:gd name="connsiteX6" fmla="*/ 0 w 2442411"/>
                <a:gd name="connsiteY6" fmla="*/ 130351 h 37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2411" h="376673">
                  <a:moveTo>
                    <a:pt x="0" y="130351"/>
                  </a:moveTo>
                  <a:cubicBezTo>
                    <a:pt x="0" y="58360"/>
                    <a:pt x="58360" y="0"/>
                    <a:pt x="130351" y="0"/>
                  </a:cubicBezTo>
                  <a:lnTo>
                    <a:pt x="2312060" y="0"/>
                  </a:lnTo>
                  <a:cubicBezTo>
                    <a:pt x="2384051" y="0"/>
                    <a:pt x="2442411" y="58360"/>
                    <a:pt x="2442411" y="130351"/>
                  </a:cubicBezTo>
                  <a:cubicBezTo>
                    <a:pt x="2442355" y="212458"/>
                    <a:pt x="2442300" y="294566"/>
                    <a:pt x="2442244" y="376673"/>
                  </a:cubicBezTo>
                  <a:lnTo>
                    <a:pt x="1" y="371064"/>
                  </a:lnTo>
                  <a:cubicBezTo>
                    <a:pt x="1" y="290826"/>
                    <a:pt x="0" y="210589"/>
                    <a:pt x="0" y="130351"/>
                  </a:cubicBezTo>
                  <a:close/>
                </a:path>
              </a:pathLst>
            </a:cu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hu-HU" dirty="0"/>
            </a:p>
          </p:txBody>
        </p:sp>
        <p:pic>
          <p:nvPicPr>
            <p:cNvPr id="36" name="Kép 35" descr="A képen szöveg, fegyver, bokszer, clipart látható&#10;&#10;Automatikusan generált leírás">
              <a:extLst>
                <a:ext uri="{FF2B5EF4-FFF2-40B4-BE49-F238E27FC236}">
                  <a16:creationId xmlns:a16="http://schemas.microsoft.com/office/drawing/2014/main" id="{004975D7-AAAD-4344-A461-12F1C95D6C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18202" y="3398037"/>
              <a:ext cx="398516" cy="398516"/>
            </a:xfrm>
            <a:prstGeom prst="rect">
              <a:avLst/>
            </a:prstGeom>
          </p:spPr>
        </p:pic>
      </p:grpSp>
      <p:cxnSp>
        <p:nvCxnSpPr>
          <p:cNvPr id="38" name="Egyenes összekötő nyíllal 37">
            <a:extLst>
              <a:ext uri="{FF2B5EF4-FFF2-40B4-BE49-F238E27FC236}">
                <a16:creationId xmlns:a16="http://schemas.microsoft.com/office/drawing/2014/main" id="{F6491460-93FD-4D92-9A98-CEFFDA0EEDC6}"/>
              </a:ext>
            </a:extLst>
          </p:cNvPr>
          <p:cNvCxnSpPr/>
          <p:nvPr/>
        </p:nvCxnSpPr>
        <p:spPr>
          <a:xfrm flipH="1">
            <a:off x="3117669" y="5582194"/>
            <a:ext cx="2645457" cy="0"/>
          </a:xfrm>
          <a:prstGeom prst="straightConnector1">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2" name="Egyenes összekötő nyíllal 41">
            <a:extLst>
              <a:ext uri="{FF2B5EF4-FFF2-40B4-BE49-F238E27FC236}">
                <a16:creationId xmlns:a16="http://schemas.microsoft.com/office/drawing/2014/main" id="{F7789595-3027-4ADB-AE0F-56E3C578BA63}"/>
              </a:ext>
            </a:extLst>
          </p:cNvPr>
          <p:cNvCxnSpPr/>
          <p:nvPr/>
        </p:nvCxnSpPr>
        <p:spPr>
          <a:xfrm flipH="1">
            <a:off x="3117669" y="5355771"/>
            <a:ext cx="2645457" cy="0"/>
          </a:xfrm>
          <a:prstGeom prst="straightConnector1">
            <a:avLst/>
          </a:prstGeom>
          <a:ln>
            <a:solidFill>
              <a:schemeClr val="bg1"/>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45" name="Szöveg helye 14">
            <a:extLst>
              <a:ext uri="{FF2B5EF4-FFF2-40B4-BE49-F238E27FC236}">
                <a16:creationId xmlns:a16="http://schemas.microsoft.com/office/drawing/2014/main" id="{CC840497-5B02-418E-9DA3-758B560EF898}"/>
              </a:ext>
            </a:extLst>
          </p:cNvPr>
          <p:cNvSpPr txBox="1">
            <a:spLocks/>
          </p:cNvSpPr>
          <p:nvPr/>
        </p:nvSpPr>
        <p:spPr>
          <a:xfrm>
            <a:off x="5821851" y="3860254"/>
            <a:ext cx="2383686" cy="186998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Letöltés</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több szálon</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1MByte</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2MByte</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10MByte        paramétertől</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50MByte                 függően</a:t>
            </a:r>
          </a:p>
        </p:txBody>
      </p:sp>
      <p:grpSp>
        <p:nvGrpSpPr>
          <p:cNvPr id="46" name="Csoportba foglalás 45">
            <a:extLst>
              <a:ext uri="{FF2B5EF4-FFF2-40B4-BE49-F238E27FC236}">
                <a16:creationId xmlns:a16="http://schemas.microsoft.com/office/drawing/2014/main" id="{97DE91FC-8706-431E-8FD8-0E4C161C2930}"/>
              </a:ext>
            </a:extLst>
          </p:cNvPr>
          <p:cNvGrpSpPr/>
          <p:nvPr/>
        </p:nvGrpSpPr>
        <p:grpSpPr>
          <a:xfrm>
            <a:off x="8719336" y="3398037"/>
            <a:ext cx="2448953" cy="2473374"/>
            <a:chOff x="5763126" y="3398037"/>
            <a:chExt cx="2448953" cy="2473374"/>
          </a:xfrm>
        </p:grpSpPr>
        <p:sp>
          <p:nvSpPr>
            <p:cNvPr id="47" name="Téglalap: lekerekített 46">
              <a:extLst>
                <a:ext uri="{FF2B5EF4-FFF2-40B4-BE49-F238E27FC236}">
                  <a16:creationId xmlns:a16="http://schemas.microsoft.com/office/drawing/2014/main" id="{E0716D64-98BD-4C0D-9DC5-7F3A869BA0FF}"/>
                </a:ext>
              </a:extLst>
            </p:cNvPr>
            <p:cNvSpPr/>
            <p:nvPr/>
          </p:nvSpPr>
          <p:spPr>
            <a:xfrm>
              <a:off x="5763126" y="3429000"/>
              <a:ext cx="2442411" cy="2442411"/>
            </a:xfrm>
            <a:prstGeom prst="roundRect">
              <a:avLst>
                <a:gd name="adj" fmla="val 53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48" name="Kép 47">
              <a:extLst>
                <a:ext uri="{FF2B5EF4-FFF2-40B4-BE49-F238E27FC236}">
                  <a16:creationId xmlns:a16="http://schemas.microsoft.com/office/drawing/2014/main" id="{61D3CC7F-CC8A-4FE2-96D6-2C89DAC34AF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7634313" y="3883538"/>
              <a:ext cx="416070" cy="416070"/>
            </a:xfrm>
            <a:prstGeom prst="rect">
              <a:avLst/>
            </a:prstGeom>
          </p:spPr>
        </p:pic>
        <p:sp>
          <p:nvSpPr>
            <p:cNvPr id="49" name="Téglalap: lekerekített 34">
              <a:extLst>
                <a:ext uri="{FF2B5EF4-FFF2-40B4-BE49-F238E27FC236}">
                  <a16:creationId xmlns:a16="http://schemas.microsoft.com/office/drawing/2014/main" id="{9D4F9DA3-385B-46E6-8397-9EB74CE36303}"/>
                </a:ext>
              </a:extLst>
            </p:cNvPr>
            <p:cNvSpPr/>
            <p:nvPr/>
          </p:nvSpPr>
          <p:spPr>
            <a:xfrm>
              <a:off x="5769668" y="3429935"/>
              <a:ext cx="2442411" cy="376673"/>
            </a:xfrm>
            <a:custGeom>
              <a:avLst/>
              <a:gdLst>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2312060 w 2442411"/>
                <a:gd name="connsiteY5" fmla="*/ 2442411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1616443 w 2442411"/>
                <a:gd name="connsiteY5" fmla="*/ 1881429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319115"/>
                <a:gd name="connsiteX1" fmla="*/ 130351 w 2442411"/>
                <a:gd name="connsiteY1" fmla="*/ 0 h 2319115"/>
                <a:gd name="connsiteX2" fmla="*/ 2312060 w 2442411"/>
                <a:gd name="connsiteY2" fmla="*/ 0 h 2319115"/>
                <a:gd name="connsiteX3" fmla="*/ 2442411 w 2442411"/>
                <a:gd name="connsiteY3" fmla="*/ 130351 h 2319115"/>
                <a:gd name="connsiteX4" fmla="*/ 2442411 w 2442411"/>
                <a:gd name="connsiteY4" fmla="*/ 2312060 h 2319115"/>
                <a:gd name="connsiteX5" fmla="*/ 1616443 w 2442411"/>
                <a:gd name="connsiteY5" fmla="*/ 1881429 h 2319115"/>
                <a:gd name="connsiteX6" fmla="*/ 820358 w 2442411"/>
                <a:gd name="connsiteY6" fmla="*/ 1864600 h 2319115"/>
                <a:gd name="connsiteX7" fmla="*/ 0 w 2442411"/>
                <a:gd name="connsiteY7" fmla="*/ 2312060 h 2319115"/>
                <a:gd name="connsiteX8" fmla="*/ 0 w 2442411"/>
                <a:gd name="connsiteY8" fmla="*/ 130351 h 2319115"/>
                <a:gd name="connsiteX0" fmla="*/ 0 w 2442411"/>
                <a:gd name="connsiteY0" fmla="*/ 130351 h 2381500"/>
                <a:gd name="connsiteX1" fmla="*/ 130351 w 2442411"/>
                <a:gd name="connsiteY1" fmla="*/ 0 h 2381500"/>
                <a:gd name="connsiteX2" fmla="*/ 2312060 w 2442411"/>
                <a:gd name="connsiteY2" fmla="*/ 0 h 2381500"/>
                <a:gd name="connsiteX3" fmla="*/ 2442411 w 2442411"/>
                <a:gd name="connsiteY3" fmla="*/ 130351 h 2381500"/>
                <a:gd name="connsiteX4" fmla="*/ 2442411 w 2442411"/>
                <a:gd name="connsiteY4" fmla="*/ 2312060 h 2381500"/>
                <a:gd name="connsiteX5" fmla="*/ 1616443 w 2442411"/>
                <a:gd name="connsiteY5" fmla="*/ 1881429 h 2381500"/>
                <a:gd name="connsiteX6" fmla="*/ 0 w 2442411"/>
                <a:gd name="connsiteY6" fmla="*/ 2312060 h 2381500"/>
                <a:gd name="connsiteX7" fmla="*/ 0 w 2442411"/>
                <a:gd name="connsiteY7" fmla="*/ 130351 h 2381500"/>
                <a:gd name="connsiteX0" fmla="*/ 0 w 2442411"/>
                <a:gd name="connsiteY0" fmla="*/ 130351 h 2584773"/>
                <a:gd name="connsiteX1" fmla="*/ 130351 w 2442411"/>
                <a:gd name="connsiteY1" fmla="*/ 0 h 2584773"/>
                <a:gd name="connsiteX2" fmla="*/ 2312060 w 2442411"/>
                <a:gd name="connsiteY2" fmla="*/ 0 h 2584773"/>
                <a:gd name="connsiteX3" fmla="*/ 2442411 w 2442411"/>
                <a:gd name="connsiteY3" fmla="*/ 130351 h 2584773"/>
                <a:gd name="connsiteX4" fmla="*/ 2442411 w 2442411"/>
                <a:gd name="connsiteY4" fmla="*/ 2312060 h 2584773"/>
                <a:gd name="connsiteX5" fmla="*/ 0 w 2442411"/>
                <a:gd name="connsiteY5" fmla="*/ 2312060 h 2584773"/>
                <a:gd name="connsiteX6" fmla="*/ 0 w 2442411"/>
                <a:gd name="connsiteY6" fmla="*/ 130351 h 2584773"/>
                <a:gd name="connsiteX0" fmla="*/ 0 w 2442411"/>
                <a:gd name="connsiteY0" fmla="*/ 130351 h 2478533"/>
                <a:gd name="connsiteX1" fmla="*/ 130351 w 2442411"/>
                <a:gd name="connsiteY1" fmla="*/ 0 h 2478533"/>
                <a:gd name="connsiteX2" fmla="*/ 2312060 w 2442411"/>
                <a:gd name="connsiteY2" fmla="*/ 0 h 2478533"/>
                <a:gd name="connsiteX3" fmla="*/ 2442411 w 2442411"/>
                <a:gd name="connsiteY3" fmla="*/ 130351 h 2478533"/>
                <a:gd name="connsiteX4" fmla="*/ 2442411 w 2442411"/>
                <a:gd name="connsiteY4" fmla="*/ 2312060 h 2478533"/>
                <a:gd name="connsiteX5" fmla="*/ 0 w 2442411"/>
                <a:gd name="connsiteY5" fmla="*/ 2312060 h 2478533"/>
                <a:gd name="connsiteX6" fmla="*/ 0 w 2442411"/>
                <a:gd name="connsiteY6" fmla="*/ 130351 h 2478533"/>
                <a:gd name="connsiteX0" fmla="*/ 0 w 2442411"/>
                <a:gd name="connsiteY0" fmla="*/ 130351 h 2322683"/>
                <a:gd name="connsiteX1" fmla="*/ 130351 w 2442411"/>
                <a:gd name="connsiteY1" fmla="*/ 0 h 2322683"/>
                <a:gd name="connsiteX2" fmla="*/ 2312060 w 2442411"/>
                <a:gd name="connsiteY2" fmla="*/ 0 h 2322683"/>
                <a:gd name="connsiteX3" fmla="*/ 2442411 w 2442411"/>
                <a:gd name="connsiteY3" fmla="*/ 130351 h 2322683"/>
                <a:gd name="connsiteX4" fmla="*/ 2442411 w 2442411"/>
                <a:gd name="connsiteY4" fmla="*/ 2312060 h 2322683"/>
                <a:gd name="connsiteX5" fmla="*/ 0 w 2442411"/>
                <a:gd name="connsiteY5" fmla="*/ 2312060 h 2322683"/>
                <a:gd name="connsiteX6" fmla="*/ 0 w 2442411"/>
                <a:gd name="connsiteY6" fmla="*/ 130351 h 2322683"/>
                <a:gd name="connsiteX0" fmla="*/ 0 w 2442411"/>
                <a:gd name="connsiteY0" fmla="*/ 130351 h 2312086"/>
                <a:gd name="connsiteX1" fmla="*/ 130351 w 2442411"/>
                <a:gd name="connsiteY1" fmla="*/ 0 h 2312086"/>
                <a:gd name="connsiteX2" fmla="*/ 2312060 w 2442411"/>
                <a:gd name="connsiteY2" fmla="*/ 0 h 2312086"/>
                <a:gd name="connsiteX3" fmla="*/ 2442411 w 2442411"/>
                <a:gd name="connsiteY3" fmla="*/ 130351 h 2312086"/>
                <a:gd name="connsiteX4" fmla="*/ 2442411 w 2442411"/>
                <a:gd name="connsiteY4" fmla="*/ 2312060 h 2312086"/>
                <a:gd name="connsiteX5" fmla="*/ 72928 w 2442411"/>
                <a:gd name="connsiteY5" fmla="*/ 1711810 h 2312086"/>
                <a:gd name="connsiteX6" fmla="*/ 0 w 2442411"/>
                <a:gd name="connsiteY6" fmla="*/ 130351 h 2312086"/>
                <a:gd name="connsiteX0" fmla="*/ 0 w 2442411"/>
                <a:gd name="connsiteY0" fmla="*/ 130351 h 2312077"/>
                <a:gd name="connsiteX1" fmla="*/ 130351 w 2442411"/>
                <a:gd name="connsiteY1" fmla="*/ 0 h 2312077"/>
                <a:gd name="connsiteX2" fmla="*/ 2312060 w 2442411"/>
                <a:gd name="connsiteY2" fmla="*/ 0 h 2312077"/>
                <a:gd name="connsiteX3" fmla="*/ 2442411 w 2442411"/>
                <a:gd name="connsiteY3" fmla="*/ 130351 h 2312077"/>
                <a:gd name="connsiteX4" fmla="*/ 2442411 w 2442411"/>
                <a:gd name="connsiteY4" fmla="*/ 2312060 h 2312077"/>
                <a:gd name="connsiteX5" fmla="*/ 0 w 2442411"/>
                <a:gd name="connsiteY5" fmla="*/ 1380831 h 2312077"/>
                <a:gd name="connsiteX6" fmla="*/ 0 w 2442411"/>
                <a:gd name="connsiteY6" fmla="*/ 130351 h 2312077"/>
                <a:gd name="connsiteX0" fmla="*/ 0 w 2442411"/>
                <a:gd name="connsiteY0" fmla="*/ 130351 h 1381163"/>
                <a:gd name="connsiteX1" fmla="*/ 130351 w 2442411"/>
                <a:gd name="connsiteY1" fmla="*/ 0 h 1381163"/>
                <a:gd name="connsiteX2" fmla="*/ 2312060 w 2442411"/>
                <a:gd name="connsiteY2" fmla="*/ 0 h 1381163"/>
                <a:gd name="connsiteX3" fmla="*/ 2442411 w 2442411"/>
                <a:gd name="connsiteY3" fmla="*/ 130351 h 1381163"/>
                <a:gd name="connsiteX4" fmla="*/ 2436801 w 2442411"/>
                <a:gd name="connsiteY4" fmla="*/ 376673 h 1381163"/>
                <a:gd name="connsiteX5" fmla="*/ 0 w 2442411"/>
                <a:gd name="connsiteY5" fmla="*/ 1380831 h 1381163"/>
                <a:gd name="connsiteX6" fmla="*/ 0 w 2442411"/>
                <a:gd name="connsiteY6" fmla="*/ 130351 h 1381163"/>
                <a:gd name="connsiteX0" fmla="*/ 5609 w 2448020"/>
                <a:gd name="connsiteY0" fmla="*/ 130351 h 387297"/>
                <a:gd name="connsiteX1" fmla="*/ 135960 w 2448020"/>
                <a:gd name="connsiteY1" fmla="*/ 0 h 387297"/>
                <a:gd name="connsiteX2" fmla="*/ 2317669 w 2448020"/>
                <a:gd name="connsiteY2" fmla="*/ 0 h 387297"/>
                <a:gd name="connsiteX3" fmla="*/ 2448020 w 2448020"/>
                <a:gd name="connsiteY3" fmla="*/ 130351 h 387297"/>
                <a:gd name="connsiteX4" fmla="*/ 2442410 w 2448020"/>
                <a:gd name="connsiteY4" fmla="*/ 376673 h 387297"/>
                <a:gd name="connsiteX5" fmla="*/ 0 w 2448020"/>
                <a:gd name="connsiteY5" fmla="*/ 376674 h 387297"/>
                <a:gd name="connsiteX6" fmla="*/ 5609 w 2448020"/>
                <a:gd name="connsiteY6" fmla="*/ 130351 h 387297"/>
                <a:gd name="connsiteX0" fmla="*/ 0 w 2442411"/>
                <a:gd name="connsiteY0" fmla="*/ 130351 h 383729"/>
                <a:gd name="connsiteX1" fmla="*/ 130351 w 2442411"/>
                <a:gd name="connsiteY1" fmla="*/ 0 h 383729"/>
                <a:gd name="connsiteX2" fmla="*/ 2312060 w 2442411"/>
                <a:gd name="connsiteY2" fmla="*/ 0 h 383729"/>
                <a:gd name="connsiteX3" fmla="*/ 2442411 w 2442411"/>
                <a:gd name="connsiteY3" fmla="*/ 130351 h 383729"/>
                <a:gd name="connsiteX4" fmla="*/ 2436801 w 2442411"/>
                <a:gd name="connsiteY4" fmla="*/ 376673 h 383729"/>
                <a:gd name="connsiteX5" fmla="*/ 1 w 2442411"/>
                <a:gd name="connsiteY5" fmla="*/ 371064 h 383729"/>
                <a:gd name="connsiteX6" fmla="*/ 0 w 2442411"/>
                <a:gd name="connsiteY6" fmla="*/ 130351 h 383729"/>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36801 w 2442411"/>
                <a:gd name="connsiteY4" fmla="*/ 376673 h 376673"/>
                <a:gd name="connsiteX5" fmla="*/ 1 w 2442411"/>
                <a:gd name="connsiteY5" fmla="*/ 371064 h 376673"/>
                <a:gd name="connsiteX6" fmla="*/ 0 w 2442411"/>
                <a:gd name="connsiteY6" fmla="*/ 130351 h 376673"/>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42244 w 2442411"/>
                <a:gd name="connsiteY4" fmla="*/ 376673 h 376673"/>
                <a:gd name="connsiteX5" fmla="*/ 1 w 2442411"/>
                <a:gd name="connsiteY5" fmla="*/ 371064 h 376673"/>
                <a:gd name="connsiteX6" fmla="*/ 0 w 2442411"/>
                <a:gd name="connsiteY6" fmla="*/ 130351 h 37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2411" h="376673">
                  <a:moveTo>
                    <a:pt x="0" y="130351"/>
                  </a:moveTo>
                  <a:cubicBezTo>
                    <a:pt x="0" y="58360"/>
                    <a:pt x="58360" y="0"/>
                    <a:pt x="130351" y="0"/>
                  </a:cubicBezTo>
                  <a:lnTo>
                    <a:pt x="2312060" y="0"/>
                  </a:lnTo>
                  <a:cubicBezTo>
                    <a:pt x="2384051" y="0"/>
                    <a:pt x="2442411" y="58360"/>
                    <a:pt x="2442411" y="130351"/>
                  </a:cubicBezTo>
                  <a:cubicBezTo>
                    <a:pt x="2442355" y="212458"/>
                    <a:pt x="2442300" y="294566"/>
                    <a:pt x="2442244" y="376673"/>
                  </a:cubicBezTo>
                  <a:lnTo>
                    <a:pt x="1" y="371064"/>
                  </a:lnTo>
                  <a:cubicBezTo>
                    <a:pt x="1" y="290826"/>
                    <a:pt x="0" y="210589"/>
                    <a:pt x="0" y="130351"/>
                  </a:cubicBezTo>
                  <a:close/>
                </a:path>
              </a:pathLst>
            </a:cu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hu-HU" dirty="0"/>
            </a:p>
          </p:txBody>
        </p:sp>
        <p:pic>
          <p:nvPicPr>
            <p:cNvPr id="50" name="Kép 49" descr="A képen szöveg, fegyver, bokszer, clipart látható&#10;&#10;Automatikusan generált leírás">
              <a:extLst>
                <a:ext uri="{FF2B5EF4-FFF2-40B4-BE49-F238E27FC236}">
                  <a16:creationId xmlns:a16="http://schemas.microsoft.com/office/drawing/2014/main" id="{0533E787-D844-4B00-AA21-B4BA6C3D7A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18202" y="3398037"/>
              <a:ext cx="398516" cy="398516"/>
            </a:xfrm>
            <a:prstGeom prst="rect">
              <a:avLst/>
            </a:prstGeom>
          </p:spPr>
        </p:pic>
      </p:grpSp>
      <p:cxnSp>
        <p:nvCxnSpPr>
          <p:cNvPr id="52" name="Egyenes összekötő nyíllal 51">
            <a:extLst>
              <a:ext uri="{FF2B5EF4-FFF2-40B4-BE49-F238E27FC236}">
                <a16:creationId xmlns:a16="http://schemas.microsoft.com/office/drawing/2014/main" id="{39C00D54-CAE3-42B9-AD2A-BD143782552C}"/>
              </a:ext>
            </a:extLst>
          </p:cNvPr>
          <p:cNvCxnSpPr/>
          <p:nvPr/>
        </p:nvCxnSpPr>
        <p:spPr>
          <a:xfrm flipH="1">
            <a:off x="8242781" y="5355771"/>
            <a:ext cx="432554" cy="0"/>
          </a:xfrm>
          <a:prstGeom prst="straightConnector1">
            <a:avLst/>
          </a:prstGeom>
          <a:ln>
            <a:solidFill>
              <a:schemeClr val="bg1"/>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Egyenes összekötő nyíllal 52">
            <a:extLst>
              <a:ext uri="{FF2B5EF4-FFF2-40B4-BE49-F238E27FC236}">
                <a16:creationId xmlns:a16="http://schemas.microsoft.com/office/drawing/2014/main" id="{0FA7D0E8-5E64-4EAA-BA25-E75B0DD313DB}"/>
              </a:ext>
            </a:extLst>
          </p:cNvPr>
          <p:cNvCxnSpPr/>
          <p:nvPr/>
        </p:nvCxnSpPr>
        <p:spPr>
          <a:xfrm flipH="1">
            <a:off x="8247250" y="5582194"/>
            <a:ext cx="432554" cy="0"/>
          </a:xfrm>
          <a:prstGeom prst="straightConnector1">
            <a:avLst/>
          </a:prstGeom>
          <a:ln>
            <a:solidFill>
              <a:schemeClr val="bg1"/>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56" name="Szöveg helye 14">
            <a:extLst>
              <a:ext uri="{FF2B5EF4-FFF2-40B4-BE49-F238E27FC236}">
                <a16:creationId xmlns:a16="http://schemas.microsoft.com/office/drawing/2014/main" id="{3304EBA1-1A27-415E-A072-20C881111015}"/>
              </a:ext>
            </a:extLst>
          </p:cNvPr>
          <p:cNvSpPr txBox="1">
            <a:spLocks/>
          </p:cNvSpPr>
          <p:nvPr/>
        </p:nvSpPr>
        <p:spPr>
          <a:xfrm>
            <a:off x="8778061" y="3860254"/>
            <a:ext cx="2383686" cy="186998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Io</a:t>
            </a:r>
            <a:br>
              <a:rPr lang="hu-HU" sz="2400" dirty="0">
                <a:solidFill>
                  <a:schemeClr val="bg1"/>
                </a:solidFill>
                <a:latin typeface="Arial" panose="020B0604020202020204" pitchFamily="34" charset="0"/>
                <a:cs typeface="Arial" panose="020B0604020202020204" pitchFamily="34" charset="0"/>
              </a:rPr>
            </a:b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Le is lehet menti a </a:t>
            </a:r>
            <a:r>
              <a:rPr lang="hu-HU" dirty="0" err="1">
                <a:solidFill>
                  <a:schemeClr val="bg1"/>
                </a:solidFill>
                <a:latin typeface="Calibri Light" panose="020F0302020204030204" pitchFamily="34" charset="0"/>
                <a:cs typeface="Calibri Light" panose="020F0302020204030204" pitchFamily="34" charset="0"/>
              </a:rPr>
              <a:t>diskre</a:t>
            </a:r>
            <a:r>
              <a:rPr lang="hu-HU" dirty="0">
                <a:solidFill>
                  <a:schemeClr val="bg1"/>
                </a:solidFill>
                <a:latin typeface="Calibri Light" panose="020F0302020204030204" pitchFamily="34" charset="0"/>
                <a:cs typeface="Calibri Light" panose="020F0302020204030204" pitchFamily="34" charset="0"/>
              </a:rPr>
              <a:t> ha úgy olyan tesztet akarunk csinálni.</a:t>
            </a:r>
          </a:p>
        </p:txBody>
      </p:sp>
    </p:spTree>
    <p:extLst>
      <p:ext uri="{BB962C8B-B14F-4D97-AF65-F5344CB8AC3E}">
        <p14:creationId xmlns:p14="http://schemas.microsoft.com/office/powerpoint/2010/main" val="33528316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right)">
                                      <p:cBhvr>
                                        <p:cTn id="7" dur="500"/>
                                        <p:tgtEl>
                                          <p:spTgt spid="3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wipe(left)">
                                      <p:cBhvr>
                                        <p:cTn id="15" dur="500"/>
                                        <p:tgtEl>
                                          <p:spTgt spid="52"/>
                                        </p:tgtEl>
                                      </p:cBhvr>
                                    </p:animEffect>
                                  </p:childTnLst>
                                </p:cTn>
                              </p:par>
                              <p:par>
                                <p:cTn id="16" presetID="22" presetClass="entr" presetSubtype="8" fill="hold" nodeType="with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wipe(left)">
                                      <p:cBhvr>
                                        <p:cTn id="18" dur="500"/>
                                        <p:tgtEl>
                                          <p:spTgt spid="53"/>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fade">
                                      <p:cBhvr>
                                        <p:cTn id="2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descr="A képen szöveg, elektronika, fekete, számítógép látható&#10;&#10;Automatikusan generált leírás">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54</a:t>
            </a:fld>
            <a:endParaRPr lang="en-GB" dirty="0"/>
          </a:p>
        </p:txBody>
      </p:sp>
      <p:sp>
        <p:nvSpPr>
          <p:cNvPr id="67" name="Szöveg helye 14">
            <a:extLst>
              <a:ext uri="{FF2B5EF4-FFF2-40B4-BE49-F238E27FC236}">
                <a16:creationId xmlns:a16="http://schemas.microsoft.com/office/drawing/2014/main" id="{CBF3FD66-0271-469D-B759-13F30CD6BEBF}"/>
              </a:ext>
            </a:extLst>
          </p:cNvPr>
          <p:cNvSpPr txBox="1">
            <a:spLocks/>
          </p:cNvSpPr>
          <p:nvPr/>
        </p:nvSpPr>
        <p:spPr>
          <a:xfrm>
            <a:off x="606041" y="2305275"/>
            <a:ext cx="2904562" cy="3816199"/>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IO</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Konstans </a:t>
            </a:r>
            <a:r>
              <a:rPr lang="hu-HU" dirty="0" err="1">
                <a:solidFill>
                  <a:schemeClr val="tx1"/>
                </a:solidFill>
                <a:latin typeface="Calibri Light" panose="020F0302020204030204" pitchFamily="34" charset="0"/>
                <a:cs typeface="Calibri Light" panose="020F0302020204030204" pitchFamily="34" charset="0"/>
              </a:rPr>
              <a:t>Request</a:t>
            </a:r>
            <a:r>
              <a:rPr lang="hu-HU" dirty="0">
                <a:solidFill>
                  <a:schemeClr val="tx1"/>
                </a:solidFill>
                <a:latin typeface="Calibri Light" panose="020F0302020204030204" pitchFamily="34" charset="0"/>
                <a:cs typeface="Calibri Light" panose="020F0302020204030204" pitchFamily="34" charset="0"/>
              </a:rPr>
              <a:t>/</a:t>
            </a:r>
            <a:r>
              <a:rPr lang="hu-HU" dirty="0" err="1">
                <a:solidFill>
                  <a:schemeClr val="tx1"/>
                </a:solidFill>
                <a:latin typeface="Calibri Light" panose="020F0302020204030204" pitchFamily="34" charset="0"/>
                <a:cs typeface="Calibri Light" panose="020F0302020204030204" pitchFamily="34" charset="0"/>
              </a:rPr>
              <a:t>Rate</a:t>
            </a:r>
            <a:r>
              <a:rPr lang="hu-HU" dirty="0">
                <a:solidFill>
                  <a:schemeClr val="tx1"/>
                </a:solidFill>
                <a:latin typeface="Calibri Light" panose="020F0302020204030204" pitchFamily="34" charset="0"/>
                <a:cs typeface="Calibri Light" panose="020F0302020204030204" pitchFamily="34" charset="0"/>
              </a:rPr>
              <a:t> = 1mp/2kérés</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Feltorlódik a kiszolgálási idő, ahogyan ezt a zöld </a:t>
            </a:r>
            <a:r>
              <a:rPr lang="hu-HU" dirty="0" err="1">
                <a:solidFill>
                  <a:schemeClr val="tx1"/>
                </a:solidFill>
                <a:latin typeface="Calibri Light" panose="020F0302020204030204" pitchFamily="34" charset="0"/>
                <a:cs typeface="Calibri Light" panose="020F0302020204030204" pitchFamily="34" charset="0"/>
              </a:rPr>
              <a:t>nyillal</a:t>
            </a:r>
            <a:r>
              <a:rPr lang="hu-HU" dirty="0">
                <a:solidFill>
                  <a:schemeClr val="tx1"/>
                </a:solidFill>
                <a:latin typeface="Calibri Light" panose="020F0302020204030204" pitchFamily="34" charset="0"/>
                <a:cs typeface="Calibri Light" panose="020F0302020204030204" pitchFamily="34" charset="0"/>
              </a:rPr>
              <a:t> jelzem.</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Ebben a </a:t>
            </a:r>
            <a:r>
              <a:rPr lang="hu-HU" dirty="0" err="1">
                <a:solidFill>
                  <a:schemeClr val="tx1"/>
                </a:solidFill>
                <a:latin typeface="Calibri Light" panose="020F0302020204030204" pitchFamily="34" charset="0"/>
                <a:cs typeface="Calibri Light" panose="020F0302020204030204" pitchFamily="34" charset="0"/>
              </a:rPr>
              <a:t>kisérletben</a:t>
            </a:r>
            <a:r>
              <a:rPr lang="hu-HU" dirty="0">
                <a:solidFill>
                  <a:schemeClr val="tx1"/>
                </a:solidFill>
                <a:latin typeface="Calibri Light" panose="020F0302020204030204" pitchFamily="34" charset="0"/>
                <a:cs typeface="Calibri Light" panose="020F0302020204030204" pitchFamily="34" charset="0"/>
              </a:rPr>
              <a:t> az látható, hogy egy kérés kiszolgálása 3 másodperc.</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Ha ennél gyorsabban küldöm be a kéréseket, akkor szépen lassan </a:t>
            </a:r>
            <a:r>
              <a:rPr lang="hu-HU" dirty="0" err="1">
                <a:solidFill>
                  <a:schemeClr val="tx1"/>
                </a:solidFill>
                <a:latin typeface="Calibri Light" panose="020F0302020204030204" pitchFamily="34" charset="0"/>
                <a:cs typeface="Calibri Light" panose="020F0302020204030204" pitchFamily="34" charset="0"/>
              </a:rPr>
              <a:t>felkuszik</a:t>
            </a:r>
            <a:r>
              <a:rPr lang="hu-HU" dirty="0">
                <a:solidFill>
                  <a:schemeClr val="tx1"/>
                </a:solidFill>
                <a:latin typeface="Calibri Light" panose="020F0302020204030204" pitchFamily="34" charset="0"/>
                <a:cs typeface="Calibri Light" panose="020F0302020204030204" pitchFamily="34" charset="0"/>
              </a:rPr>
              <a:t> a kiszolgálási idő.</a:t>
            </a:r>
          </a:p>
        </p:txBody>
      </p:sp>
      <p:sp>
        <p:nvSpPr>
          <p:cNvPr id="4" name="Nyíl: lefelé mutató 3">
            <a:extLst>
              <a:ext uri="{FF2B5EF4-FFF2-40B4-BE49-F238E27FC236}">
                <a16:creationId xmlns:a16="http://schemas.microsoft.com/office/drawing/2014/main" id="{F0439DB3-A4E9-43AD-8563-04BEDA2173D7}"/>
              </a:ext>
            </a:extLst>
          </p:cNvPr>
          <p:cNvSpPr/>
          <p:nvPr/>
        </p:nvSpPr>
        <p:spPr>
          <a:xfrm>
            <a:off x="6401836" y="2319130"/>
            <a:ext cx="1497495" cy="3458818"/>
          </a:xfrm>
          <a:prstGeom prst="downArrow">
            <a:avLst/>
          </a:prstGeom>
          <a:gradFill>
            <a:gsLst>
              <a:gs pos="0">
                <a:schemeClr val="accent6">
                  <a:satMod val="103000"/>
                  <a:lumMod val="102000"/>
                  <a:tint val="94000"/>
                  <a:alpha val="33000"/>
                </a:schemeClr>
              </a:gs>
              <a:gs pos="50000">
                <a:schemeClr val="accent6">
                  <a:satMod val="110000"/>
                  <a:lumMod val="100000"/>
                  <a:shade val="100000"/>
                  <a:alpha val="28000"/>
                </a:schemeClr>
              </a:gs>
              <a:gs pos="100000">
                <a:schemeClr val="accent6">
                  <a:lumMod val="99000"/>
                  <a:satMod val="120000"/>
                  <a:shade val="78000"/>
                  <a:alpha val="73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hu-HU"/>
          </a:p>
        </p:txBody>
      </p:sp>
      <p:pic>
        <p:nvPicPr>
          <p:cNvPr id="7" name="Kép 6" descr="A képen szöveg, képernyőkép, monitor, computer látható&#10;&#10;Automatikusan generált leírás">
            <a:extLst>
              <a:ext uri="{FF2B5EF4-FFF2-40B4-BE49-F238E27FC236}">
                <a16:creationId xmlns:a16="http://schemas.microsoft.com/office/drawing/2014/main" id="{F8E9D9FB-D387-41E3-ADC0-690300FA27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9" name="Szöveg helye 14">
            <a:extLst>
              <a:ext uri="{FF2B5EF4-FFF2-40B4-BE49-F238E27FC236}">
                <a16:creationId xmlns:a16="http://schemas.microsoft.com/office/drawing/2014/main" id="{E341F299-01D1-430D-B329-5DCADAF7EB0B}"/>
              </a:ext>
            </a:extLst>
          </p:cNvPr>
          <p:cNvSpPr txBox="1">
            <a:spLocks/>
          </p:cNvSpPr>
          <p:nvPr/>
        </p:nvSpPr>
        <p:spPr>
          <a:xfrm>
            <a:off x="3308279" y="1393336"/>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Az eredményt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az IO csomagban található program adta.</a:t>
            </a:r>
          </a:p>
        </p:txBody>
      </p:sp>
      <p:cxnSp>
        <p:nvCxnSpPr>
          <p:cNvPr id="10" name="Egyenes összekötő nyíllal 9">
            <a:extLst>
              <a:ext uri="{FF2B5EF4-FFF2-40B4-BE49-F238E27FC236}">
                <a16:creationId xmlns:a16="http://schemas.microsoft.com/office/drawing/2014/main" id="{8F29B973-25B9-4AA7-B9BD-A84430F2424F}"/>
              </a:ext>
            </a:extLst>
          </p:cNvPr>
          <p:cNvCxnSpPr/>
          <p:nvPr/>
        </p:nvCxnSpPr>
        <p:spPr>
          <a:xfrm flipH="1">
            <a:off x="2030612" y="1908313"/>
            <a:ext cx="1163162" cy="1060174"/>
          </a:xfrm>
          <a:prstGeom prst="straightConnector1">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Szöveg helye 14">
            <a:extLst>
              <a:ext uri="{FF2B5EF4-FFF2-40B4-BE49-F238E27FC236}">
                <a16:creationId xmlns:a16="http://schemas.microsoft.com/office/drawing/2014/main" id="{43D0AB4B-23FA-4CF2-A409-F7DC81F11885}"/>
              </a:ext>
            </a:extLst>
          </p:cNvPr>
          <p:cNvSpPr txBox="1">
            <a:spLocks/>
          </p:cNvSpPr>
          <p:nvPr/>
        </p:nvSpPr>
        <p:spPr>
          <a:xfrm>
            <a:off x="8837428" y="927986"/>
            <a:ext cx="2904562" cy="4849962"/>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[leírás]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csinál egy </a:t>
            </a:r>
            <a:r>
              <a:rPr lang="hu-HU" dirty="0" err="1">
                <a:solidFill>
                  <a:schemeClr val="tx1"/>
                </a:solidFill>
                <a:latin typeface="Calibri Light" panose="020F0302020204030204" pitchFamily="34" charset="0"/>
                <a:cs typeface="Calibri Light" panose="020F0302020204030204" pitchFamily="34" charset="0"/>
              </a:rPr>
              <a:t>köttött</a:t>
            </a:r>
            <a:r>
              <a:rPr lang="hu-HU" dirty="0">
                <a:solidFill>
                  <a:schemeClr val="tx1"/>
                </a:solidFill>
                <a:latin typeface="Calibri Light" panose="020F0302020204030204" pitchFamily="34" charset="0"/>
                <a:cs typeface="Calibri Light" panose="020F0302020204030204" pitchFamily="34" charset="0"/>
              </a:rPr>
              <a:t> számú </a:t>
            </a:r>
            <a:r>
              <a:rPr lang="hu-HU" dirty="0" err="1">
                <a:solidFill>
                  <a:schemeClr val="tx1"/>
                </a:solidFill>
                <a:latin typeface="Calibri Light" panose="020F0302020204030204" pitchFamily="34" charset="0"/>
                <a:cs typeface="Calibri Light" panose="020F0302020204030204" pitchFamily="34" charset="0"/>
              </a:rPr>
              <a:t>thread</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poolt</a:t>
            </a:r>
            <a:r>
              <a:rPr lang="hu-HU" dirty="0">
                <a:solidFill>
                  <a:schemeClr val="tx1"/>
                </a:solidFill>
                <a:latin typeface="Calibri Light" panose="020F0302020204030204" pitchFamily="34" charset="0"/>
                <a:cs typeface="Calibri Light" panose="020F0302020204030204" pitchFamily="34" charset="0"/>
              </a:rPr>
              <a:t> (cpu_core+1) szállal.</a:t>
            </a:r>
          </a:p>
        </p:txBody>
      </p:sp>
      <p:cxnSp>
        <p:nvCxnSpPr>
          <p:cNvPr id="13" name="Egyenes összekötő nyíllal 12">
            <a:extLst>
              <a:ext uri="{FF2B5EF4-FFF2-40B4-BE49-F238E27FC236}">
                <a16:creationId xmlns:a16="http://schemas.microsoft.com/office/drawing/2014/main" id="{DBF2DAAF-3E2C-4CEA-B4E9-9A4E569B4A7B}"/>
              </a:ext>
            </a:extLst>
          </p:cNvPr>
          <p:cNvCxnSpPr>
            <a:cxnSpLocks/>
          </p:cNvCxnSpPr>
          <p:nvPr/>
        </p:nvCxnSpPr>
        <p:spPr>
          <a:xfrm flipH="1" flipV="1">
            <a:off x="8006316" y="1570423"/>
            <a:ext cx="754912" cy="88256"/>
          </a:xfrm>
          <a:prstGeom prst="straightConnector1">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38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fade">
                                      <p:cBhvr>
                                        <p:cTn id="10" dur="500"/>
                                        <p:tgtEl>
                                          <p:spTgt spid="67"/>
                                        </p:tgtEl>
                                      </p:cBhvr>
                                    </p:animEffect>
                                  </p:childTnLst>
                                </p:cTn>
                              </p:par>
                            </p:childTnLst>
                          </p:cTn>
                        </p:par>
                        <p:par>
                          <p:cTn id="11" fill="hold">
                            <p:stCondLst>
                              <p:cond delay="500"/>
                            </p:stCondLst>
                            <p:childTnLst>
                              <p:par>
                                <p:cTn id="12" presetID="10" presetClass="entr" presetSubtype="0" fill="hold" grpId="0" nodeType="afterEffect">
                                  <p:stCondLst>
                                    <p:cond delay="10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9"/>
                                        </p:tgtEl>
                                      </p:cBhvr>
                                    </p:animEffect>
                                    <p:set>
                                      <p:cBhvr>
                                        <p:cTn id="31" dur="1" fill="hold">
                                          <p:stCondLst>
                                            <p:cond delay="499"/>
                                          </p:stCondLst>
                                        </p:cTn>
                                        <p:tgtEl>
                                          <p:spTgt spid="9"/>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4" grpId="0" animBg="1"/>
      <p:bldP spid="9" grpId="0" animBg="1"/>
      <p:bldP spid="9" grpId="1" animBg="1"/>
      <p:bldP spid="12" grpId="0" animBg="1"/>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Kép 8" descr="A képen háló látható&#10;&#10;Automatikusan generált leírás">
            <a:extLst>
              <a:ext uri="{FF2B5EF4-FFF2-40B4-BE49-F238E27FC236}">
                <a16:creationId xmlns:a16="http://schemas.microsoft.com/office/drawing/2014/main" id="{BFD43224-7851-422A-BDF6-CD618AEE30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54</a:t>
            </a:fld>
            <a:endParaRPr lang="en-GB" dirty="0"/>
          </a:p>
        </p:txBody>
      </p:sp>
      <p:sp>
        <p:nvSpPr>
          <p:cNvPr id="8" name="Szöveg helye 14">
            <a:extLst>
              <a:ext uri="{FF2B5EF4-FFF2-40B4-BE49-F238E27FC236}">
                <a16:creationId xmlns:a16="http://schemas.microsoft.com/office/drawing/2014/main" id="{DA026EE1-11A1-428F-B488-7C3AE5F4D69A}"/>
              </a:ext>
            </a:extLst>
          </p:cNvPr>
          <p:cNvSpPr txBox="1">
            <a:spLocks/>
          </p:cNvSpPr>
          <p:nvPr/>
        </p:nvSpPr>
        <p:spPr>
          <a:xfrm>
            <a:off x="578331" y="2904084"/>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Upload</a:t>
            </a:r>
            <a:r>
              <a:rPr lang="hu-HU" sz="2400" dirty="0">
                <a:solidFill>
                  <a:schemeClr val="bg1"/>
                </a:solidFill>
                <a:latin typeface="Arial" panose="020B0604020202020204" pitchFamily="34" charset="0"/>
                <a:cs typeface="Arial" panose="020B0604020202020204" pitchFamily="34" charset="0"/>
              </a:rPr>
              <a:t> teszt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a következő ötletem volt.</a:t>
            </a:r>
          </a:p>
        </p:txBody>
      </p:sp>
      <p:pic>
        <p:nvPicPr>
          <p:cNvPr id="10" name="Kép 9">
            <a:extLst>
              <a:ext uri="{FF2B5EF4-FFF2-40B4-BE49-F238E27FC236}">
                <a16:creationId xmlns:a16="http://schemas.microsoft.com/office/drawing/2014/main" id="{C0F3CAEC-7BFD-4508-A6EE-28CBE69CF2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04538" y="2789469"/>
            <a:ext cx="2857500" cy="2857500"/>
          </a:xfrm>
          <a:prstGeom prst="rect">
            <a:avLst/>
          </a:prstGeom>
        </p:spPr>
      </p:pic>
      <p:sp>
        <p:nvSpPr>
          <p:cNvPr id="11" name="Szöveg helye 14">
            <a:extLst>
              <a:ext uri="{FF2B5EF4-FFF2-40B4-BE49-F238E27FC236}">
                <a16:creationId xmlns:a16="http://schemas.microsoft.com/office/drawing/2014/main" id="{898A2BB3-6A22-4044-8B16-9F80BC989393}"/>
              </a:ext>
            </a:extLst>
          </p:cNvPr>
          <p:cNvSpPr txBox="1">
            <a:spLocks/>
          </p:cNvSpPr>
          <p:nvPr/>
        </p:nvSpPr>
        <p:spPr>
          <a:xfrm>
            <a:off x="578331" y="5309772"/>
            <a:ext cx="2904562" cy="36512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bg1"/>
                </a:solidFill>
                <a:latin typeface="Calibri Light" panose="020F0302020204030204" pitchFamily="34" charset="0"/>
                <a:cs typeface="Calibri Light" panose="020F0302020204030204" pitchFamily="34" charset="0"/>
              </a:rPr>
              <a:t>1000110010100110100110101</a:t>
            </a:r>
          </a:p>
        </p:txBody>
      </p:sp>
      <p:grpSp>
        <p:nvGrpSpPr>
          <p:cNvPr id="13" name="Csoportba foglalás 12">
            <a:extLst>
              <a:ext uri="{FF2B5EF4-FFF2-40B4-BE49-F238E27FC236}">
                <a16:creationId xmlns:a16="http://schemas.microsoft.com/office/drawing/2014/main" id="{04310587-D566-4690-BC82-8603E07C26D2}"/>
              </a:ext>
            </a:extLst>
          </p:cNvPr>
          <p:cNvGrpSpPr/>
          <p:nvPr/>
        </p:nvGrpSpPr>
        <p:grpSpPr>
          <a:xfrm>
            <a:off x="5763126" y="3350795"/>
            <a:ext cx="2448953" cy="2520616"/>
            <a:chOff x="5763126" y="3350795"/>
            <a:chExt cx="2448953" cy="2520616"/>
          </a:xfrm>
        </p:grpSpPr>
        <p:sp>
          <p:nvSpPr>
            <p:cNvPr id="14" name="Téglalap: lekerekített 13">
              <a:extLst>
                <a:ext uri="{FF2B5EF4-FFF2-40B4-BE49-F238E27FC236}">
                  <a16:creationId xmlns:a16="http://schemas.microsoft.com/office/drawing/2014/main" id="{230BAD1F-74C4-4136-81DA-85E50C2C2CF3}"/>
                </a:ext>
              </a:extLst>
            </p:cNvPr>
            <p:cNvSpPr/>
            <p:nvPr/>
          </p:nvSpPr>
          <p:spPr>
            <a:xfrm>
              <a:off x="5763126" y="3429000"/>
              <a:ext cx="2442411" cy="2442411"/>
            </a:xfrm>
            <a:prstGeom prst="roundRect">
              <a:avLst>
                <a:gd name="adj" fmla="val 53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15" name="Kép 14" descr="A képen clipart látható&#10;&#10;Automatikusan generált leírás">
              <a:extLst>
                <a:ext uri="{FF2B5EF4-FFF2-40B4-BE49-F238E27FC236}">
                  <a16:creationId xmlns:a16="http://schemas.microsoft.com/office/drawing/2014/main" id="{92F00F1C-771E-426C-9C2B-1776F33709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9259" y="3350795"/>
              <a:ext cx="981075" cy="1028700"/>
            </a:xfrm>
            <a:prstGeom prst="rect">
              <a:avLst/>
            </a:prstGeom>
          </p:spPr>
        </p:pic>
        <p:sp>
          <p:nvSpPr>
            <p:cNvPr id="16" name="Téglalap: lekerekített 34">
              <a:extLst>
                <a:ext uri="{FF2B5EF4-FFF2-40B4-BE49-F238E27FC236}">
                  <a16:creationId xmlns:a16="http://schemas.microsoft.com/office/drawing/2014/main" id="{B44F2F86-1644-4D8B-9EC1-E21201E8648E}"/>
                </a:ext>
              </a:extLst>
            </p:cNvPr>
            <p:cNvSpPr/>
            <p:nvPr/>
          </p:nvSpPr>
          <p:spPr>
            <a:xfrm>
              <a:off x="5769668" y="3429935"/>
              <a:ext cx="2442411" cy="376673"/>
            </a:xfrm>
            <a:custGeom>
              <a:avLst/>
              <a:gdLst>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2312060 w 2442411"/>
                <a:gd name="connsiteY5" fmla="*/ 2442411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1616443 w 2442411"/>
                <a:gd name="connsiteY5" fmla="*/ 1881429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319115"/>
                <a:gd name="connsiteX1" fmla="*/ 130351 w 2442411"/>
                <a:gd name="connsiteY1" fmla="*/ 0 h 2319115"/>
                <a:gd name="connsiteX2" fmla="*/ 2312060 w 2442411"/>
                <a:gd name="connsiteY2" fmla="*/ 0 h 2319115"/>
                <a:gd name="connsiteX3" fmla="*/ 2442411 w 2442411"/>
                <a:gd name="connsiteY3" fmla="*/ 130351 h 2319115"/>
                <a:gd name="connsiteX4" fmla="*/ 2442411 w 2442411"/>
                <a:gd name="connsiteY4" fmla="*/ 2312060 h 2319115"/>
                <a:gd name="connsiteX5" fmla="*/ 1616443 w 2442411"/>
                <a:gd name="connsiteY5" fmla="*/ 1881429 h 2319115"/>
                <a:gd name="connsiteX6" fmla="*/ 820358 w 2442411"/>
                <a:gd name="connsiteY6" fmla="*/ 1864600 h 2319115"/>
                <a:gd name="connsiteX7" fmla="*/ 0 w 2442411"/>
                <a:gd name="connsiteY7" fmla="*/ 2312060 h 2319115"/>
                <a:gd name="connsiteX8" fmla="*/ 0 w 2442411"/>
                <a:gd name="connsiteY8" fmla="*/ 130351 h 2319115"/>
                <a:gd name="connsiteX0" fmla="*/ 0 w 2442411"/>
                <a:gd name="connsiteY0" fmla="*/ 130351 h 2381500"/>
                <a:gd name="connsiteX1" fmla="*/ 130351 w 2442411"/>
                <a:gd name="connsiteY1" fmla="*/ 0 h 2381500"/>
                <a:gd name="connsiteX2" fmla="*/ 2312060 w 2442411"/>
                <a:gd name="connsiteY2" fmla="*/ 0 h 2381500"/>
                <a:gd name="connsiteX3" fmla="*/ 2442411 w 2442411"/>
                <a:gd name="connsiteY3" fmla="*/ 130351 h 2381500"/>
                <a:gd name="connsiteX4" fmla="*/ 2442411 w 2442411"/>
                <a:gd name="connsiteY4" fmla="*/ 2312060 h 2381500"/>
                <a:gd name="connsiteX5" fmla="*/ 1616443 w 2442411"/>
                <a:gd name="connsiteY5" fmla="*/ 1881429 h 2381500"/>
                <a:gd name="connsiteX6" fmla="*/ 0 w 2442411"/>
                <a:gd name="connsiteY6" fmla="*/ 2312060 h 2381500"/>
                <a:gd name="connsiteX7" fmla="*/ 0 w 2442411"/>
                <a:gd name="connsiteY7" fmla="*/ 130351 h 2381500"/>
                <a:gd name="connsiteX0" fmla="*/ 0 w 2442411"/>
                <a:gd name="connsiteY0" fmla="*/ 130351 h 2584773"/>
                <a:gd name="connsiteX1" fmla="*/ 130351 w 2442411"/>
                <a:gd name="connsiteY1" fmla="*/ 0 h 2584773"/>
                <a:gd name="connsiteX2" fmla="*/ 2312060 w 2442411"/>
                <a:gd name="connsiteY2" fmla="*/ 0 h 2584773"/>
                <a:gd name="connsiteX3" fmla="*/ 2442411 w 2442411"/>
                <a:gd name="connsiteY3" fmla="*/ 130351 h 2584773"/>
                <a:gd name="connsiteX4" fmla="*/ 2442411 w 2442411"/>
                <a:gd name="connsiteY4" fmla="*/ 2312060 h 2584773"/>
                <a:gd name="connsiteX5" fmla="*/ 0 w 2442411"/>
                <a:gd name="connsiteY5" fmla="*/ 2312060 h 2584773"/>
                <a:gd name="connsiteX6" fmla="*/ 0 w 2442411"/>
                <a:gd name="connsiteY6" fmla="*/ 130351 h 2584773"/>
                <a:gd name="connsiteX0" fmla="*/ 0 w 2442411"/>
                <a:gd name="connsiteY0" fmla="*/ 130351 h 2478533"/>
                <a:gd name="connsiteX1" fmla="*/ 130351 w 2442411"/>
                <a:gd name="connsiteY1" fmla="*/ 0 h 2478533"/>
                <a:gd name="connsiteX2" fmla="*/ 2312060 w 2442411"/>
                <a:gd name="connsiteY2" fmla="*/ 0 h 2478533"/>
                <a:gd name="connsiteX3" fmla="*/ 2442411 w 2442411"/>
                <a:gd name="connsiteY3" fmla="*/ 130351 h 2478533"/>
                <a:gd name="connsiteX4" fmla="*/ 2442411 w 2442411"/>
                <a:gd name="connsiteY4" fmla="*/ 2312060 h 2478533"/>
                <a:gd name="connsiteX5" fmla="*/ 0 w 2442411"/>
                <a:gd name="connsiteY5" fmla="*/ 2312060 h 2478533"/>
                <a:gd name="connsiteX6" fmla="*/ 0 w 2442411"/>
                <a:gd name="connsiteY6" fmla="*/ 130351 h 2478533"/>
                <a:gd name="connsiteX0" fmla="*/ 0 w 2442411"/>
                <a:gd name="connsiteY0" fmla="*/ 130351 h 2322683"/>
                <a:gd name="connsiteX1" fmla="*/ 130351 w 2442411"/>
                <a:gd name="connsiteY1" fmla="*/ 0 h 2322683"/>
                <a:gd name="connsiteX2" fmla="*/ 2312060 w 2442411"/>
                <a:gd name="connsiteY2" fmla="*/ 0 h 2322683"/>
                <a:gd name="connsiteX3" fmla="*/ 2442411 w 2442411"/>
                <a:gd name="connsiteY3" fmla="*/ 130351 h 2322683"/>
                <a:gd name="connsiteX4" fmla="*/ 2442411 w 2442411"/>
                <a:gd name="connsiteY4" fmla="*/ 2312060 h 2322683"/>
                <a:gd name="connsiteX5" fmla="*/ 0 w 2442411"/>
                <a:gd name="connsiteY5" fmla="*/ 2312060 h 2322683"/>
                <a:gd name="connsiteX6" fmla="*/ 0 w 2442411"/>
                <a:gd name="connsiteY6" fmla="*/ 130351 h 2322683"/>
                <a:gd name="connsiteX0" fmla="*/ 0 w 2442411"/>
                <a:gd name="connsiteY0" fmla="*/ 130351 h 2312086"/>
                <a:gd name="connsiteX1" fmla="*/ 130351 w 2442411"/>
                <a:gd name="connsiteY1" fmla="*/ 0 h 2312086"/>
                <a:gd name="connsiteX2" fmla="*/ 2312060 w 2442411"/>
                <a:gd name="connsiteY2" fmla="*/ 0 h 2312086"/>
                <a:gd name="connsiteX3" fmla="*/ 2442411 w 2442411"/>
                <a:gd name="connsiteY3" fmla="*/ 130351 h 2312086"/>
                <a:gd name="connsiteX4" fmla="*/ 2442411 w 2442411"/>
                <a:gd name="connsiteY4" fmla="*/ 2312060 h 2312086"/>
                <a:gd name="connsiteX5" fmla="*/ 72928 w 2442411"/>
                <a:gd name="connsiteY5" fmla="*/ 1711810 h 2312086"/>
                <a:gd name="connsiteX6" fmla="*/ 0 w 2442411"/>
                <a:gd name="connsiteY6" fmla="*/ 130351 h 2312086"/>
                <a:gd name="connsiteX0" fmla="*/ 0 w 2442411"/>
                <a:gd name="connsiteY0" fmla="*/ 130351 h 2312077"/>
                <a:gd name="connsiteX1" fmla="*/ 130351 w 2442411"/>
                <a:gd name="connsiteY1" fmla="*/ 0 h 2312077"/>
                <a:gd name="connsiteX2" fmla="*/ 2312060 w 2442411"/>
                <a:gd name="connsiteY2" fmla="*/ 0 h 2312077"/>
                <a:gd name="connsiteX3" fmla="*/ 2442411 w 2442411"/>
                <a:gd name="connsiteY3" fmla="*/ 130351 h 2312077"/>
                <a:gd name="connsiteX4" fmla="*/ 2442411 w 2442411"/>
                <a:gd name="connsiteY4" fmla="*/ 2312060 h 2312077"/>
                <a:gd name="connsiteX5" fmla="*/ 0 w 2442411"/>
                <a:gd name="connsiteY5" fmla="*/ 1380831 h 2312077"/>
                <a:gd name="connsiteX6" fmla="*/ 0 w 2442411"/>
                <a:gd name="connsiteY6" fmla="*/ 130351 h 2312077"/>
                <a:gd name="connsiteX0" fmla="*/ 0 w 2442411"/>
                <a:gd name="connsiteY0" fmla="*/ 130351 h 1381163"/>
                <a:gd name="connsiteX1" fmla="*/ 130351 w 2442411"/>
                <a:gd name="connsiteY1" fmla="*/ 0 h 1381163"/>
                <a:gd name="connsiteX2" fmla="*/ 2312060 w 2442411"/>
                <a:gd name="connsiteY2" fmla="*/ 0 h 1381163"/>
                <a:gd name="connsiteX3" fmla="*/ 2442411 w 2442411"/>
                <a:gd name="connsiteY3" fmla="*/ 130351 h 1381163"/>
                <a:gd name="connsiteX4" fmla="*/ 2436801 w 2442411"/>
                <a:gd name="connsiteY4" fmla="*/ 376673 h 1381163"/>
                <a:gd name="connsiteX5" fmla="*/ 0 w 2442411"/>
                <a:gd name="connsiteY5" fmla="*/ 1380831 h 1381163"/>
                <a:gd name="connsiteX6" fmla="*/ 0 w 2442411"/>
                <a:gd name="connsiteY6" fmla="*/ 130351 h 1381163"/>
                <a:gd name="connsiteX0" fmla="*/ 5609 w 2448020"/>
                <a:gd name="connsiteY0" fmla="*/ 130351 h 387297"/>
                <a:gd name="connsiteX1" fmla="*/ 135960 w 2448020"/>
                <a:gd name="connsiteY1" fmla="*/ 0 h 387297"/>
                <a:gd name="connsiteX2" fmla="*/ 2317669 w 2448020"/>
                <a:gd name="connsiteY2" fmla="*/ 0 h 387297"/>
                <a:gd name="connsiteX3" fmla="*/ 2448020 w 2448020"/>
                <a:gd name="connsiteY3" fmla="*/ 130351 h 387297"/>
                <a:gd name="connsiteX4" fmla="*/ 2442410 w 2448020"/>
                <a:gd name="connsiteY4" fmla="*/ 376673 h 387297"/>
                <a:gd name="connsiteX5" fmla="*/ 0 w 2448020"/>
                <a:gd name="connsiteY5" fmla="*/ 376674 h 387297"/>
                <a:gd name="connsiteX6" fmla="*/ 5609 w 2448020"/>
                <a:gd name="connsiteY6" fmla="*/ 130351 h 387297"/>
                <a:gd name="connsiteX0" fmla="*/ 0 w 2442411"/>
                <a:gd name="connsiteY0" fmla="*/ 130351 h 383729"/>
                <a:gd name="connsiteX1" fmla="*/ 130351 w 2442411"/>
                <a:gd name="connsiteY1" fmla="*/ 0 h 383729"/>
                <a:gd name="connsiteX2" fmla="*/ 2312060 w 2442411"/>
                <a:gd name="connsiteY2" fmla="*/ 0 h 383729"/>
                <a:gd name="connsiteX3" fmla="*/ 2442411 w 2442411"/>
                <a:gd name="connsiteY3" fmla="*/ 130351 h 383729"/>
                <a:gd name="connsiteX4" fmla="*/ 2436801 w 2442411"/>
                <a:gd name="connsiteY4" fmla="*/ 376673 h 383729"/>
                <a:gd name="connsiteX5" fmla="*/ 1 w 2442411"/>
                <a:gd name="connsiteY5" fmla="*/ 371064 h 383729"/>
                <a:gd name="connsiteX6" fmla="*/ 0 w 2442411"/>
                <a:gd name="connsiteY6" fmla="*/ 130351 h 383729"/>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36801 w 2442411"/>
                <a:gd name="connsiteY4" fmla="*/ 376673 h 376673"/>
                <a:gd name="connsiteX5" fmla="*/ 1 w 2442411"/>
                <a:gd name="connsiteY5" fmla="*/ 371064 h 376673"/>
                <a:gd name="connsiteX6" fmla="*/ 0 w 2442411"/>
                <a:gd name="connsiteY6" fmla="*/ 130351 h 376673"/>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42244 w 2442411"/>
                <a:gd name="connsiteY4" fmla="*/ 376673 h 376673"/>
                <a:gd name="connsiteX5" fmla="*/ 1 w 2442411"/>
                <a:gd name="connsiteY5" fmla="*/ 371064 h 376673"/>
                <a:gd name="connsiteX6" fmla="*/ 0 w 2442411"/>
                <a:gd name="connsiteY6" fmla="*/ 130351 h 37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2411" h="376673">
                  <a:moveTo>
                    <a:pt x="0" y="130351"/>
                  </a:moveTo>
                  <a:cubicBezTo>
                    <a:pt x="0" y="58360"/>
                    <a:pt x="58360" y="0"/>
                    <a:pt x="130351" y="0"/>
                  </a:cubicBezTo>
                  <a:lnTo>
                    <a:pt x="2312060" y="0"/>
                  </a:lnTo>
                  <a:cubicBezTo>
                    <a:pt x="2384051" y="0"/>
                    <a:pt x="2442411" y="58360"/>
                    <a:pt x="2442411" y="130351"/>
                  </a:cubicBezTo>
                  <a:cubicBezTo>
                    <a:pt x="2442355" y="212458"/>
                    <a:pt x="2442300" y="294566"/>
                    <a:pt x="2442244" y="376673"/>
                  </a:cubicBezTo>
                  <a:lnTo>
                    <a:pt x="1" y="371064"/>
                  </a:lnTo>
                  <a:cubicBezTo>
                    <a:pt x="1" y="290826"/>
                    <a:pt x="0" y="210589"/>
                    <a:pt x="0" y="130351"/>
                  </a:cubicBezTo>
                  <a:close/>
                </a:path>
              </a:pathLst>
            </a:cu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hu-HU" dirty="0"/>
            </a:p>
          </p:txBody>
        </p:sp>
        <p:pic>
          <p:nvPicPr>
            <p:cNvPr id="17" name="Kép 16" descr="A képen szöveg, fegyver, bokszer, clipart látható&#10;&#10;Automatikusan generált leírás">
              <a:extLst>
                <a:ext uri="{FF2B5EF4-FFF2-40B4-BE49-F238E27FC236}">
                  <a16:creationId xmlns:a16="http://schemas.microsoft.com/office/drawing/2014/main" id="{3DE47B3F-253C-4C4F-A4BA-73C4A75DA3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8202" y="3398037"/>
              <a:ext cx="398516" cy="398516"/>
            </a:xfrm>
            <a:prstGeom prst="rect">
              <a:avLst/>
            </a:prstGeom>
          </p:spPr>
        </p:pic>
      </p:grpSp>
      <p:sp>
        <p:nvSpPr>
          <p:cNvPr id="18" name="Szöveg helye 14">
            <a:extLst>
              <a:ext uri="{FF2B5EF4-FFF2-40B4-BE49-F238E27FC236}">
                <a16:creationId xmlns:a16="http://schemas.microsoft.com/office/drawing/2014/main" id="{1723F525-A5C4-4964-994D-BD4DD3360554}"/>
              </a:ext>
            </a:extLst>
          </p:cNvPr>
          <p:cNvSpPr txBox="1">
            <a:spLocks/>
          </p:cNvSpPr>
          <p:nvPr/>
        </p:nvSpPr>
        <p:spPr>
          <a:xfrm>
            <a:off x="5821851" y="3860254"/>
            <a:ext cx="2383686" cy="186998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Attól</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függően</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Hogy milyen hosszú &lt;&lt;nagy&gt;&gt; az adat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Mesterségesen megfogom választ ezzel szimulálva a valós alkalmazást.</a:t>
            </a:r>
          </a:p>
        </p:txBody>
      </p:sp>
      <p:grpSp>
        <p:nvGrpSpPr>
          <p:cNvPr id="20" name="Csoportba foglalás 19">
            <a:extLst>
              <a:ext uri="{FF2B5EF4-FFF2-40B4-BE49-F238E27FC236}">
                <a16:creationId xmlns:a16="http://schemas.microsoft.com/office/drawing/2014/main" id="{49D52A97-8BF9-4B2B-BD7E-24E908091AD7}"/>
              </a:ext>
            </a:extLst>
          </p:cNvPr>
          <p:cNvGrpSpPr/>
          <p:nvPr/>
        </p:nvGrpSpPr>
        <p:grpSpPr>
          <a:xfrm>
            <a:off x="8719336" y="3398037"/>
            <a:ext cx="2448953" cy="2473374"/>
            <a:chOff x="5763126" y="3398037"/>
            <a:chExt cx="2448953" cy="2473374"/>
          </a:xfrm>
        </p:grpSpPr>
        <p:sp>
          <p:nvSpPr>
            <p:cNvPr id="21" name="Téglalap: lekerekített 20">
              <a:extLst>
                <a:ext uri="{FF2B5EF4-FFF2-40B4-BE49-F238E27FC236}">
                  <a16:creationId xmlns:a16="http://schemas.microsoft.com/office/drawing/2014/main" id="{B198A72A-6160-4349-8EB5-78D77297F95F}"/>
                </a:ext>
              </a:extLst>
            </p:cNvPr>
            <p:cNvSpPr/>
            <p:nvPr/>
          </p:nvSpPr>
          <p:spPr>
            <a:xfrm>
              <a:off x="5763126" y="3429000"/>
              <a:ext cx="2442411" cy="2442411"/>
            </a:xfrm>
            <a:prstGeom prst="roundRect">
              <a:avLst>
                <a:gd name="adj" fmla="val 53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22" name="Kép 21">
              <a:extLst>
                <a:ext uri="{FF2B5EF4-FFF2-40B4-BE49-F238E27FC236}">
                  <a16:creationId xmlns:a16="http://schemas.microsoft.com/office/drawing/2014/main" id="{04DAB923-CF8C-435A-B8D1-011E2DD46B2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634313" y="3883538"/>
              <a:ext cx="416070" cy="416070"/>
            </a:xfrm>
            <a:prstGeom prst="rect">
              <a:avLst/>
            </a:prstGeom>
          </p:spPr>
        </p:pic>
        <p:sp>
          <p:nvSpPr>
            <p:cNvPr id="23" name="Téglalap: lekerekített 34">
              <a:extLst>
                <a:ext uri="{FF2B5EF4-FFF2-40B4-BE49-F238E27FC236}">
                  <a16:creationId xmlns:a16="http://schemas.microsoft.com/office/drawing/2014/main" id="{B6C742BF-9BA5-4E5C-B219-BC049EB133B9}"/>
                </a:ext>
              </a:extLst>
            </p:cNvPr>
            <p:cNvSpPr/>
            <p:nvPr/>
          </p:nvSpPr>
          <p:spPr>
            <a:xfrm>
              <a:off x="5769668" y="3429935"/>
              <a:ext cx="2442411" cy="376673"/>
            </a:xfrm>
            <a:custGeom>
              <a:avLst/>
              <a:gdLst>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2312060 w 2442411"/>
                <a:gd name="connsiteY5" fmla="*/ 2442411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1616443 w 2442411"/>
                <a:gd name="connsiteY5" fmla="*/ 1881429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319115"/>
                <a:gd name="connsiteX1" fmla="*/ 130351 w 2442411"/>
                <a:gd name="connsiteY1" fmla="*/ 0 h 2319115"/>
                <a:gd name="connsiteX2" fmla="*/ 2312060 w 2442411"/>
                <a:gd name="connsiteY2" fmla="*/ 0 h 2319115"/>
                <a:gd name="connsiteX3" fmla="*/ 2442411 w 2442411"/>
                <a:gd name="connsiteY3" fmla="*/ 130351 h 2319115"/>
                <a:gd name="connsiteX4" fmla="*/ 2442411 w 2442411"/>
                <a:gd name="connsiteY4" fmla="*/ 2312060 h 2319115"/>
                <a:gd name="connsiteX5" fmla="*/ 1616443 w 2442411"/>
                <a:gd name="connsiteY5" fmla="*/ 1881429 h 2319115"/>
                <a:gd name="connsiteX6" fmla="*/ 820358 w 2442411"/>
                <a:gd name="connsiteY6" fmla="*/ 1864600 h 2319115"/>
                <a:gd name="connsiteX7" fmla="*/ 0 w 2442411"/>
                <a:gd name="connsiteY7" fmla="*/ 2312060 h 2319115"/>
                <a:gd name="connsiteX8" fmla="*/ 0 w 2442411"/>
                <a:gd name="connsiteY8" fmla="*/ 130351 h 2319115"/>
                <a:gd name="connsiteX0" fmla="*/ 0 w 2442411"/>
                <a:gd name="connsiteY0" fmla="*/ 130351 h 2381500"/>
                <a:gd name="connsiteX1" fmla="*/ 130351 w 2442411"/>
                <a:gd name="connsiteY1" fmla="*/ 0 h 2381500"/>
                <a:gd name="connsiteX2" fmla="*/ 2312060 w 2442411"/>
                <a:gd name="connsiteY2" fmla="*/ 0 h 2381500"/>
                <a:gd name="connsiteX3" fmla="*/ 2442411 w 2442411"/>
                <a:gd name="connsiteY3" fmla="*/ 130351 h 2381500"/>
                <a:gd name="connsiteX4" fmla="*/ 2442411 w 2442411"/>
                <a:gd name="connsiteY4" fmla="*/ 2312060 h 2381500"/>
                <a:gd name="connsiteX5" fmla="*/ 1616443 w 2442411"/>
                <a:gd name="connsiteY5" fmla="*/ 1881429 h 2381500"/>
                <a:gd name="connsiteX6" fmla="*/ 0 w 2442411"/>
                <a:gd name="connsiteY6" fmla="*/ 2312060 h 2381500"/>
                <a:gd name="connsiteX7" fmla="*/ 0 w 2442411"/>
                <a:gd name="connsiteY7" fmla="*/ 130351 h 2381500"/>
                <a:gd name="connsiteX0" fmla="*/ 0 w 2442411"/>
                <a:gd name="connsiteY0" fmla="*/ 130351 h 2584773"/>
                <a:gd name="connsiteX1" fmla="*/ 130351 w 2442411"/>
                <a:gd name="connsiteY1" fmla="*/ 0 h 2584773"/>
                <a:gd name="connsiteX2" fmla="*/ 2312060 w 2442411"/>
                <a:gd name="connsiteY2" fmla="*/ 0 h 2584773"/>
                <a:gd name="connsiteX3" fmla="*/ 2442411 w 2442411"/>
                <a:gd name="connsiteY3" fmla="*/ 130351 h 2584773"/>
                <a:gd name="connsiteX4" fmla="*/ 2442411 w 2442411"/>
                <a:gd name="connsiteY4" fmla="*/ 2312060 h 2584773"/>
                <a:gd name="connsiteX5" fmla="*/ 0 w 2442411"/>
                <a:gd name="connsiteY5" fmla="*/ 2312060 h 2584773"/>
                <a:gd name="connsiteX6" fmla="*/ 0 w 2442411"/>
                <a:gd name="connsiteY6" fmla="*/ 130351 h 2584773"/>
                <a:gd name="connsiteX0" fmla="*/ 0 w 2442411"/>
                <a:gd name="connsiteY0" fmla="*/ 130351 h 2478533"/>
                <a:gd name="connsiteX1" fmla="*/ 130351 w 2442411"/>
                <a:gd name="connsiteY1" fmla="*/ 0 h 2478533"/>
                <a:gd name="connsiteX2" fmla="*/ 2312060 w 2442411"/>
                <a:gd name="connsiteY2" fmla="*/ 0 h 2478533"/>
                <a:gd name="connsiteX3" fmla="*/ 2442411 w 2442411"/>
                <a:gd name="connsiteY3" fmla="*/ 130351 h 2478533"/>
                <a:gd name="connsiteX4" fmla="*/ 2442411 w 2442411"/>
                <a:gd name="connsiteY4" fmla="*/ 2312060 h 2478533"/>
                <a:gd name="connsiteX5" fmla="*/ 0 w 2442411"/>
                <a:gd name="connsiteY5" fmla="*/ 2312060 h 2478533"/>
                <a:gd name="connsiteX6" fmla="*/ 0 w 2442411"/>
                <a:gd name="connsiteY6" fmla="*/ 130351 h 2478533"/>
                <a:gd name="connsiteX0" fmla="*/ 0 w 2442411"/>
                <a:gd name="connsiteY0" fmla="*/ 130351 h 2322683"/>
                <a:gd name="connsiteX1" fmla="*/ 130351 w 2442411"/>
                <a:gd name="connsiteY1" fmla="*/ 0 h 2322683"/>
                <a:gd name="connsiteX2" fmla="*/ 2312060 w 2442411"/>
                <a:gd name="connsiteY2" fmla="*/ 0 h 2322683"/>
                <a:gd name="connsiteX3" fmla="*/ 2442411 w 2442411"/>
                <a:gd name="connsiteY3" fmla="*/ 130351 h 2322683"/>
                <a:gd name="connsiteX4" fmla="*/ 2442411 w 2442411"/>
                <a:gd name="connsiteY4" fmla="*/ 2312060 h 2322683"/>
                <a:gd name="connsiteX5" fmla="*/ 0 w 2442411"/>
                <a:gd name="connsiteY5" fmla="*/ 2312060 h 2322683"/>
                <a:gd name="connsiteX6" fmla="*/ 0 w 2442411"/>
                <a:gd name="connsiteY6" fmla="*/ 130351 h 2322683"/>
                <a:gd name="connsiteX0" fmla="*/ 0 w 2442411"/>
                <a:gd name="connsiteY0" fmla="*/ 130351 h 2312086"/>
                <a:gd name="connsiteX1" fmla="*/ 130351 w 2442411"/>
                <a:gd name="connsiteY1" fmla="*/ 0 h 2312086"/>
                <a:gd name="connsiteX2" fmla="*/ 2312060 w 2442411"/>
                <a:gd name="connsiteY2" fmla="*/ 0 h 2312086"/>
                <a:gd name="connsiteX3" fmla="*/ 2442411 w 2442411"/>
                <a:gd name="connsiteY3" fmla="*/ 130351 h 2312086"/>
                <a:gd name="connsiteX4" fmla="*/ 2442411 w 2442411"/>
                <a:gd name="connsiteY4" fmla="*/ 2312060 h 2312086"/>
                <a:gd name="connsiteX5" fmla="*/ 72928 w 2442411"/>
                <a:gd name="connsiteY5" fmla="*/ 1711810 h 2312086"/>
                <a:gd name="connsiteX6" fmla="*/ 0 w 2442411"/>
                <a:gd name="connsiteY6" fmla="*/ 130351 h 2312086"/>
                <a:gd name="connsiteX0" fmla="*/ 0 w 2442411"/>
                <a:gd name="connsiteY0" fmla="*/ 130351 h 2312077"/>
                <a:gd name="connsiteX1" fmla="*/ 130351 w 2442411"/>
                <a:gd name="connsiteY1" fmla="*/ 0 h 2312077"/>
                <a:gd name="connsiteX2" fmla="*/ 2312060 w 2442411"/>
                <a:gd name="connsiteY2" fmla="*/ 0 h 2312077"/>
                <a:gd name="connsiteX3" fmla="*/ 2442411 w 2442411"/>
                <a:gd name="connsiteY3" fmla="*/ 130351 h 2312077"/>
                <a:gd name="connsiteX4" fmla="*/ 2442411 w 2442411"/>
                <a:gd name="connsiteY4" fmla="*/ 2312060 h 2312077"/>
                <a:gd name="connsiteX5" fmla="*/ 0 w 2442411"/>
                <a:gd name="connsiteY5" fmla="*/ 1380831 h 2312077"/>
                <a:gd name="connsiteX6" fmla="*/ 0 w 2442411"/>
                <a:gd name="connsiteY6" fmla="*/ 130351 h 2312077"/>
                <a:gd name="connsiteX0" fmla="*/ 0 w 2442411"/>
                <a:gd name="connsiteY0" fmla="*/ 130351 h 1381163"/>
                <a:gd name="connsiteX1" fmla="*/ 130351 w 2442411"/>
                <a:gd name="connsiteY1" fmla="*/ 0 h 1381163"/>
                <a:gd name="connsiteX2" fmla="*/ 2312060 w 2442411"/>
                <a:gd name="connsiteY2" fmla="*/ 0 h 1381163"/>
                <a:gd name="connsiteX3" fmla="*/ 2442411 w 2442411"/>
                <a:gd name="connsiteY3" fmla="*/ 130351 h 1381163"/>
                <a:gd name="connsiteX4" fmla="*/ 2436801 w 2442411"/>
                <a:gd name="connsiteY4" fmla="*/ 376673 h 1381163"/>
                <a:gd name="connsiteX5" fmla="*/ 0 w 2442411"/>
                <a:gd name="connsiteY5" fmla="*/ 1380831 h 1381163"/>
                <a:gd name="connsiteX6" fmla="*/ 0 w 2442411"/>
                <a:gd name="connsiteY6" fmla="*/ 130351 h 1381163"/>
                <a:gd name="connsiteX0" fmla="*/ 5609 w 2448020"/>
                <a:gd name="connsiteY0" fmla="*/ 130351 h 387297"/>
                <a:gd name="connsiteX1" fmla="*/ 135960 w 2448020"/>
                <a:gd name="connsiteY1" fmla="*/ 0 h 387297"/>
                <a:gd name="connsiteX2" fmla="*/ 2317669 w 2448020"/>
                <a:gd name="connsiteY2" fmla="*/ 0 h 387297"/>
                <a:gd name="connsiteX3" fmla="*/ 2448020 w 2448020"/>
                <a:gd name="connsiteY3" fmla="*/ 130351 h 387297"/>
                <a:gd name="connsiteX4" fmla="*/ 2442410 w 2448020"/>
                <a:gd name="connsiteY4" fmla="*/ 376673 h 387297"/>
                <a:gd name="connsiteX5" fmla="*/ 0 w 2448020"/>
                <a:gd name="connsiteY5" fmla="*/ 376674 h 387297"/>
                <a:gd name="connsiteX6" fmla="*/ 5609 w 2448020"/>
                <a:gd name="connsiteY6" fmla="*/ 130351 h 387297"/>
                <a:gd name="connsiteX0" fmla="*/ 0 w 2442411"/>
                <a:gd name="connsiteY0" fmla="*/ 130351 h 383729"/>
                <a:gd name="connsiteX1" fmla="*/ 130351 w 2442411"/>
                <a:gd name="connsiteY1" fmla="*/ 0 h 383729"/>
                <a:gd name="connsiteX2" fmla="*/ 2312060 w 2442411"/>
                <a:gd name="connsiteY2" fmla="*/ 0 h 383729"/>
                <a:gd name="connsiteX3" fmla="*/ 2442411 w 2442411"/>
                <a:gd name="connsiteY3" fmla="*/ 130351 h 383729"/>
                <a:gd name="connsiteX4" fmla="*/ 2436801 w 2442411"/>
                <a:gd name="connsiteY4" fmla="*/ 376673 h 383729"/>
                <a:gd name="connsiteX5" fmla="*/ 1 w 2442411"/>
                <a:gd name="connsiteY5" fmla="*/ 371064 h 383729"/>
                <a:gd name="connsiteX6" fmla="*/ 0 w 2442411"/>
                <a:gd name="connsiteY6" fmla="*/ 130351 h 383729"/>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36801 w 2442411"/>
                <a:gd name="connsiteY4" fmla="*/ 376673 h 376673"/>
                <a:gd name="connsiteX5" fmla="*/ 1 w 2442411"/>
                <a:gd name="connsiteY5" fmla="*/ 371064 h 376673"/>
                <a:gd name="connsiteX6" fmla="*/ 0 w 2442411"/>
                <a:gd name="connsiteY6" fmla="*/ 130351 h 376673"/>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42244 w 2442411"/>
                <a:gd name="connsiteY4" fmla="*/ 376673 h 376673"/>
                <a:gd name="connsiteX5" fmla="*/ 1 w 2442411"/>
                <a:gd name="connsiteY5" fmla="*/ 371064 h 376673"/>
                <a:gd name="connsiteX6" fmla="*/ 0 w 2442411"/>
                <a:gd name="connsiteY6" fmla="*/ 130351 h 37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2411" h="376673">
                  <a:moveTo>
                    <a:pt x="0" y="130351"/>
                  </a:moveTo>
                  <a:cubicBezTo>
                    <a:pt x="0" y="58360"/>
                    <a:pt x="58360" y="0"/>
                    <a:pt x="130351" y="0"/>
                  </a:cubicBezTo>
                  <a:lnTo>
                    <a:pt x="2312060" y="0"/>
                  </a:lnTo>
                  <a:cubicBezTo>
                    <a:pt x="2384051" y="0"/>
                    <a:pt x="2442411" y="58360"/>
                    <a:pt x="2442411" y="130351"/>
                  </a:cubicBezTo>
                  <a:cubicBezTo>
                    <a:pt x="2442355" y="212458"/>
                    <a:pt x="2442300" y="294566"/>
                    <a:pt x="2442244" y="376673"/>
                  </a:cubicBezTo>
                  <a:lnTo>
                    <a:pt x="1" y="371064"/>
                  </a:lnTo>
                  <a:cubicBezTo>
                    <a:pt x="1" y="290826"/>
                    <a:pt x="0" y="210589"/>
                    <a:pt x="0" y="130351"/>
                  </a:cubicBezTo>
                  <a:close/>
                </a:path>
              </a:pathLst>
            </a:cu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hu-HU" dirty="0"/>
            </a:p>
          </p:txBody>
        </p:sp>
        <p:pic>
          <p:nvPicPr>
            <p:cNvPr id="24" name="Kép 23" descr="A képen szöveg, fegyver, bokszer, clipart látható&#10;&#10;Automatikusan generált leírás">
              <a:extLst>
                <a:ext uri="{FF2B5EF4-FFF2-40B4-BE49-F238E27FC236}">
                  <a16:creationId xmlns:a16="http://schemas.microsoft.com/office/drawing/2014/main" id="{0E60346F-30CF-4D3F-A58A-10F9F53161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8202" y="3398037"/>
              <a:ext cx="398516" cy="398516"/>
            </a:xfrm>
            <a:prstGeom prst="rect">
              <a:avLst/>
            </a:prstGeom>
          </p:spPr>
        </p:pic>
      </p:grpSp>
      <p:sp>
        <p:nvSpPr>
          <p:cNvPr id="25" name="Szöveg helye 14">
            <a:extLst>
              <a:ext uri="{FF2B5EF4-FFF2-40B4-BE49-F238E27FC236}">
                <a16:creationId xmlns:a16="http://schemas.microsoft.com/office/drawing/2014/main" id="{B1EE2117-277A-4D31-90C8-93B8F16A2A4E}"/>
              </a:ext>
            </a:extLst>
          </p:cNvPr>
          <p:cNvSpPr txBox="1">
            <a:spLocks/>
          </p:cNvSpPr>
          <p:nvPr/>
        </p:nvSpPr>
        <p:spPr>
          <a:xfrm>
            <a:off x="8778061" y="3860254"/>
            <a:ext cx="2383686" cy="186998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Mivel</a:t>
            </a:r>
            <a:br>
              <a:rPr lang="hu-HU" sz="2400" dirty="0">
                <a:solidFill>
                  <a:schemeClr val="bg1"/>
                </a:solidFill>
                <a:latin typeface="Arial" panose="020B0604020202020204" pitchFamily="34" charset="0"/>
                <a:cs typeface="Arial" panose="020B0604020202020204" pitchFamily="34" charset="0"/>
              </a:rPr>
            </a:b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QUEUE-</a:t>
            </a:r>
            <a:r>
              <a:rPr lang="hu-HU" dirty="0" err="1">
                <a:solidFill>
                  <a:schemeClr val="bg1"/>
                </a:solidFill>
                <a:latin typeface="Calibri Light" panose="020F0302020204030204" pitchFamily="34" charset="0"/>
                <a:cs typeface="Calibri Light" panose="020F0302020204030204" pitchFamily="34" charset="0"/>
              </a:rPr>
              <a:t>ba</a:t>
            </a:r>
            <a:r>
              <a:rPr lang="hu-HU" dirty="0">
                <a:solidFill>
                  <a:schemeClr val="bg1"/>
                </a:solidFill>
                <a:latin typeface="Calibri Light" panose="020F0302020204030204" pitchFamily="34" charset="0"/>
                <a:cs typeface="Calibri Light" panose="020F0302020204030204" pitchFamily="34" charset="0"/>
              </a:rPr>
              <a:t> van állítva a feladat a válaszidő is adat-forgalommal arányosan fog emelkedni.</a:t>
            </a:r>
          </a:p>
        </p:txBody>
      </p:sp>
      <p:cxnSp>
        <p:nvCxnSpPr>
          <p:cNvPr id="27" name="Egyenes összekötő nyíllal 26">
            <a:extLst>
              <a:ext uri="{FF2B5EF4-FFF2-40B4-BE49-F238E27FC236}">
                <a16:creationId xmlns:a16="http://schemas.microsoft.com/office/drawing/2014/main" id="{9F3FD432-5339-4CDF-B224-9AAE17981AAB}"/>
              </a:ext>
            </a:extLst>
          </p:cNvPr>
          <p:cNvCxnSpPr/>
          <p:nvPr/>
        </p:nvCxnSpPr>
        <p:spPr>
          <a:xfrm flipH="1">
            <a:off x="3395359" y="5505899"/>
            <a:ext cx="2186328" cy="0"/>
          </a:xfrm>
          <a:prstGeom prst="straightConnector1">
            <a:avLst/>
          </a:prstGeom>
          <a:ln>
            <a:solidFill>
              <a:schemeClr val="bg1"/>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 name="Összekötő: szögletes 3">
            <a:extLst>
              <a:ext uri="{FF2B5EF4-FFF2-40B4-BE49-F238E27FC236}">
                <a16:creationId xmlns:a16="http://schemas.microsoft.com/office/drawing/2014/main" id="{4D194BDF-41A9-4EA3-B1FE-3ED0E813FE80}"/>
              </a:ext>
            </a:extLst>
          </p:cNvPr>
          <p:cNvCxnSpPr>
            <a:cxnSpLocks/>
          </p:cNvCxnSpPr>
          <p:nvPr/>
        </p:nvCxnSpPr>
        <p:spPr>
          <a:xfrm flipV="1">
            <a:off x="6905767" y="2904084"/>
            <a:ext cx="928048" cy="493955"/>
          </a:xfrm>
          <a:prstGeom prst="bentConnector3">
            <a:avLst>
              <a:gd name="adj1" fmla="val 0"/>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pic>
        <p:nvPicPr>
          <p:cNvPr id="29" name="Kép 28" descr="A képen szöveg, clipart látható&#10;&#10;Automatikusan generált leírás">
            <a:extLst>
              <a:ext uri="{FF2B5EF4-FFF2-40B4-BE49-F238E27FC236}">
                <a16:creationId xmlns:a16="http://schemas.microsoft.com/office/drawing/2014/main" id="{4A681075-5E52-4AEA-8717-F79E29683B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21408" y="2605299"/>
            <a:ext cx="1044025" cy="801228"/>
          </a:xfrm>
          <a:prstGeom prst="rect">
            <a:avLst/>
          </a:prstGeom>
        </p:spPr>
      </p:pic>
      <p:cxnSp>
        <p:nvCxnSpPr>
          <p:cNvPr id="34" name="Összekötő: szögletes 33">
            <a:extLst>
              <a:ext uri="{FF2B5EF4-FFF2-40B4-BE49-F238E27FC236}">
                <a16:creationId xmlns:a16="http://schemas.microsoft.com/office/drawing/2014/main" id="{B7284F7B-9D4C-4745-B745-B5E2405C7202}"/>
              </a:ext>
            </a:extLst>
          </p:cNvPr>
          <p:cNvCxnSpPr>
            <a:cxnSpLocks/>
          </p:cNvCxnSpPr>
          <p:nvPr/>
        </p:nvCxnSpPr>
        <p:spPr>
          <a:xfrm>
            <a:off x="9069007" y="2935047"/>
            <a:ext cx="900897" cy="415748"/>
          </a:xfrm>
          <a:prstGeom prst="bentConnector3">
            <a:avLst>
              <a:gd name="adj1" fmla="val 99992"/>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2" name="Egyenes összekötő nyíllal 41">
            <a:extLst>
              <a:ext uri="{FF2B5EF4-FFF2-40B4-BE49-F238E27FC236}">
                <a16:creationId xmlns:a16="http://schemas.microsoft.com/office/drawing/2014/main" id="{E69B75FF-5882-462C-A5D7-E4B1CF152203}"/>
              </a:ext>
            </a:extLst>
          </p:cNvPr>
          <p:cNvCxnSpPr/>
          <p:nvPr/>
        </p:nvCxnSpPr>
        <p:spPr>
          <a:xfrm flipH="1">
            <a:off x="3395359" y="4826778"/>
            <a:ext cx="2186328" cy="0"/>
          </a:xfrm>
          <a:prstGeom prst="straightConnector1">
            <a:avLst/>
          </a:prstGeom>
          <a:ln>
            <a:solidFill>
              <a:schemeClr val="bg1"/>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26429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26" presetClass="emph" presetSubtype="0" fill="hold" nodeType="withEffect">
                                  <p:stCondLst>
                                    <p:cond delay="0"/>
                                  </p:stCondLst>
                                  <p:childTnLst>
                                    <p:animEffect transition="out" filter="fade">
                                      <p:cBhvr>
                                        <p:cTn id="18" dur="500" tmFilter="0, 0; .2, .5; .8, .5; 1, 0"/>
                                        <p:tgtEl>
                                          <p:spTgt spid="29"/>
                                        </p:tgtEl>
                                      </p:cBhvr>
                                    </p:animEffect>
                                    <p:animScale>
                                      <p:cBhvr>
                                        <p:cTn id="19" dur="250" autoRev="1" fill="hold"/>
                                        <p:tgtEl>
                                          <p:spTgt spid="29"/>
                                        </p:tgtEl>
                                      </p:cBhvr>
                                      <p:by x="105000" y="105000"/>
                                    </p:animScale>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left)">
                                      <p:cBhvr>
                                        <p:cTn id="23" dur="500"/>
                                        <p:tgtEl>
                                          <p:spTgt spid="34"/>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childTnLst>
                          </p:cTn>
                        </p:par>
                        <p:par>
                          <p:cTn id="31" fill="hold">
                            <p:stCondLst>
                              <p:cond delay="2000"/>
                            </p:stCondLst>
                            <p:childTnLst>
                              <p:par>
                                <p:cTn id="32" presetID="22" presetClass="entr" presetSubtype="2" fill="hold" nodeType="after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right)">
                                      <p:cBhvr>
                                        <p:cTn id="3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673"/>
            <a:ext cx="12191999"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55</a:t>
            </a:fld>
            <a:endParaRPr lang="en-GB" dirty="0"/>
          </a:p>
        </p:txBody>
      </p:sp>
      <p:sp>
        <p:nvSpPr>
          <p:cNvPr id="67" name="Szöveg helye 14">
            <a:extLst>
              <a:ext uri="{FF2B5EF4-FFF2-40B4-BE49-F238E27FC236}">
                <a16:creationId xmlns:a16="http://schemas.microsoft.com/office/drawing/2014/main" id="{CBF3FD66-0271-469D-B759-13F30CD6BEBF}"/>
              </a:ext>
            </a:extLst>
          </p:cNvPr>
          <p:cNvSpPr txBox="1">
            <a:spLocks/>
          </p:cNvSpPr>
          <p:nvPr/>
        </p:nvSpPr>
        <p:spPr>
          <a:xfrm>
            <a:off x="578331" y="2904084"/>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CPU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p:pic>
        <p:nvPicPr>
          <p:cNvPr id="4" name="Kép 3">
            <a:extLst>
              <a:ext uri="{FF2B5EF4-FFF2-40B4-BE49-F238E27FC236}">
                <a16:creationId xmlns:a16="http://schemas.microsoft.com/office/drawing/2014/main" id="{826D68E2-E4AE-49A6-A3EF-FE1127B275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0320" y="1364572"/>
            <a:ext cx="2379615" cy="2468497"/>
          </a:xfrm>
          <a:prstGeom prst="rect">
            <a:avLst/>
          </a:prstGeom>
        </p:spPr>
      </p:pic>
      <p:cxnSp>
        <p:nvCxnSpPr>
          <p:cNvPr id="7" name="Egyenes összekötő 6">
            <a:extLst>
              <a:ext uri="{FF2B5EF4-FFF2-40B4-BE49-F238E27FC236}">
                <a16:creationId xmlns:a16="http://schemas.microsoft.com/office/drawing/2014/main" id="{56A678DB-5D91-4780-85B4-EC624DBF4CA2}"/>
              </a:ext>
            </a:extLst>
          </p:cNvPr>
          <p:cNvCxnSpPr/>
          <p:nvPr/>
        </p:nvCxnSpPr>
        <p:spPr>
          <a:xfrm flipV="1">
            <a:off x="9685421" y="1528011"/>
            <a:ext cx="661737" cy="505326"/>
          </a:xfrm>
          <a:prstGeom prst="line">
            <a:avLst/>
          </a:prstGeom>
          <a:ln>
            <a:solidFill>
              <a:schemeClr val="tx1"/>
            </a:solidFill>
            <a:prstDash val="lg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Téglalap: szamárfül 8">
            <a:extLst>
              <a:ext uri="{FF2B5EF4-FFF2-40B4-BE49-F238E27FC236}">
                <a16:creationId xmlns:a16="http://schemas.microsoft.com/office/drawing/2014/main" id="{DD8218CB-3FA2-4339-B420-26188BA7A52B}"/>
              </a:ext>
            </a:extLst>
          </p:cNvPr>
          <p:cNvSpPr/>
          <p:nvPr/>
        </p:nvSpPr>
        <p:spPr>
          <a:xfrm>
            <a:off x="4951681" y="1556356"/>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Oh: </a:t>
            </a:r>
            <a:r>
              <a:rPr lang="hu-HU" sz="1200" dirty="0">
                <a:solidFill>
                  <a:srgbClr val="000000"/>
                </a:solidFill>
                <a:effectLst/>
                <a:latin typeface="Arial Nova Cond" panose="020B0506020202020204" pitchFamily="34" charset="0"/>
              </a:rPr>
              <a:t>100% a CPU.</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Kár, hogy ez egy IO teszt volt.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4131067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56</a:t>
            </a:fld>
            <a:endParaRPr lang="en-GB" dirty="0"/>
          </a:p>
        </p:txBody>
      </p:sp>
      <p:sp>
        <p:nvSpPr>
          <p:cNvPr id="8" name="Szöveg helye 14">
            <a:extLst>
              <a:ext uri="{FF2B5EF4-FFF2-40B4-BE49-F238E27FC236}">
                <a16:creationId xmlns:a16="http://schemas.microsoft.com/office/drawing/2014/main" id="{EE192E79-2B43-4139-B50B-37A6564296EA}"/>
              </a:ext>
            </a:extLst>
          </p:cNvPr>
          <p:cNvSpPr txBox="1">
            <a:spLocks/>
          </p:cNvSpPr>
          <p:nvPr/>
        </p:nvSpPr>
        <p:spPr>
          <a:xfrm>
            <a:off x="578331" y="1080363"/>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Download</a:t>
            </a:r>
            <a:r>
              <a:rPr lang="hu-HU" sz="2400" dirty="0">
                <a:solidFill>
                  <a:schemeClr val="bg1"/>
                </a:solidFill>
                <a:latin typeface="Arial" panose="020B0604020202020204" pitchFamily="34" charset="0"/>
                <a:cs typeface="Arial" panose="020B0604020202020204" pitchFamily="34" charset="0"/>
              </a:rPr>
              <a:t> a teszteket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a következőképen oldottam meg.</a:t>
            </a:r>
          </a:p>
        </p:txBody>
      </p:sp>
      <p:pic>
        <p:nvPicPr>
          <p:cNvPr id="10" name="Kép 9">
            <a:extLst>
              <a:ext uri="{FF2B5EF4-FFF2-40B4-BE49-F238E27FC236}">
                <a16:creationId xmlns:a16="http://schemas.microsoft.com/office/drawing/2014/main" id="{3DBDA34E-FC2C-4177-B073-F049D1E9CA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466" y="2336416"/>
            <a:ext cx="2185169" cy="2185169"/>
          </a:xfrm>
          <a:prstGeom prst="rect">
            <a:avLst/>
          </a:prstGeom>
        </p:spPr>
      </p:pic>
      <p:pic>
        <p:nvPicPr>
          <p:cNvPr id="17" name="Kép 16">
            <a:extLst>
              <a:ext uri="{FF2B5EF4-FFF2-40B4-BE49-F238E27FC236}">
                <a16:creationId xmlns:a16="http://schemas.microsoft.com/office/drawing/2014/main" id="{0CDF8473-477E-4E77-A4E3-B3786BA516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2397" y="2526038"/>
            <a:ext cx="2090193" cy="1805925"/>
          </a:xfrm>
          <a:prstGeom prst="rect">
            <a:avLst/>
          </a:prstGeom>
        </p:spPr>
      </p:pic>
      <p:sp>
        <p:nvSpPr>
          <p:cNvPr id="22" name="Szöveg helye 14">
            <a:extLst>
              <a:ext uri="{FF2B5EF4-FFF2-40B4-BE49-F238E27FC236}">
                <a16:creationId xmlns:a16="http://schemas.microsoft.com/office/drawing/2014/main" id="{6DF54632-8D54-47B8-9658-9D0706608B0C}"/>
              </a:ext>
            </a:extLst>
          </p:cNvPr>
          <p:cNvSpPr txBox="1">
            <a:spLocks/>
          </p:cNvSpPr>
          <p:nvPr/>
        </p:nvSpPr>
        <p:spPr>
          <a:xfrm>
            <a:off x="578331" y="4711207"/>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GitHub </a:t>
            </a:r>
            <a:r>
              <a:rPr lang="hu-HU" sz="2400" dirty="0" err="1">
                <a:solidFill>
                  <a:schemeClr val="bg1"/>
                </a:solidFill>
                <a:latin typeface="Arial" panose="020B0604020202020204" pitchFamily="34" charset="0"/>
                <a:cs typeface="Arial" panose="020B0604020202020204" pitchFamily="34" charset="0"/>
              </a:rPr>
              <a:t>Large</a:t>
            </a:r>
            <a:r>
              <a:rPr lang="hu-HU" sz="2400" dirty="0">
                <a:solidFill>
                  <a:schemeClr val="bg1"/>
                </a:solidFill>
                <a:latin typeface="Arial" panose="020B0604020202020204" pitchFamily="34" charset="0"/>
                <a:cs typeface="Arial" panose="020B0604020202020204" pitchFamily="34" charset="0"/>
              </a:rPr>
              <a:t> </a:t>
            </a:r>
            <a:r>
              <a:rPr lang="hu-HU" sz="2400" dirty="0" err="1">
                <a:solidFill>
                  <a:schemeClr val="bg1"/>
                </a:solidFill>
                <a:latin typeface="Arial" panose="020B0604020202020204" pitchFamily="34" charset="0"/>
                <a:cs typeface="Arial" panose="020B0604020202020204" pitchFamily="34" charset="0"/>
              </a:rPr>
              <a:t>repositoriumban</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4 darab *.</a:t>
            </a:r>
            <a:r>
              <a:rPr lang="hu-HU" dirty="0" err="1">
                <a:solidFill>
                  <a:schemeClr val="bg1"/>
                </a:solidFill>
                <a:latin typeface="Calibri Light" panose="020F0302020204030204" pitchFamily="34" charset="0"/>
                <a:cs typeface="Calibri Light" panose="020F0302020204030204" pitchFamily="34" charset="0"/>
              </a:rPr>
              <a:t>raw</a:t>
            </a:r>
            <a:r>
              <a:rPr lang="hu-HU" dirty="0">
                <a:solidFill>
                  <a:schemeClr val="bg1"/>
                </a:solidFill>
                <a:latin typeface="Calibri Light" panose="020F0302020204030204" pitchFamily="34" charset="0"/>
                <a:cs typeface="Calibri Light" panose="020F0302020204030204" pitchFamily="34" charset="0"/>
              </a:rPr>
              <a:t> kiterjesztésű</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képfile van.</a:t>
            </a:r>
          </a:p>
        </p:txBody>
      </p:sp>
      <p:grpSp>
        <p:nvGrpSpPr>
          <p:cNvPr id="39" name="Csoportba foglalás 38">
            <a:extLst>
              <a:ext uri="{FF2B5EF4-FFF2-40B4-BE49-F238E27FC236}">
                <a16:creationId xmlns:a16="http://schemas.microsoft.com/office/drawing/2014/main" id="{A6697C40-7B89-4719-9FEA-43FC28EB2347}"/>
              </a:ext>
            </a:extLst>
          </p:cNvPr>
          <p:cNvGrpSpPr/>
          <p:nvPr/>
        </p:nvGrpSpPr>
        <p:grpSpPr>
          <a:xfrm>
            <a:off x="5763126" y="3350795"/>
            <a:ext cx="2448953" cy="2520616"/>
            <a:chOff x="5763126" y="3350795"/>
            <a:chExt cx="2448953" cy="2520616"/>
          </a:xfrm>
        </p:grpSpPr>
        <p:sp>
          <p:nvSpPr>
            <p:cNvPr id="18" name="Téglalap: lekerekített 17">
              <a:extLst>
                <a:ext uri="{FF2B5EF4-FFF2-40B4-BE49-F238E27FC236}">
                  <a16:creationId xmlns:a16="http://schemas.microsoft.com/office/drawing/2014/main" id="{0B997D21-1D8E-424E-B61F-2A01752C9C1A}"/>
                </a:ext>
              </a:extLst>
            </p:cNvPr>
            <p:cNvSpPr/>
            <p:nvPr/>
          </p:nvSpPr>
          <p:spPr>
            <a:xfrm>
              <a:off x="5763126" y="3429000"/>
              <a:ext cx="2442411" cy="2442411"/>
            </a:xfrm>
            <a:prstGeom prst="roundRect">
              <a:avLst>
                <a:gd name="adj" fmla="val 53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26" name="Kép 25" descr="A képen clipart látható&#10;&#10;Automatikusan generált leírás">
              <a:extLst>
                <a:ext uri="{FF2B5EF4-FFF2-40B4-BE49-F238E27FC236}">
                  <a16:creationId xmlns:a16="http://schemas.microsoft.com/office/drawing/2014/main" id="{B8C6249B-A57C-46EE-8C02-F7E8307C30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9259" y="3350795"/>
              <a:ext cx="981075" cy="1028700"/>
            </a:xfrm>
            <a:prstGeom prst="rect">
              <a:avLst/>
            </a:prstGeom>
          </p:spPr>
        </p:pic>
        <p:sp>
          <p:nvSpPr>
            <p:cNvPr id="35" name="Téglalap: lekerekített 34">
              <a:extLst>
                <a:ext uri="{FF2B5EF4-FFF2-40B4-BE49-F238E27FC236}">
                  <a16:creationId xmlns:a16="http://schemas.microsoft.com/office/drawing/2014/main" id="{5DEC8A91-A192-4DB7-959B-5C8FD5E7E1AF}"/>
                </a:ext>
              </a:extLst>
            </p:cNvPr>
            <p:cNvSpPr/>
            <p:nvPr/>
          </p:nvSpPr>
          <p:spPr>
            <a:xfrm>
              <a:off x="5769668" y="3429935"/>
              <a:ext cx="2442411" cy="376673"/>
            </a:xfrm>
            <a:custGeom>
              <a:avLst/>
              <a:gdLst>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2312060 w 2442411"/>
                <a:gd name="connsiteY5" fmla="*/ 2442411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1616443 w 2442411"/>
                <a:gd name="connsiteY5" fmla="*/ 1881429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319115"/>
                <a:gd name="connsiteX1" fmla="*/ 130351 w 2442411"/>
                <a:gd name="connsiteY1" fmla="*/ 0 h 2319115"/>
                <a:gd name="connsiteX2" fmla="*/ 2312060 w 2442411"/>
                <a:gd name="connsiteY2" fmla="*/ 0 h 2319115"/>
                <a:gd name="connsiteX3" fmla="*/ 2442411 w 2442411"/>
                <a:gd name="connsiteY3" fmla="*/ 130351 h 2319115"/>
                <a:gd name="connsiteX4" fmla="*/ 2442411 w 2442411"/>
                <a:gd name="connsiteY4" fmla="*/ 2312060 h 2319115"/>
                <a:gd name="connsiteX5" fmla="*/ 1616443 w 2442411"/>
                <a:gd name="connsiteY5" fmla="*/ 1881429 h 2319115"/>
                <a:gd name="connsiteX6" fmla="*/ 820358 w 2442411"/>
                <a:gd name="connsiteY6" fmla="*/ 1864600 h 2319115"/>
                <a:gd name="connsiteX7" fmla="*/ 0 w 2442411"/>
                <a:gd name="connsiteY7" fmla="*/ 2312060 h 2319115"/>
                <a:gd name="connsiteX8" fmla="*/ 0 w 2442411"/>
                <a:gd name="connsiteY8" fmla="*/ 130351 h 2319115"/>
                <a:gd name="connsiteX0" fmla="*/ 0 w 2442411"/>
                <a:gd name="connsiteY0" fmla="*/ 130351 h 2381500"/>
                <a:gd name="connsiteX1" fmla="*/ 130351 w 2442411"/>
                <a:gd name="connsiteY1" fmla="*/ 0 h 2381500"/>
                <a:gd name="connsiteX2" fmla="*/ 2312060 w 2442411"/>
                <a:gd name="connsiteY2" fmla="*/ 0 h 2381500"/>
                <a:gd name="connsiteX3" fmla="*/ 2442411 w 2442411"/>
                <a:gd name="connsiteY3" fmla="*/ 130351 h 2381500"/>
                <a:gd name="connsiteX4" fmla="*/ 2442411 w 2442411"/>
                <a:gd name="connsiteY4" fmla="*/ 2312060 h 2381500"/>
                <a:gd name="connsiteX5" fmla="*/ 1616443 w 2442411"/>
                <a:gd name="connsiteY5" fmla="*/ 1881429 h 2381500"/>
                <a:gd name="connsiteX6" fmla="*/ 0 w 2442411"/>
                <a:gd name="connsiteY6" fmla="*/ 2312060 h 2381500"/>
                <a:gd name="connsiteX7" fmla="*/ 0 w 2442411"/>
                <a:gd name="connsiteY7" fmla="*/ 130351 h 2381500"/>
                <a:gd name="connsiteX0" fmla="*/ 0 w 2442411"/>
                <a:gd name="connsiteY0" fmla="*/ 130351 h 2584773"/>
                <a:gd name="connsiteX1" fmla="*/ 130351 w 2442411"/>
                <a:gd name="connsiteY1" fmla="*/ 0 h 2584773"/>
                <a:gd name="connsiteX2" fmla="*/ 2312060 w 2442411"/>
                <a:gd name="connsiteY2" fmla="*/ 0 h 2584773"/>
                <a:gd name="connsiteX3" fmla="*/ 2442411 w 2442411"/>
                <a:gd name="connsiteY3" fmla="*/ 130351 h 2584773"/>
                <a:gd name="connsiteX4" fmla="*/ 2442411 w 2442411"/>
                <a:gd name="connsiteY4" fmla="*/ 2312060 h 2584773"/>
                <a:gd name="connsiteX5" fmla="*/ 0 w 2442411"/>
                <a:gd name="connsiteY5" fmla="*/ 2312060 h 2584773"/>
                <a:gd name="connsiteX6" fmla="*/ 0 w 2442411"/>
                <a:gd name="connsiteY6" fmla="*/ 130351 h 2584773"/>
                <a:gd name="connsiteX0" fmla="*/ 0 w 2442411"/>
                <a:gd name="connsiteY0" fmla="*/ 130351 h 2478533"/>
                <a:gd name="connsiteX1" fmla="*/ 130351 w 2442411"/>
                <a:gd name="connsiteY1" fmla="*/ 0 h 2478533"/>
                <a:gd name="connsiteX2" fmla="*/ 2312060 w 2442411"/>
                <a:gd name="connsiteY2" fmla="*/ 0 h 2478533"/>
                <a:gd name="connsiteX3" fmla="*/ 2442411 w 2442411"/>
                <a:gd name="connsiteY3" fmla="*/ 130351 h 2478533"/>
                <a:gd name="connsiteX4" fmla="*/ 2442411 w 2442411"/>
                <a:gd name="connsiteY4" fmla="*/ 2312060 h 2478533"/>
                <a:gd name="connsiteX5" fmla="*/ 0 w 2442411"/>
                <a:gd name="connsiteY5" fmla="*/ 2312060 h 2478533"/>
                <a:gd name="connsiteX6" fmla="*/ 0 w 2442411"/>
                <a:gd name="connsiteY6" fmla="*/ 130351 h 2478533"/>
                <a:gd name="connsiteX0" fmla="*/ 0 w 2442411"/>
                <a:gd name="connsiteY0" fmla="*/ 130351 h 2322683"/>
                <a:gd name="connsiteX1" fmla="*/ 130351 w 2442411"/>
                <a:gd name="connsiteY1" fmla="*/ 0 h 2322683"/>
                <a:gd name="connsiteX2" fmla="*/ 2312060 w 2442411"/>
                <a:gd name="connsiteY2" fmla="*/ 0 h 2322683"/>
                <a:gd name="connsiteX3" fmla="*/ 2442411 w 2442411"/>
                <a:gd name="connsiteY3" fmla="*/ 130351 h 2322683"/>
                <a:gd name="connsiteX4" fmla="*/ 2442411 w 2442411"/>
                <a:gd name="connsiteY4" fmla="*/ 2312060 h 2322683"/>
                <a:gd name="connsiteX5" fmla="*/ 0 w 2442411"/>
                <a:gd name="connsiteY5" fmla="*/ 2312060 h 2322683"/>
                <a:gd name="connsiteX6" fmla="*/ 0 w 2442411"/>
                <a:gd name="connsiteY6" fmla="*/ 130351 h 2322683"/>
                <a:gd name="connsiteX0" fmla="*/ 0 w 2442411"/>
                <a:gd name="connsiteY0" fmla="*/ 130351 h 2312086"/>
                <a:gd name="connsiteX1" fmla="*/ 130351 w 2442411"/>
                <a:gd name="connsiteY1" fmla="*/ 0 h 2312086"/>
                <a:gd name="connsiteX2" fmla="*/ 2312060 w 2442411"/>
                <a:gd name="connsiteY2" fmla="*/ 0 h 2312086"/>
                <a:gd name="connsiteX3" fmla="*/ 2442411 w 2442411"/>
                <a:gd name="connsiteY3" fmla="*/ 130351 h 2312086"/>
                <a:gd name="connsiteX4" fmla="*/ 2442411 w 2442411"/>
                <a:gd name="connsiteY4" fmla="*/ 2312060 h 2312086"/>
                <a:gd name="connsiteX5" fmla="*/ 72928 w 2442411"/>
                <a:gd name="connsiteY5" fmla="*/ 1711810 h 2312086"/>
                <a:gd name="connsiteX6" fmla="*/ 0 w 2442411"/>
                <a:gd name="connsiteY6" fmla="*/ 130351 h 2312086"/>
                <a:gd name="connsiteX0" fmla="*/ 0 w 2442411"/>
                <a:gd name="connsiteY0" fmla="*/ 130351 h 2312077"/>
                <a:gd name="connsiteX1" fmla="*/ 130351 w 2442411"/>
                <a:gd name="connsiteY1" fmla="*/ 0 h 2312077"/>
                <a:gd name="connsiteX2" fmla="*/ 2312060 w 2442411"/>
                <a:gd name="connsiteY2" fmla="*/ 0 h 2312077"/>
                <a:gd name="connsiteX3" fmla="*/ 2442411 w 2442411"/>
                <a:gd name="connsiteY3" fmla="*/ 130351 h 2312077"/>
                <a:gd name="connsiteX4" fmla="*/ 2442411 w 2442411"/>
                <a:gd name="connsiteY4" fmla="*/ 2312060 h 2312077"/>
                <a:gd name="connsiteX5" fmla="*/ 0 w 2442411"/>
                <a:gd name="connsiteY5" fmla="*/ 1380831 h 2312077"/>
                <a:gd name="connsiteX6" fmla="*/ 0 w 2442411"/>
                <a:gd name="connsiteY6" fmla="*/ 130351 h 2312077"/>
                <a:gd name="connsiteX0" fmla="*/ 0 w 2442411"/>
                <a:gd name="connsiteY0" fmla="*/ 130351 h 1381163"/>
                <a:gd name="connsiteX1" fmla="*/ 130351 w 2442411"/>
                <a:gd name="connsiteY1" fmla="*/ 0 h 1381163"/>
                <a:gd name="connsiteX2" fmla="*/ 2312060 w 2442411"/>
                <a:gd name="connsiteY2" fmla="*/ 0 h 1381163"/>
                <a:gd name="connsiteX3" fmla="*/ 2442411 w 2442411"/>
                <a:gd name="connsiteY3" fmla="*/ 130351 h 1381163"/>
                <a:gd name="connsiteX4" fmla="*/ 2436801 w 2442411"/>
                <a:gd name="connsiteY4" fmla="*/ 376673 h 1381163"/>
                <a:gd name="connsiteX5" fmla="*/ 0 w 2442411"/>
                <a:gd name="connsiteY5" fmla="*/ 1380831 h 1381163"/>
                <a:gd name="connsiteX6" fmla="*/ 0 w 2442411"/>
                <a:gd name="connsiteY6" fmla="*/ 130351 h 1381163"/>
                <a:gd name="connsiteX0" fmla="*/ 5609 w 2448020"/>
                <a:gd name="connsiteY0" fmla="*/ 130351 h 387297"/>
                <a:gd name="connsiteX1" fmla="*/ 135960 w 2448020"/>
                <a:gd name="connsiteY1" fmla="*/ 0 h 387297"/>
                <a:gd name="connsiteX2" fmla="*/ 2317669 w 2448020"/>
                <a:gd name="connsiteY2" fmla="*/ 0 h 387297"/>
                <a:gd name="connsiteX3" fmla="*/ 2448020 w 2448020"/>
                <a:gd name="connsiteY3" fmla="*/ 130351 h 387297"/>
                <a:gd name="connsiteX4" fmla="*/ 2442410 w 2448020"/>
                <a:gd name="connsiteY4" fmla="*/ 376673 h 387297"/>
                <a:gd name="connsiteX5" fmla="*/ 0 w 2448020"/>
                <a:gd name="connsiteY5" fmla="*/ 376674 h 387297"/>
                <a:gd name="connsiteX6" fmla="*/ 5609 w 2448020"/>
                <a:gd name="connsiteY6" fmla="*/ 130351 h 387297"/>
                <a:gd name="connsiteX0" fmla="*/ 0 w 2442411"/>
                <a:gd name="connsiteY0" fmla="*/ 130351 h 383729"/>
                <a:gd name="connsiteX1" fmla="*/ 130351 w 2442411"/>
                <a:gd name="connsiteY1" fmla="*/ 0 h 383729"/>
                <a:gd name="connsiteX2" fmla="*/ 2312060 w 2442411"/>
                <a:gd name="connsiteY2" fmla="*/ 0 h 383729"/>
                <a:gd name="connsiteX3" fmla="*/ 2442411 w 2442411"/>
                <a:gd name="connsiteY3" fmla="*/ 130351 h 383729"/>
                <a:gd name="connsiteX4" fmla="*/ 2436801 w 2442411"/>
                <a:gd name="connsiteY4" fmla="*/ 376673 h 383729"/>
                <a:gd name="connsiteX5" fmla="*/ 1 w 2442411"/>
                <a:gd name="connsiteY5" fmla="*/ 371064 h 383729"/>
                <a:gd name="connsiteX6" fmla="*/ 0 w 2442411"/>
                <a:gd name="connsiteY6" fmla="*/ 130351 h 383729"/>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36801 w 2442411"/>
                <a:gd name="connsiteY4" fmla="*/ 376673 h 376673"/>
                <a:gd name="connsiteX5" fmla="*/ 1 w 2442411"/>
                <a:gd name="connsiteY5" fmla="*/ 371064 h 376673"/>
                <a:gd name="connsiteX6" fmla="*/ 0 w 2442411"/>
                <a:gd name="connsiteY6" fmla="*/ 130351 h 376673"/>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42244 w 2442411"/>
                <a:gd name="connsiteY4" fmla="*/ 376673 h 376673"/>
                <a:gd name="connsiteX5" fmla="*/ 1 w 2442411"/>
                <a:gd name="connsiteY5" fmla="*/ 371064 h 376673"/>
                <a:gd name="connsiteX6" fmla="*/ 0 w 2442411"/>
                <a:gd name="connsiteY6" fmla="*/ 130351 h 37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2411" h="376673">
                  <a:moveTo>
                    <a:pt x="0" y="130351"/>
                  </a:moveTo>
                  <a:cubicBezTo>
                    <a:pt x="0" y="58360"/>
                    <a:pt x="58360" y="0"/>
                    <a:pt x="130351" y="0"/>
                  </a:cubicBezTo>
                  <a:lnTo>
                    <a:pt x="2312060" y="0"/>
                  </a:lnTo>
                  <a:cubicBezTo>
                    <a:pt x="2384051" y="0"/>
                    <a:pt x="2442411" y="58360"/>
                    <a:pt x="2442411" y="130351"/>
                  </a:cubicBezTo>
                  <a:cubicBezTo>
                    <a:pt x="2442355" y="212458"/>
                    <a:pt x="2442300" y="294566"/>
                    <a:pt x="2442244" y="376673"/>
                  </a:cubicBezTo>
                  <a:lnTo>
                    <a:pt x="1" y="371064"/>
                  </a:lnTo>
                  <a:cubicBezTo>
                    <a:pt x="1" y="290826"/>
                    <a:pt x="0" y="210589"/>
                    <a:pt x="0" y="130351"/>
                  </a:cubicBezTo>
                  <a:close/>
                </a:path>
              </a:pathLst>
            </a:cu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hu-HU" dirty="0"/>
            </a:p>
          </p:txBody>
        </p:sp>
        <p:pic>
          <p:nvPicPr>
            <p:cNvPr id="36" name="Kép 35" descr="A képen szöveg, fegyver, bokszer, clipart látható&#10;&#10;Automatikusan generált leírás">
              <a:extLst>
                <a:ext uri="{FF2B5EF4-FFF2-40B4-BE49-F238E27FC236}">
                  <a16:creationId xmlns:a16="http://schemas.microsoft.com/office/drawing/2014/main" id="{004975D7-AAAD-4344-A461-12F1C95D6C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18202" y="3398037"/>
              <a:ext cx="398516" cy="398516"/>
            </a:xfrm>
            <a:prstGeom prst="rect">
              <a:avLst/>
            </a:prstGeom>
          </p:spPr>
        </p:pic>
      </p:grpSp>
      <p:cxnSp>
        <p:nvCxnSpPr>
          <p:cNvPr id="38" name="Egyenes összekötő nyíllal 37">
            <a:extLst>
              <a:ext uri="{FF2B5EF4-FFF2-40B4-BE49-F238E27FC236}">
                <a16:creationId xmlns:a16="http://schemas.microsoft.com/office/drawing/2014/main" id="{F6491460-93FD-4D92-9A98-CEFFDA0EEDC6}"/>
              </a:ext>
            </a:extLst>
          </p:cNvPr>
          <p:cNvCxnSpPr/>
          <p:nvPr/>
        </p:nvCxnSpPr>
        <p:spPr>
          <a:xfrm flipH="1">
            <a:off x="3117669" y="5582194"/>
            <a:ext cx="2645457" cy="0"/>
          </a:xfrm>
          <a:prstGeom prst="straightConnector1">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2" name="Egyenes összekötő nyíllal 41">
            <a:extLst>
              <a:ext uri="{FF2B5EF4-FFF2-40B4-BE49-F238E27FC236}">
                <a16:creationId xmlns:a16="http://schemas.microsoft.com/office/drawing/2014/main" id="{F7789595-3027-4ADB-AE0F-56E3C578BA63}"/>
              </a:ext>
            </a:extLst>
          </p:cNvPr>
          <p:cNvCxnSpPr/>
          <p:nvPr/>
        </p:nvCxnSpPr>
        <p:spPr>
          <a:xfrm flipH="1">
            <a:off x="3117669" y="5355771"/>
            <a:ext cx="2645457" cy="0"/>
          </a:xfrm>
          <a:prstGeom prst="straightConnector1">
            <a:avLst/>
          </a:prstGeom>
          <a:ln>
            <a:solidFill>
              <a:schemeClr val="bg1"/>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45" name="Szöveg helye 14">
            <a:extLst>
              <a:ext uri="{FF2B5EF4-FFF2-40B4-BE49-F238E27FC236}">
                <a16:creationId xmlns:a16="http://schemas.microsoft.com/office/drawing/2014/main" id="{CC840497-5B02-418E-9DA3-758B560EF898}"/>
              </a:ext>
            </a:extLst>
          </p:cNvPr>
          <p:cNvSpPr txBox="1">
            <a:spLocks/>
          </p:cNvSpPr>
          <p:nvPr/>
        </p:nvSpPr>
        <p:spPr>
          <a:xfrm>
            <a:off x="5821851" y="3860254"/>
            <a:ext cx="2383686" cy="186998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Letöltés</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több szálon</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1MByte</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2MByte</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10MByte        paramétertől</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50MByte                 függően</a:t>
            </a:r>
          </a:p>
        </p:txBody>
      </p:sp>
      <p:grpSp>
        <p:nvGrpSpPr>
          <p:cNvPr id="46" name="Csoportba foglalás 45">
            <a:extLst>
              <a:ext uri="{FF2B5EF4-FFF2-40B4-BE49-F238E27FC236}">
                <a16:creationId xmlns:a16="http://schemas.microsoft.com/office/drawing/2014/main" id="{97DE91FC-8706-431E-8FD8-0E4C161C2930}"/>
              </a:ext>
            </a:extLst>
          </p:cNvPr>
          <p:cNvGrpSpPr/>
          <p:nvPr/>
        </p:nvGrpSpPr>
        <p:grpSpPr>
          <a:xfrm>
            <a:off x="8719336" y="3398037"/>
            <a:ext cx="2448953" cy="2473374"/>
            <a:chOff x="5763126" y="3398037"/>
            <a:chExt cx="2448953" cy="2473374"/>
          </a:xfrm>
        </p:grpSpPr>
        <p:sp>
          <p:nvSpPr>
            <p:cNvPr id="47" name="Téglalap: lekerekített 46">
              <a:extLst>
                <a:ext uri="{FF2B5EF4-FFF2-40B4-BE49-F238E27FC236}">
                  <a16:creationId xmlns:a16="http://schemas.microsoft.com/office/drawing/2014/main" id="{E0716D64-98BD-4C0D-9DC5-7F3A869BA0FF}"/>
                </a:ext>
              </a:extLst>
            </p:cNvPr>
            <p:cNvSpPr/>
            <p:nvPr/>
          </p:nvSpPr>
          <p:spPr>
            <a:xfrm>
              <a:off x="5763126" y="3429000"/>
              <a:ext cx="2442411" cy="2442411"/>
            </a:xfrm>
            <a:prstGeom prst="roundRect">
              <a:avLst>
                <a:gd name="adj" fmla="val 53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48" name="Kép 47">
              <a:extLst>
                <a:ext uri="{FF2B5EF4-FFF2-40B4-BE49-F238E27FC236}">
                  <a16:creationId xmlns:a16="http://schemas.microsoft.com/office/drawing/2014/main" id="{61D3CC7F-CC8A-4FE2-96D6-2C89DAC34AF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7634313" y="3883538"/>
              <a:ext cx="416070" cy="416070"/>
            </a:xfrm>
            <a:prstGeom prst="rect">
              <a:avLst/>
            </a:prstGeom>
          </p:spPr>
        </p:pic>
        <p:sp>
          <p:nvSpPr>
            <p:cNvPr id="49" name="Téglalap: lekerekített 34">
              <a:extLst>
                <a:ext uri="{FF2B5EF4-FFF2-40B4-BE49-F238E27FC236}">
                  <a16:creationId xmlns:a16="http://schemas.microsoft.com/office/drawing/2014/main" id="{9D4F9DA3-385B-46E6-8397-9EB74CE36303}"/>
                </a:ext>
              </a:extLst>
            </p:cNvPr>
            <p:cNvSpPr/>
            <p:nvPr/>
          </p:nvSpPr>
          <p:spPr>
            <a:xfrm>
              <a:off x="5769668" y="3429935"/>
              <a:ext cx="2442411" cy="376673"/>
            </a:xfrm>
            <a:custGeom>
              <a:avLst/>
              <a:gdLst>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2312060 w 2442411"/>
                <a:gd name="connsiteY5" fmla="*/ 2442411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1616443 w 2442411"/>
                <a:gd name="connsiteY5" fmla="*/ 1881429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319115"/>
                <a:gd name="connsiteX1" fmla="*/ 130351 w 2442411"/>
                <a:gd name="connsiteY1" fmla="*/ 0 h 2319115"/>
                <a:gd name="connsiteX2" fmla="*/ 2312060 w 2442411"/>
                <a:gd name="connsiteY2" fmla="*/ 0 h 2319115"/>
                <a:gd name="connsiteX3" fmla="*/ 2442411 w 2442411"/>
                <a:gd name="connsiteY3" fmla="*/ 130351 h 2319115"/>
                <a:gd name="connsiteX4" fmla="*/ 2442411 w 2442411"/>
                <a:gd name="connsiteY4" fmla="*/ 2312060 h 2319115"/>
                <a:gd name="connsiteX5" fmla="*/ 1616443 w 2442411"/>
                <a:gd name="connsiteY5" fmla="*/ 1881429 h 2319115"/>
                <a:gd name="connsiteX6" fmla="*/ 820358 w 2442411"/>
                <a:gd name="connsiteY6" fmla="*/ 1864600 h 2319115"/>
                <a:gd name="connsiteX7" fmla="*/ 0 w 2442411"/>
                <a:gd name="connsiteY7" fmla="*/ 2312060 h 2319115"/>
                <a:gd name="connsiteX8" fmla="*/ 0 w 2442411"/>
                <a:gd name="connsiteY8" fmla="*/ 130351 h 2319115"/>
                <a:gd name="connsiteX0" fmla="*/ 0 w 2442411"/>
                <a:gd name="connsiteY0" fmla="*/ 130351 h 2381500"/>
                <a:gd name="connsiteX1" fmla="*/ 130351 w 2442411"/>
                <a:gd name="connsiteY1" fmla="*/ 0 h 2381500"/>
                <a:gd name="connsiteX2" fmla="*/ 2312060 w 2442411"/>
                <a:gd name="connsiteY2" fmla="*/ 0 h 2381500"/>
                <a:gd name="connsiteX3" fmla="*/ 2442411 w 2442411"/>
                <a:gd name="connsiteY3" fmla="*/ 130351 h 2381500"/>
                <a:gd name="connsiteX4" fmla="*/ 2442411 w 2442411"/>
                <a:gd name="connsiteY4" fmla="*/ 2312060 h 2381500"/>
                <a:gd name="connsiteX5" fmla="*/ 1616443 w 2442411"/>
                <a:gd name="connsiteY5" fmla="*/ 1881429 h 2381500"/>
                <a:gd name="connsiteX6" fmla="*/ 0 w 2442411"/>
                <a:gd name="connsiteY6" fmla="*/ 2312060 h 2381500"/>
                <a:gd name="connsiteX7" fmla="*/ 0 w 2442411"/>
                <a:gd name="connsiteY7" fmla="*/ 130351 h 2381500"/>
                <a:gd name="connsiteX0" fmla="*/ 0 w 2442411"/>
                <a:gd name="connsiteY0" fmla="*/ 130351 h 2584773"/>
                <a:gd name="connsiteX1" fmla="*/ 130351 w 2442411"/>
                <a:gd name="connsiteY1" fmla="*/ 0 h 2584773"/>
                <a:gd name="connsiteX2" fmla="*/ 2312060 w 2442411"/>
                <a:gd name="connsiteY2" fmla="*/ 0 h 2584773"/>
                <a:gd name="connsiteX3" fmla="*/ 2442411 w 2442411"/>
                <a:gd name="connsiteY3" fmla="*/ 130351 h 2584773"/>
                <a:gd name="connsiteX4" fmla="*/ 2442411 w 2442411"/>
                <a:gd name="connsiteY4" fmla="*/ 2312060 h 2584773"/>
                <a:gd name="connsiteX5" fmla="*/ 0 w 2442411"/>
                <a:gd name="connsiteY5" fmla="*/ 2312060 h 2584773"/>
                <a:gd name="connsiteX6" fmla="*/ 0 w 2442411"/>
                <a:gd name="connsiteY6" fmla="*/ 130351 h 2584773"/>
                <a:gd name="connsiteX0" fmla="*/ 0 w 2442411"/>
                <a:gd name="connsiteY0" fmla="*/ 130351 h 2478533"/>
                <a:gd name="connsiteX1" fmla="*/ 130351 w 2442411"/>
                <a:gd name="connsiteY1" fmla="*/ 0 h 2478533"/>
                <a:gd name="connsiteX2" fmla="*/ 2312060 w 2442411"/>
                <a:gd name="connsiteY2" fmla="*/ 0 h 2478533"/>
                <a:gd name="connsiteX3" fmla="*/ 2442411 w 2442411"/>
                <a:gd name="connsiteY3" fmla="*/ 130351 h 2478533"/>
                <a:gd name="connsiteX4" fmla="*/ 2442411 w 2442411"/>
                <a:gd name="connsiteY4" fmla="*/ 2312060 h 2478533"/>
                <a:gd name="connsiteX5" fmla="*/ 0 w 2442411"/>
                <a:gd name="connsiteY5" fmla="*/ 2312060 h 2478533"/>
                <a:gd name="connsiteX6" fmla="*/ 0 w 2442411"/>
                <a:gd name="connsiteY6" fmla="*/ 130351 h 2478533"/>
                <a:gd name="connsiteX0" fmla="*/ 0 w 2442411"/>
                <a:gd name="connsiteY0" fmla="*/ 130351 h 2322683"/>
                <a:gd name="connsiteX1" fmla="*/ 130351 w 2442411"/>
                <a:gd name="connsiteY1" fmla="*/ 0 h 2322683"/>
                <a:gd name="connsiteX2" fmla="*/ 2312060 w 2442411"/>
                <a:gd name="connsiteY2" fmla="*/ 0 h 2322683"/>
                <a:gd name="connsiteX3" fmla="*/ 2442411 w 2442411"/>
                <a:gd name="connsiteY3" fmla="*/ 130351 h 2322683"/>
                <a:gd name="connsiteX4" fmla="*/ 2442411 w 2442411"/>
                <a:gd name="connsiteY4" fmla="*/ 2312060 h 2322683"/>
                <a:gd name="connsiteX5" fmla="*/ 0 w 2442411"/>
                <a:gd name="connsiteY5" fmla="*/ 2312060 h 2322683"/>
                <a:gd name="connsiteX6" fmla="*/ 0 w 2442411"/>
                <a:gd name="connsiteY6" fmla="*/ 130351 h 2322683"/>
                <a:gd name="connsiteX0" fmla="*/ 0 w 2442411"/>
                <a:gd name="connsiteY0" fmla="*/ 130351 h 2312086"/>
                <a:gd name="connsiteX1" fmla="*/ 130351 w 2442411"/>
                <a:gd name="connsiteY1" fmla="*/ 0 h 2312086"/>
                <a:gd name="connsiteX2" fmla="*/ 2312060 w 2442411"/>
                <a:gd name="connsiteY2" fmla="*/ 0 h 2312086"/>
                <a:gd name="connsiteX3" fmla="*/ 2442411 w 2442411"/>
                <a:gd name="connsiteY3" fmla="*/ 130351 h 2312086"/>
                <a:gd name="connsiteX4" fmla="*/ 2442411 w 2442411"/>
                <a:gd name="connsiteY4" fmla="*/ 2312060 h 2312086"/>
                <a:gd name="connsiteX5" fmla="*/ 72928 w 2442411"/>
                <a:gd name="connsiteY5" fmla="*/ 1711810 h 2312086"/>
                <a:gd name="connsiteX6" fmla="*/ 0 w 2442411"/>
                <a:gd name="connsiteY6" fmla="*/ 130351 h 2312086"/>
                <a:gd name="connsiteX0" fmla="*/ 0 w 2442411"/>
                <a:gd name="connsiteY0" fmla="*/ 130351 h 2312077"/>
                <a:gd name="connsiteX1" fmla="*/ 130351 w 2442411"/>
                <a:gd name="connsiteY1" fmla="*/ 0 h 2312077"/>
                <a:gd name="connsiteX2" fmla="*/ 2312060 w 2442411"/>
                <a:gd name="connsiteY2" fmla="*/ 0 h 2312077"/>
                <a:gd name="connsiteX3" fmla="*/ 2442411 w 2442411"/>
                <a:gd name="connsiteY3" fmla="*/ 130351 h 2312077"/>
                <a:gd name="connsiteX4" fmla="*/ 2442411 w 2442411"/>
                <a:gd name="connsiteY4" fmla="*/ 2312060 h 2312077"/>
                <a:gd name="connsiteX5" fmla="*/ 0 w 2442411"/>
                <a:gd name="connsiteY5" fmla="*/ 1380831 h 2312077"/>
                <a:gd name="connsiteX6" fmla="*/ 0 w 2442411"/>
                <a:gd name="connsiteY6" fmla="*/ 130351 h 2312077"/>
                <a:gd name="connsiteX0" fmla="*/ 0 w 2442411"/>
                <a:gd name="connsiteY0" fmla="*/ 130351 h 1381163"/>
                <a:gd name="connsiteX1" fmla="*/ 130351 w 2442411"/>
                <a:gd name="connsiteY1" fmla="*/ 0 h 1381163"/>
                <a:gd name="connsiteX2" fmla="*/ 2312060 w 2442411"/>
                <a:gd name="connsiteY2" fmla="*/ 0 h 1381163"/>
                <a:gd name="connsiteX3" fmla="*/ 2442411 w 2442411"/>
                <a:gd name="connsiteY3" fmla="*/ 130351 h 1381163"/>
                <a:gd name="connsiteX4" fmla="*/ 2436801 w 2442411"/>
                <a:gd name="connsiteY4" fmla="*/ 376673 h 1381163"/>
                <a:gd name="connsiteX5" fmla="*/ 0 w 2442411"/>
                <a:gd name="connsiteY5" fmla="*/ 1380831 h 1381163"/>
                <a:gd name="connsiteX6" fmla="*/ 0 w 2442411"/>
                <a:gd name="connsiteY6" fmla="*/ 130351 h 1381163"/>
                <a:gd name="connsiteX0" fmla="*/ 5609 w 2448020"/>
                <a:gd name="connsiteY0" fmla="*/ 130351 h 387297"/>
                <a:gd name="connsiteX1" fmla="*/ 135960 w 2448020"/>
                <a:gd name="connsiteY1" fmla="*/ 0 h 387297"/>
                <a:gd name="connsiteX2" fmla="*/ 2317669 w 2448020"/>
                <a:gd name="connsiteY2" fmla="*/ 0 h 387297"/>
                <a:gd name="connsiteX3" fmla="*/ 2448020 w 2448020"/>
                <a:gd name="connsiteY3" fmla="*/ 130351 h 387297"/>
                <a:gd name="connsiteX4" fmla="*/ 2442410 w 2448020"/>
                <a:gd name="connsiteY4" fmla="*/ 376673 h 387297"/>
                <a:gd name="connsiteX5" fmla="*/ 0 w 2448020"/>
                <a:gd name="connsiteY5" fmla="*/ 376674 h 387297"/>
                <a:gd name="connsiteX6" fmla="*/ 5609 w 2448020"/>
                <a:gd name="connsiteY6" fmla="*/ 130351 h 387297"/>
                <a:gd name="connsiteX0" fmla="*/ 0 w 2442411"/>
                <a:gd name="connsiteY0" fmla="*/ 130351 h 383729"/>
                <a:gd name="connsiteX1" fmla="*/ 130351 w 2442411"/>
                <a:gd name="connsiteY1" fmla="*/ 0 h 383729"/>
                <a:gd name="connsiteX2" fmla="*/ 2312060 w 2442411"/>
                <a:gd name="connsiteY2" fmla="*/ 0 h 383729"/>
                <a:gd name="connsiteX3" fmla="*/ 2442411 w 2442411"/>
                <a:gd name="connsiteY3" fmla="*/ 130351 h 383729"/>
                <a:gd name="connsiteX4" fmla="*/ 2436801 w 2442411"/>
                <a:gd name="connsiteY4" fmla="*/ 376673 h 383729"/>
                <a:gd name="connsiteX5" fmla="*/ 1 w 2442411"/>
                <a:gd name="connsiteY5" fmla="*/ 371064 h 383729"/>
                <a:gd name="connsiteX6" fmla="*/ 0 w 2442411"/>
                <a:gd name="connsiteY6" fmla="*/ 130351 h 383729"/>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36801 w 2442411"/>
                <a:gd name="connsiteY4" fmla="*/ 376673 h 376673"/>
                <a:gd name="connsiteX5" fmla="*/ 1 w 2442411"/>
                <a:gd name="connsiteY5" fmla="*/ 371064 h 376673"/>
                <a:gd name="connsiteX6" fmla="*/ 0 w 2442411"/>
                <a:gd name="connsiteY6" fmla="*/ 130351 h 376673"/>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42244 w 2442411"/>
                <a:gd name="connsiteY4" fmla="*/ 376673 h 376673"/>
                <a:gd name="connsiteX5" fmla="*/ 1 w 2442411"/>
                <a:gd name="connsiteY5" fmla="*/ 371064 h 376673"/>
                <a:gd name="connsiteX6" fmla="*/ 0 w 2442411"/>
                <a:gd name="connsiteY6" fmla="*/ 130351 h 37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2411" h="376673">
                  <a:moveTo>
                    <a:pt x="0" y="130351"/>
                  </a:moveTo>
                  <a:cubicBezTo>
                    <a:pt x="0" y="58360"/>
                    <a:pt x="58360" y="0"/>
                    <a:pt x="130351" y="0"/>
                  </a:cubicBezTo>
                  <a:lnTo>
                    <a:pt x="2312060" y="0"/>
                  </a:lnTo>
                  <a:cubicBezTo>
                    <a:pt x="2384051" y="0"/>
                    <a:pt x="2442411" y="58360"/>
                    <a:pt x="2442411" y="130351"/>
                  </a:cubicBezTo>
                  <a:cubicBezTo>
                    <a:pt x="2442355" y="212458"/>
                    <a:pt x="2442300" y="294566"/>
                    <a:pt x="2442244" y="376673"/>
                  </a:cubicBezTo>
                  <a:lnTo>
                    <a:pt x="1" y="371064"/>
                  </a:lnTo>
                  <a:cubicBezTo>
                    <a:pt x="1" y="290826"/>
                    <a:pt x="0" y="210589"/>
                    <a:pt x="0" y="130351"/>
                  </a:cubicBezTo>
                  <a:close/>
                </a:path>
              </a:pathLst>
            </a:cu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hu-HU" dirty="0"/>
            </a:p>
          </p:txBody>
        </p:sp>
        <p:pic>
          <p:nvPicPr>
            <p:cNvPr id="50" name="Kép 49" descr="A képen szöveg, fegyver, bokszer, clipart látható&#10;&#10;Automatikusan generált leírás">
              <a:extLst>
                <a:ext uri="{FF2B5EF4-FFF2-40B4-BE49-F238E27FC236}">
                  <a16:creationId xmlns:a16="http://schemas.microsoft.com/office/drawing/2014/main" id="{0533E787-D844-4B00-AA21-B4BA6C3D7A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18202" y="3398037"/>
              <a:ext cx="398516" cy="398516"/>
            </a:xfrm>
            <a:prstGeom prst="rect">
              <a:avLst/>
            </a:prstGeom>
          </p:spPr>
        </p:pic>
      </p:grpSp>
      <p:cxnSp>
        <p:nvCxnSpPr>
          <p:cNvPr id="52" name="Egyenes összekötő nyíllal 51">
            <a:extLst>
              <a:ext uri="{FF2B5EF4-FFF2-40B4-BE49-F238E27FC236}">
                <a16:creationId xmlns:a16="http://schemas.microsoft.com/office/drawing/2014/main" id="{39C00D54-CAE3-42B9-AD2A-BD143782552C}"/>
              </a:ext>
            </a:extLst>
          </p:cNvPr>
          <p:cNvCxnSpPr/>
          <p:nvPr/>
        </p:nvCxnSpPr>
        <p:spPr>
          <a:xfrm flipH="1">
            <a:off x="8242781" y="5355771"/>
            <a:ext cx="432554" cy="0"/>
          </a:xfrm>
          <a:prstGeom prst="straightConnector1">
            <a:avLst/>
          </a:prstGeom>
          <a:ln>
            <a:solidFill>
              <a:schemeClr val="bg1"/>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Egyenes összekötő nyíllal 52">
            <a:extLst>
              <a:ext uri="{FF2B5EF4-FFF2-40B4-BE49-F238E27FC236}">
                <a16:creationId xmlns:a16="http://schemas.microsoft.com/office/drawing/2014/main" id="{0FA7D0E8-5E64-4EAA-BA25-E75B0DD313DB}"/>
              </a:ext>
            </a:extLst>
          </p:cNvPr>
          <p:cNvCxnSpPr/>
          <p:nvPr/>
        </p:nvCxnSpPr>
        <p:spPr>
          <a:xfrm flipH="1">
            <a:off x="8247250" y="5582194"/>
            <a:ext cx="432554" cy="0"/>
          </a:xfrm>
          <a:prstGeom prst="straightConnector1">
            <a:avLst/>
          </a:prstGeom>
          <a:ln>
            <a:solidFill>
              <a:schemeClr val="bg1"/>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56" name="Szöveg helye 14">
            <a:extLst>
              <a:ext uri="{FF2B5EF4-FFF2-40B4-BE49-F238E27FC236}">
                <a16:creationId xmlns:a16="http://schemas.microsoft.com/office/drawing/2014/main" id="{3304EBA1-1A27-415E-A072-20C881111015}"/>
              </a:ext>
            </a:extLst>
          </p:cNvPr>
          <p:cNvSpPr txBox="1">
            <a:spLocks/>
          </p:cNvSpPr>
          <p:nvPr/>
        </p:nvSpPr>
        <p:spPr>
          <a:xfrm>
            <a:off x="8778061" y="3860254"/>
            <a:ext cx="2383686" cy="186998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Io</a:t>
            </a:r>
            <a:br>
              <a:rPr lang="hu-HU" sz="2400" dirty="0">
                <a:solidFill>
                  <a:schemeClr val="bg1"/>
                </a:solidFill>
                <a:latin typeface="Arial" panose="020B0604020202020204" pitchFamily="34" charset="0"/>
                <a:cs typeface="Arial" panose="020B0604020202020204" pitchFamily="34" charset="0"/>
              </a:rPr>
            </a:b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Le is lehet menti a </a:t>
            </a:r>
            <a:r>
              <a:rPr lang="hu-HU" dirty="0" err="1">
                <a:solidFill>
                  <a:schemeClr val="bg1"/>
                </a:solidFill>
                <a:latin typeface="Calibri Light" panose="020F0302020204030204" pitchFamily="34" charset="0"/>
                <a:cs typeface="Calibri Light" panose="020F0302020204030204" pitchFamily="34" charset="0"/>
              </a:rPr>
              <a:t>diskre</a:t>
            </a:r>
            <a:r>
              <a:rPr lang="hu-HU" dirty="0">
                <a:solidFill>
                  <a:schemeClr val="bg1"/>
                </a:solidFill>
                <a:latin typeface="Calibri Light" panose="020F0302020204030204" pitchFamily="34" charset="0"/>
                <a:cs typeface="Calibri Light" panose="020F0302020204030204" pitchFamily="34" charset="0"/>
              </a:rPr>
              <a:t> ha úgy olyan tesztet akarunk csinálni.</a:t>
            </a:r>
          </a:p>
        </p:txBody>
      </p:sp>
    </p:spTree>
    <p:extLst>
      <p:ext uri="{BB962C8B-B14F-4D97-AF65-F5344CB8AC3E}">
        <p14:creationId xmlns:p14="http://schemas.microsoft.com/office/powerpoint/2010/main" val="3352831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right)">
                                      <p:cBhvr>
                                        <p:cTn id="7" dur="500"/>
                                        <p:tgtEl>
                                          <p:spTgt spid="3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wipe(left)">
                                      <p:cBhvr>
                                        <p:cTn id="15" dur="500"/>
                                        <p:tgtEl>
                                          <p:spTgt spid="52"/>
                                        </p:tgtEl>
                                      </p:cBhvr>
                                    </p:animEffect>
                                  </p:childTnLst>
                                </p:cTn>
                              </p:par>
                              <p:par>
                                <p:cTn id="16" presetID="22" presetClass="entr" presetSubtype="8" fill="hold" nodeType="with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wipe(left)">
                                      <p:cBhvr>
                                        <p:cTn id="18" dur="500"/>
                                        <p:tgtEl>
                                          <p:spTgt spid="53"/>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fade">
                                      <p:cBhvr>
                                        <p:cTn id="2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descr="A képen szöveg, elektronika, fekete, számítógép látható&#10;&#10;Automatikusan generált leírás">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56</a:t>
            </a:fld>
            <a:endParaRPr lang="en-GB" dirty="0"/>
          </a:p>
        </p:txBody>
      </p:sp>
      <p:sp>
        <p:nvSpPr>
          <p:cNvPr id="8" name="Szöveg helye 14">
            <a:extLst>
              <a:ext uri="{FF2B5EF4-FFF2-40B4-BE49-F238E27FC236}">
                <a16:creationId xmlns:a16="http://schemas.microsoft.com/office/drawing/2014/main" id="{D25425AB-B1F0-4880-A292-97D5AD8F01E4}"/>
              </a:ext>
            </a:extLst>
          </p:cNvPr>
          <p:cNvSpPr txBox="1">
            <a:spLocks/>
          </p:cNvSpPr>
          <p:nvPr/>
        </p:nvSpPr>
        <p:spPr>
          <a:xfrm>
            <a:off x="578331" y="2904084"/>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QUEUE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p:pic>
        <p:nvPicPr>
          <p:cNvPr id="4" name="Kép 3">
            <a:extLst>
              <a:ext uri="{FF2B5EF4-FFF2-40B4-BE49-F238E27FC236}">
                <a16:creationId xmlns:a16="http://schemas.microsoft.com/office/drawing/2014/main" id="{A0098B1F-7E7F-40E4-A339-BABBDF043D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331" y="4463813"/>
            <a:ext cx="1316755" cy="1173629"/>
          </a:xfrm>
          <a:prstGeom prst="rect">
            <a:avLst/>
          </a:prstGeom>
        </p:spPr>
      </p:pic>
    </p:spTree>
    <p:extLst>
      <p:ext uri="{BB962C8B-B14F-4D97-AF65-F5344CB8AC3E}">
        <p14:creationId xmlns:p14="http://schemas.microsoft.com/office/powerpoint/2010/main" val="8648004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Kép 8" descr="A képen háló látható&#10;&#10;Automatikusan generált leírás">
            <a:extLst>
              <a:ext uri="{FF2B5EF4-FFF2-40B4-BE49-F238E27FC236}">
                <a16:creationId xmlns:a16="http://schemas.microsoft.com/office/drawing/2014/main" id="{BFD43224-7851-422A-BDF6-CD618AEE30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57</a:t>
            </a:fld>
            <a:endParaRPr lang="en-GB" dirty="0"/>
          </a:p>
        </p:txBody>
      </p:sp>
      <p:sp>
        <p:nvSpPr>
          <p:cNvPr id="8" name="Szöveg helye 14">
            <a:extLst>
              <a:ext uri="{FF2B5EF4-FFF2-40B4-BE49-F238E27FC236}">
                <a16:creationId xmlns:a16="http://schemas.microsoft.com/office/drawing/2014/main" id="{DA026EE1-11A1-428F-B488-7C3AE5F4D69A}"/>
              </a:ext>
            </a:extLst>
          </p:cNvPr>
          <p:cNvSpPr txBox="1">
            <a:spLocks/>
          </p:cNvSpPr>
          <p:nvPr/>
        </p:nvSpPr>
        <p:spPr>
          <a:xfrm>
            <a:off x="578331" y="2904084"/>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Upload</a:t>
            </a:r>
            <a:r>
              <a:rPr lang="hu-HU" sz="2400" dirty="0">
                <a:solidFill>
                  <a:schemeClr val="bg1"/>
                </a:solidFill>
                <a:latin typeface="Arial" panose="020B0604020202020204" pitchFamily="34" charset="0"/>
                <a:cs typeface="Arial" panose="020B0604020202020204" pitchFamily="34" charset="0"/>
              </a:rPr>
              <a:t> teszt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a következő ötletem volt.</a:t>
            </a:r>
          </a:p>
        </p:txBody>
      </p:sp>
      <p:pic>
        <p:nvPicPr>
          <p:cNvPr id="10" name="Kép 9">
            <a:extLst>
              <a:ext uri="{FF2B5EF4-FFF2-40B4-BE49-F238E27FC236}">
                <a16:creationId xmlns:a16="http://schemas.microsoft.com/office/drawing/2014/main" id="{C0F3CAEC-7BFD-4508-A6EE-28CBE69CF2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04538" y="2789469"/>
            <a:ext cx="2857500" cy="2857500"/>
          </a:xfrm>
          <a:prstGeom prst="rect">
            <a:avLst/>
          </a:prstGeom>
        </p:spPr>
      </p:pic>
      <p:sp>
        <p:nvSpPr>
          <p:cNvPr id="11" name="Szöveg helye 14">
            <a:extLst>
              <a:ext uri="{FF2B5EF4-FFF2-40B4-BE49-F238E27FC236}">
                <a16:creationId xmlns:a16="http://schemas.microsoft.com/office/drawing/2014/main" id="{898A2BB3-6A22-4044-8B16-9F80BC989393}"/>
              </a:ext>
            </a:extLst>
          </p:cNvPr>
          <p:cNvSpPr txBox="1">
            <a:spLocks/>
          </p:cNvSpPr>
          <p:nvPr/>
        </p:nvSpPr>
        <p:spPr>
          <a:xfrm>
            <a:off x="578331" y="5309772"/>
            <a:ext cx="2904562" cy="36512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bg1"/>
                </a:solidFill>
                <a:latin typeface="Calibri Light" panose="020F0302020204030204" pitchFamily="34" charset="0"/>
                <a:cs typeface="Calibri Light" panose="020F0302020204030204" pitchFamily="34" charset="0"/>
              </a:rPr>
              <a:t>1000110010100110100110101</a:t>
            </a:r>
          </a:p>
        </p:txBody>
      </p:sp>
      <p:grpSp>
        <p:nvGrpSpPr>
          <p:cNvPr id="13" name="Csoportba foglalás 12">
            <a:extLst>
              <a:ext uri="{FF2B5EF4-FFF2-40B4-BE49-F238E27FC236}">
                <a16:creationId xmlns:a16="http://schemas.microsoft.com/office/drawing/2014/main" id="{04310587-D566-4690-BC82-8603E07C26D2}"/>
              </a:ext>
            </a:extLst>
          </p:cNvPr>
          <p:cNvGrpSpPr/>
          <p:nvPr/>
        </p:nvGrpSpPr>
        <p:grpSpPr>
          <a:xfrm>
            <a:off x="5763126" y="3350795"/>
            <a:ext cx="2448953" cy="2520616"/>
            <a:chOff x="5763126" y="3350795"/>
            <a:chExt cx="2448953" cy="2520616"/>
          </a:xfrm>
        </p:grpSpPr>
        <p:sp>
          <p:nvSpPr>
            <p:cNvPr id="14" name="Téglalap: lekerekített 13">
              <a:extLst>
                <a:ext uri="{FF2B5EF4-FFF2-40B4-BE49-F238E27FC236}">
                  <a16:creationId xmlns:a16="http://schemas.microsoft.com/office/drawing/2014/main" id="{230BAD1F-74C4-4136-81DA-85E50C2C2CF3}"/>
                </a:ext>
              </a:extLst>
            </p:cNvPr>
            <p:cNvSpPr/>
            <p:nvPr/>
          </p:nvSpPr>
          <p:spPr>
            <a:xfrm>
              <a:off x="5763126" y="3429000"/>
              <a:ext cx="2442411" cy="2442411"/>
            </a:xfrm>
            <a:prstGeom prst="roundRect">
              <a:avLst>
                <a:gd name="adj" fmla="val 53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15" name="Kép 14" descr="A képen clipart látható&#10;&#10;Automatikusan generált leírás">
              <a:extLst>
                <a:ext uri="{FF2B5EF4-FFF2-40B4-BE49-F238E27FC236}">
                  <a16:creationId xmlns:a16="http://schemas.microsoft.com/office/drawing/2014/main" id="{92F00F1C-771E-426C-9C2B-1776F33709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9259" y="3350795"/>
              <a:ext cx="981075" cy="1028700"/>
            </a:xfrm>
            <a:prstGeom prst="rect">
              <a:avLst/>
            </a:prstGeom>
          </p:spPr>
        </p:pic>
        <p:sp>
          <p:nvSpPr>
            <p:cNvPr id="16" name="Téglalap: lekerekített 34">
              <a:extLst>
                <a:ext uri="{FF2B5EF4-FFF2-40B4-BE49-F238E27FC236}">
                  <a16:creationId xmlns:a16="http://schemas.microsoft.com/office/drawing/2014/main" id="{B44F2F86-1644-4D8B-9EC1-E21201E8648E}"/>
                </a:ext>
              </a:extLst>
            </p:cNvPr>
            <p:cNvSpPr/>
            <p:nvPr/>
          </p:nvSpPr>
          <p:spPr>
            <a:xfrm>
              <a:off x="5769668" y="3429935"/>
              <a:ext cx="2442411" cy="376673"/>
            </a:xfrm>
            <a:custGeom>
              <a:avLst/>
              <a:gdLst>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2312060 w 2442411"/>
                <a:gd name="connsiteY5" fmla="*/ 2442411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1616443 w 2442411"/>
                <a:gd name="connsiteY5" fmla="*/ 1881429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319115"/>
                <a:gd name="connsiteX1" fmla="*/ 130351 w 2442411"/>
                <a:gd name="connsiteY1" fmla="*/ 0 h 2319115"/>
                <a:gd name="connsiteX2" fmla="*/ 2312060 w 2442411"/>
                <a:gd name="connsiteY2" fmla="*/ 0 h 2319115"/>
                <a:gd name="connsiteX3" fmla="*/ 2442411 w 2442411"/>
                <a:gd name="connsiteY3" fmla="*/ 130351 h 2319115"/>
                <a:gd name="connsiteX4" fmla="*/ 2442411 w 2442411"/>
                <a:gd name="connsiteY4" fmla="*/ 2312060 h 2319115"/>
                <a:gd name="connsiteX5" fmla="*/ 1616443 w 2442411"/>
                <a:gd name="connsiteY5" fmla="*/ 1881429 h 2319115"/>
                <a:gd name="connsiteX6" fmla="*/ 820358 w 2442411"/>
                <a:gd name="connsiteY6" fmla="*/ 1864600 h 2319115"/>
                <a:gd name="connsiteX7" fmla="*/ 0 w 2442411"/>
                <a:gd name="connsiteY7" fmla="*/ 2312060 h 2319115"/>
                <a:gd name="connsiteX8" fmla="*/ 0 w 2442411"/>
                <a:gd name="connsiteY8" fmla="*/ 130351 h 2319115"/>
                <a:gd name="connsiteX0" fmla="*/ 0 w 2442411"/>
                <a:gd name="connsiteY0" fmla="*/ 130351 h 2381500"/>
                <a:gd name="connsiteX1" fmla="*/ 130351 w 2442411"/>
                <a:gd name="connsiteY1" fmla="*/ 0 h 2381500"/>
                <a:gd name="connsiteX2" fmla="*/ 2312060 w 2442411"/>
                <a:gd name="connsiteY2" fmla="*/ 0 h 2381500"/>
                <a:gd name="connsiteX3" fmla="*/ 2442411 w 2442411"/>
                <a:gd name="connsiteY3" fmla="*/ 130351 h 2381500"/>
                <a:gd name="connsiteX4" fmla="*/ 2442411 w 2442411"/>
                <a:gd name="connsiteY4" fmla="*/ 2312060 h 2381500"/>
                <a:gd name="connsiteX5" fmla="*/ 1616443 w 2442411"/>
                <a:gd name="connsiteY5" fmla="*/ 1881429 h 2381500"/>
                <a:gd name="connsiteX6" fmla="*/ 0 w 2442411"/>
                <a:gd name="connsiteY6" fmla="*/ 2312060 h 2381500"/>
                <a:gd name="connsiteX7" fmla="*/ 0 w 2442411"/>
                <a:gd name="connsiteY7" fmla="*/ 130351 h 2381500"/>
                <a:gd name="connsiteX0" fmla="*/ 0 w 2442411"/>
                <a:gd name="connsiteY0" fmla="*/ 130351 h 2584773"/>
                <a:gd name="connsiteX1" fmla="*/ 130351 w 2442411"/>
                <a:gd name="connsiteY1" fmla="*/ 0 h 2584773"/>
                <a:gd name="connsiteX2" fmla="*/ 2312060 w 2442411"/>
                <a:gd name="connsiteY2" fmla="*/ 0 h 2584773"/>
                <a:gd name="connsiteX3" fmla="*/ 2442411 w 2442411"/>
                <a:gd name="connsiteY3" fmla="*/ 130351 h 2584773"/>
                <a:gd name="connsiteX4" fmla="*/ 2442411 w 2442411"/>
                <a:gd name="connsiteY4" fmla="*/ 2312060 h 2584773"/>
                <a:gd name="connsiteX5" fmla="*/ 0 w 2442411"/>
                <a:gd name="connsiteY5" fmla="*/ 2312060 h 2584773"/>
                <a:gd name="connsiteX6" fmla="*/ 0 w 2442411"/>
                <a:gd name="connsiteY6" fmla="*/ 130351 h 2584773"/>
                <a:gd name="connsiteX0" fmla="*/ 0 w 2442411"/>
                <a:gd name="connsiteY0" fmla="*/ 130351 h 2478533"/>
                <a:gd name="connsiteX1" fmla="*/ 130351 w 2442411"/>
                <a:gd name="connsiteY1" fmla="*/ 0 h 2478533"/>
                <a:gd name="connsiteX2" fmla="*/ 2312060 w 2442411"/>
                <a:gd name="connsiteY2" fmla="*/ 0 h 2478533"/>
                <a:gd name="connsiteX3" fmla="*/ 2442411 w 2442411"/>
                <a:gd name="connsiteY3" fmla="*/ 130351 h 2478533"/>
                <a:gd name="connsiteX4" fmla="*/ 2442411 w 2442411"/>
                <a:gd name="connsiteY4" fmla="*/ 2312060 h 2478533"/>
                <a:gd name="connsiteX5" fmla="*/ 0 w 2442411"/>
                <a:gd name="connsiteY5" fmla="*/ 2312060 h 2478533"/>
                <a:gd name="connsiteX6" fmla="*/ 0 w 2442411"/>
                <a:gd name="connsiteY6" fmla="*/ 130351 h 2478533"/>
                <a:gd name="connsiteX0" fmla="*/ 0 w 2442411"/>
                <a:gd name="connsiteY0" fmla="*/ 130351 h 2322683"/>
                <a:gd name="connsiteX1" fmla="*/ 130351 w 2442411"/>
                <a:gd name="connsiteY1" fmla="*/ 0 h 2322683"/>
                <a:gd name="connsiteX2" fmla="*/ 2312060 w 2442411"/>
                <a:gd name="connsiteY2" fmla="*/ 0 h 2322683"/>
                <a:gd name="connsiteX3" fmla="*/ 2442411 w 2442411"/>
                <a:gd name="connsiteY3" fmla="*/ 130351 h 2322683"/>
                <a:gd name="connsiteX4" fmla="*/ 2442411 w 2442411"/>
                <a:gd name="connsiteY4" fmla="*/ 2312060 h 2322683"/>
                <a:gd name="connsiteX5" fmla="*/ 0 w 2442411"/>
                <a:gd name="connsiteY5" fmla="*/ 2312060 h 2322683"/>
                <a:gd name="connsiteX6" fmla="*/ 0 w 2442411"/>
                <a:gd name="connsiteY6" fmla="*/ 130351 h 2322683"/>
                <a:gd name="connsiteX0" fmla="*/ 0 w 2442411"/>
                <a:gd name="connsiteY0" fmla="*/ 130351 h 2312086"/>
                <a:gd name="connsiteX1" fmla="*/ 130351 w 2442411"/>
                <a:gd name="connsiteY1" fmla="*/ 0 h 2312086"/>
                <a:gd name="connsiteX2" fmla="*/ 2312060 w 2442411"/>
                <a:gd name="connsiteY2" fmla="*/ 0 h 2312086"/>
                <a:gd name="connsiteX3" fmla="*/ 2442411 w 2442411"/>
                <a:gd name="connsiteY3" fmla="*/ 130351 h 2312086"/>
                <a:gd name="connsiteX4" fmla="*/ 2442411 w 2442411"/>
                <a:gd name="connsiteY4" fmla="*/ 2312060 h 2312086"/>
                <a:gd name="connsiteX5" fmla="*/ 72928 w 2442411"/>
                <a:gd name="connsiteY5" fmla="*/ 1711810 h 2312086"/>
                <a:gd name="connsiteX6" fmla="*/ 0 w 2442411"/>
                <a:gd name="connsiteY6" fmla="*/ 130351 h 2312086"/>
                <a:gd name="connsiteX0" fmla="*/ 0 w 2442411"/>
                <a:gd name="connsiteY0" fmla="*/ 130351 h 2312077"/>
                <a:gd name="connsiteX1" fmla="*/ 130351 w 2442411"/>
                <a:gd name="connsiteY1" fmla="*/ 0 h 2312077"/>
                <a:gd name="connsiteX2" fmla="*/ 2312060 w 2442411"/>
                <a:gd name="connsiteY2" fmla="*/ 0 h 2312077"/>
                <a:gd name="connsiteX3" fmla="*/ 2442411 w 2442411"/>
                <a:gd name="connsiteY3" fmla="*/ 130351 h 2312077"/>
                <a:gd name="connsiteX4" fmla="*/ 2442411 w 2442411"/>
                <a:gd name="connsiteY4" fmla="*/ 2312060 h 2312077"/>
                <a:gd name="connsiteX5" fmla="*/ 0 w 2442411"/>
                <a:gd name="connsiteY5" fmla="*/ 1380831 h 2312077"/>
                <a:gd name="connsiteX6" fmla="*/ 0 w 2442411"/>
                <a:gd name="connsiteY6" fmla="*/ 130351 h 2312077"/>
                <a:gd name="connsiteX0" fmla="*/ 0 w 2442411"/>
                <a:gd name="connsiteY0" fmla="*/ 130351 h 1381163"/>
                <a:gd name="connsiteX1" fmla="*/ 130351 w 2442411"/>
                <a:gd name="connsiteY1" fmla="*/ 0 h 1381163"/>
                <a:gd name="connsiteX2" fmla="*/ 2312060 w 2442411"/>
                <a:gd name="connsiteY2" fmla="*/ 0 h 1381163"/>
                <a:gd name="connsiteX3" fmla="*/ 2442411 w 2442411"/>
                <a:gd name="connsiteY3" fmla="*/ 130351 h 1381163"/>
                <a:gd name="connsiteX4" fmla="*/ 2436801 w 2442411"/>
                <a:gd name="connsiteY4" fmla="*/ 376673 h 1381163"/>
                <a:gd name="connsiteX5" fmla="*/ 0 w 2442411"/>
                <a:gd name="connsiteY5" fmla="*/ 1380831 h 1381163"/>
                <a:gd name="connsiteX6" fmla="*/ 0 w 2442411"/>
                <a:gd name="connsiteY6" fmla="*/ 130351 h 1381163"/>
                <a:gd name="connsiteX0" fmla="*/ 5609 w 2448020"/>
                <a:gd name="connsiteY0" fmla="*/ 130351 h 387297"/>
                <a:gd name="connsiteX1" fmla="*/ 135960 w 2448020"/>
                <a:gd name="connsiteY1" fmla="*/ 0 h 387297"/>
                <a:gd name="connsiteX2" fmla="*/ 2317669 w 2448020"/>
                <a:gd name="connsiteY2" fmla="*/ 0 h 387297"/>
                <a:gd name="connsiteX3" fmla="*/ 2448020 w 2448020"/>
                <a:gd name="connsiteY3" fmla="*/ 130351 h 387297"/>
                <a:gd name="connsiteX4" fmla="*/ 2442410 w 2448020"/>
                <a:gd name="connsiteY4" fmla="*/ 376673 h 387297"/>
                <a:gd name="connsiteX5" fmla="*/ 0 w 2448020"/>
                <a:gd name="connsiteY5" fmla="*/ 376674 h 387297"/>
                <a:gd name="connsiteX6" fmla="*/ 5609 w 2448020"/>
                <a:gd name="connsiteY6" fmla="*/ 130351 h 387297"/>
                <a:gd name="connsiteX0" fmla="*/ 0 w 2442411"/>
                <a:gd name="connsiteY0" fmla="*/ 130351 h 383729"/>
                <a:gd name="connsiteX1" fmla="*/ 130351 w 2442411"/>
                <a:gd name="connsiteY1" fmla="*/ 0 h 383729"/>
                <a:gd name="connsiteX2" fmla="*/ 2312060 w 2442411"/>
                <a:gd name="connsiteY2" fmla="*/ 0 h 383729"/>
                <a:gd name="connsiteX3" fmla="*/ 2442411 w 2442411"/>
                <a:gd name="connsiteY3" fmla="*/ 130351 h 383729"/>
                <a:gd name="connsiteX4" fmla="*/ 2436801 w 2442411"/>
                <a:gd name="connsiteY4" fmla="*/ 376673 h 383729"/>
                <a:gd name="connsiteX5" fmla="*/ 1 w 2442411"/>
                <a:gd name="connsiteY5" fmla="*/ 371064 h 383729"/>
                <a:gd name="connsiteX6" fmla="*/ 0 w 2442411"/>
                <a:gd name="connsiteY6" fmla="*/ 130351 h 383729"/>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36801 w 2442411"/>
                <a:gd name="connsiteY4" fmla="*/ 376673 h 376673"/>
                <a:gd name="connsiteX5" fmla="*/ 1 w 2442411"/>
                <a:gd name="connsiteY5" fmla="*/ 371064 h 376673"/>
                <a:gd name="connsiteX6" fmla="*/ 0 w 2442411"/>
                <a:gd name="connsiteY6" fmla="*/ 130351 h 376673"/>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42244 w 2442411"/>
                <a:gd name="connsiteY4" fmla="*/ 376673 h 376673"/>
                <a:gd name="connsiteX5" fmla="*/ 1 w 2442411"/>
                <a:gd name="connsiteY5" fmla="*/ 371064 h 376673"/>
                <a:gd name="connsiteX6" fmla="*/ 0 w 2442411"/>
                <a:gd name="connsiteY6" fmla="*/ 130351 h 37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2411" h="376673">
                  <a:moveTo>
                    <a:pt x="0" y="130351"/>
                  </a:moveTo>
                  <a:cubicBezTo>
                    <a:pt x="0" y="58360"/>
                    <a:pt x="58360" y="0"/>
                    <a:pt x="130351" y="0"/>
                  </a:cubicBezTo>
                  <a:lnTo>
                    <a:pt x="2312060" y="0"/>
                  </a:lnTo>
                  <a:cubicBezTo>
                    <a:pt x="2384051" y="0"/>
                    <a:pt x="2442411" y="58360"/>
                    <a:pt x="2442411" y="130351"/>
                  </a:cubicBezTo>
                  <a:cubicBezTo>
                    <a:pt x="2442355" y="212458"/>
                    <a:pt x="2442300" y="294566"/>
                    <a:pt x="2442244" y="376673"/>
                  </a:cubicBezTo>
                  <a:lnTo>
                    <a:pt x="1" y="371064"/>
                  </a:lnTo>
                  <a:cubicBezTo>
                    <a:pt x="1" y="290826"/>
                    <a:pt x="0" y="210589"/>
                    <a:pt x="0" y="130351"/>
                  </a:cubicBezTo>
                  <a:close/>
                </a:path>
              </a:pathLst>
            </a:cu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hu-HU" dirty="0"/>
            </a:p>
          </p:txBody>
        </p:sp>
        <p:pic>
          <p:nvPicPr>
            <p:cNvPr id="17" name="Kép 16" descr="A képen szöveg, fegyver, bokszer, clipart látható&#10;&#10;Automatikusan generált leírás">
              <a:extLst>
                <a:ext uri="{FF2B5EF4-FFF2-40B4-BE49-F238E27FC236}">
                  <a16:creationId xmlns:a16="http://schemas.microsoft.com/office/drawing/2014/main" id="{3DE47B3F-253C-4C4F-A4BA-73C4A75DA3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8202" y="3398037"/>
              <a:ext cx="398516" cy="398516"/>
            </a:xfrm>
            <a:prstGeom prst="rect">
              <a:avLst/>
            </a:prstGeom>
          </p:spPr>
        </p:pic>
      </p:grpSp>
      <p:sp>
        <p:nvSpPr>
          <p:cNvPr id="18" name="Szöveg helye 14">
            <a:extLst>
              <a:ext uri="{FF2B5EF4-FFF2-40B4-BE49-F238E27FC236}">
                <a16:creationId xmlns:a16="http://schemas.microsoft.com/office/drawing/2014/main" id="{1723F525-A5C4-4964-994D-BD4DD3360554}"/>
              </a:ext>
            </a:extLst>
          </p:cNvPr>
          <p:cNvSpPr txBox="1">
            <a:spLocks/>
          </p:cNvSpPr>
          <p:nvPr/>
        </p:nvSpPr>
        <p:spPr>
          <a:xfrm>
            <a:off x="5821851" y="3860254"/>
            <a:ext cx="2383686" cy="186998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Attól</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függően</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Hogy milyen hosszú &lt;&lt;nagy&gt;&gt; az adat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Mesterségesen megfogom választ ezzel szimulálva a valós alkalmazást.</a:t>
            </a:r>
          </a:p>
        </p:txBody>
      </p:sp>
      <p:grpSp>
        <p:nvGrpSpPr>
          <p:cNvPr id="20" name="Csoportba foglalás 19">
            <a:extLst>
              <a:ext uri="{FF2B5EF4-FFF2-40B4-BE49-F238E27FC236}">
                <a16:creationId xmlns:a16="http://schemas.microsoft.com/office/drawing/2014/main" id="{49D52A97-8BF9-4B2B-BD7E-24E908091AD7}"/>
              </a:ext>
            </a:extLst>
          </p:cNvPr>
          <p:cNvGrpSpPr/>
          <p:nvPr/>
        </p:nvGrpSpPr>
        <p:grpSpPr>
          <a:xfrm>
            <a:off x="8719336" y="3398037"/>
            <a:ext cx="2448953" cy="2473374"/>
            <a:chOff x="5763126" y="3398037"/>
            <a:chExt cx="2448953" cy="2473374"/>
          </a:xfrm>
        </p:grpSpPr>
        <p:sp>
          <p:nvSpPr>
            <p:cNvPr id="21" name="Téglalap: lekerekített 20">
              <a:extLst>
                <a:ext uri="{FF2B5EF4-FFF2-40B4-BE49-F238E27FC236}">
                  <a16:creationId xmlns:a16="http://schemas.microsoft.com/office/drawing/2014/main" id="{B198A72A-6160-4349-8EB5-78D77297F95F}"/>
                </a:ext>
              </a:extLst>
            </p:cNvPr>
            <p:cNvSpPr/>
            <p:nvPr/>
          </p:nvSpPr>
          <p:spPr>
            <a:xfrm>
              <a:off x="5763126" y="3429000"/>
              <a:ext cx="2442411" cy="2442411"/>
            </a:xfrm>
            <a:prstGeom prst="roundRect">
              <a:avLst>
                <a:gd name="adj" fmla="val 53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22" name="Kép 21">
              <a:extLst>
                <a:ext uri="{FF2B5EF4-FFF2-40B4-BE49-F238E27FC236}">
                  <a16:creationId xmlns:a16="http://schemas.microsoft.com/office/drawing/2014/main" id="{04DAB923-CF8C-435A-B8D1-011E2DD46B2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634313" y="3883538"/>
              <a:ext cx="416070" cy="416070"/>
            </a:xfrm>
            <a:prstGeom prst="rect">
              <a:avLst/>
            </a:prstGeom>
          </p:spPr>
        </p:pic>
        <p:sp>
          <p:nvSpPr>
            <p:cNvPr id="23" name="Téglalap: lekerekített 34">
              <a:extLst>
                <a:ext uri="{FF2B5EF4-FFF2-40B4-BE49-F238E27FC236}">
                  <a16:creationId xmlns:a16="http://schemas.microsoft.com/office/drawing/2014/main" id="{B6C742BF-9BA5-4E5C-B219-BC049EB133B9}"/>
                </a:ext>
              </a:extLst>
            </p:cNvPr>
            <p:cNvSpPr/>
            <p:nvPr/>
          </p:nvSpPr>
          <p:spPr>
            <a:xfrm>
              <a:off x="5769668" y="3429935"/>
              <a:ext cx="2442411" cy="376673"/>
            </a:xfrm>
            <a:custGeom>
              <a:avLst/>
              <a:gdLst>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2312060 w 2442411"/>
                <a:gd name="connsiteY5" fmla="*/ 2442411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1616443 w 2442411"/>
                <a:gd name="connsiteY5" fmla="*/ 1881429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319115"/>
                <a:gd name="connsiteX1" fmla="*/ 130351 w 2442411"/>
                <a:gd name="connsiteY1" fmla="*/ 0 h 2319115"/>
                <a:gd name="connsiteX2" fmla="*/ 2312060 w 2442411"/>
                <a:gd name="connsiteY2" fmla="*/ 0 h 2319115"/>
                <a:gd name="connsiteX3" fmla="*/ 2442411 w 2442411"/>
                <a:gd name="connsiteY3" fmla="*/ 130351 h 2319115"/>
                <a:gd name="connsiteX4" fmla="*/ 2442411 w 2442411"/>
                <a:gd name="connsiteY4" fmla="*/ 2312060 h 2319115"/>
                <a:gd name="connsiteX5" fmla="*/ 1616443 w 2442411"/>
                <a:gd name="connsiteY5" fmla="*/ 1881429 h 2319115"/>
                <a:gd name="connsiteX6" fmla="*/ 820358 w 2442411"/>
                <a:gd name="connsiteY6" fmla="*/ 1864600 h 2319115"/>
                <a:gd name="connsiteX7" fmla="*/ 0 w 2442411"/>
                <a:gd name="connsiteY7" fmla="*/ 2312060 h 2319115"/>
                <a:gd name="connsiteX8" fmla="*/ 0 w 2442411"/>
                <a:gd name="connsiteY8" fmla="*/ 130351 h 2319115"/>
                <a:gd name="connsiteX0" fmla="*/ 0 w 2442411"/>
                <a:gd name="connsiteY0" fmla="*/ 130351 h 2381500"/>
                <a:gd name="connsiteX1" fmla="*/ 130351 w 2442411"/>
                <a:gd name="connsiteY1" fmla="*/ 0 h 2381500"/>
                <a:gd name="connsiteX2" fmla="*/ 2312060 w 2442411"/>
                <a:gd name="connsiteY2" fmla="*/ 0 h 2381500"/>
                <a:gd name="connsiteX3" fmla="*/ 2442411 w 2442411"/>
                <a:gd name="connsiteY3" fmla="*/ 130351 h 2381500"/>
                <a:gd name="connsiteX4" fmla="*/ 2442411 w 2442411"/>
                <a:gd name="connsiteY4" fmla="*/ 2312060 h 2381500"/>
                <a:gd name="connsiteX5" fmla="*/ 1616443 w 2442411"/>
                <a:gd name="connsiteY5" fmla="*/ 1881429 h 2381500"/>
                <a:gd name="connsiteX6" fmla="*/ 0 w 2442411"/>
                <a:gd name="connsiteY6" fmla="*/ 2312060 h 2381500"/>
                <a:gd name="connsiteX7" fmla="*/ 0 w 2442411"/>
                <a:gd name="connsiteY7" fmla="*/ 130351 h 2381500"/>
                <a:gd name="connsiteX0" fmla="*/ 0 w 2442411"/>
                <a:gd name="connsiteY0" fmla="*/ 130351 h 2584773"/>
                <a:gd name="connsiteX1" fmla="*/ 130351 w 2442411"/>
                <a:gd name="connsiteY1" fmla="*/ 0 h 2584773"/>
                <a:gd name="connsiteX2" fmla="*/ 2312060 w 2442411"/>
                <a:gd name="connsiteY2" fmla="*/ 0 h 2584773"/>
                <a:gd name="connsiteX3" fmla="*/ 2442411 w 2442411"/>
                <a:gd name="connsiteY3" fmla="*/ 130351 h 2584773"/>
                <a:gd name="connsiteX4" fmla="*/ 2442411 w 2442411"/>
                <a:gd name="connsiteY4" fmla="*/ 2312060 h 2584773"/>
                <a:gd name="connsiteX5" fmla="*/ 0 w 2442411"/>
                <a:gd name="connsiteY5" fmla="*/ 2312060 h 2584773"/>
                <a:gd name="connsiteX6" fmla="*/ 0 w 2442411"/>
                <a:gd name="connsiteY6" fmla="*/ 130351 h 2584773"/>
                <a:gd name="connsiteX0" fmla="*/ 0 w 2442411"/>
                <a:gd name="connsiteY0" fmla="*/ 130351 h 2478533"/>
                <a:gd name="connsiteX1" fmla="*/ 130351 w 2442411"/>
                <a:gd name="connsiteY1" fmla="*/ 0 h 2478533"/>
                <a:gd name="connsiteX2" fmla="*/ 2312060 w 2442411"/>
                <a:gd name="connsiteY2" fmla="*/ 0 h 2478533"/>
                <a:gd name="connsiteX3" fmla="*/ 2442411 w 2442411"/>
                <a:gd name="connsiteY3" fmla="*/ 130351 h 2478533"/>
                <a:gd name="connsiteX4" fmla="*/ 2442411 w 2442411"/>
                <a:gd name="connsiteY4" fmla="*/ 2312060 h 2478533"/>
                <a:gd name="connsiteX5" fmla="*/ 0 w 2442411"/>
                <a:gd name="connsiteY5" fmla="*/ 2312060 h 2478533"/>
                <a:gd name="connsiteX6" fmla="*/ 0 w 2442411"/>
                <a:gd name="connsiteY6" fmla="*/ 130351 h 2478533"/>
                <a:gd name="connsiteX0" fmla="*/ 0 w 2442411"/>
                <a:gd name="connsiteY0" fmla="*/ 130351 h 2322683"/>
                <a:gd name="connsiteX1" fmla="*/ 130351 w 2442411"/>
                <a:gd name="connsiteY1" fmla="*/ 0 h 2322683"/>
                <a:gd name="connsiteX2" fmla="*/ 2312060 w 2442411"/>
                <a:gd name="connsiteY2" fmla="*/ 0 h 2322683"/>
                <a:gd name="connsiteX3" fmla="*/ 2442411 w 2442411"/>
                <a:gd name="connsiteY3" fmla="*/ 130351 h 2322683"/>
                <a:gd name="connsiteX4" fmla="*/ 2442411 w 2442411"/>
                <a:gd name="connsiteY4" fmla="*/ 2312060 h 2322683"/>
                <a:gd name="connsiteX5" fmla="*/ 0 w 2442411"/>
                <a:gd name="connsiteY5" fmla="*/ 2312060 h 2322683"/>
                <a:gd name="connsiteX6" fmla="*/ 0 w 2442411"/>
                <a:gd name="connsiteY6" fmla="*/ 130351 h 2322683"/>
                <a:gd name="connsiteX0" fmla="*/ 0 w 2442411"/>
                <a:gd name="connsiteY0" fmla="*/ 130351 h 2312086"/>
                <a:gd name="connsiteX1" fmla="*/ 130351 w 2442411"/>
                <a:gd name="connsiteY1" fmla="*/ 0 h 2312086"/>
                <a:gd name="connsiteX2" fmla="*/ 2312060 w 2442411"/>
                <a:gd name="connsiteY2" fmla="*/ 0 h 2312086"/>
                <a:gd name="connsiteX3" fmla="*/ 2442411 w 2442411"/>
                <a:gd name="connsiteY3" fmla="*/ 130351 h 2312086"/>
                <a:gd name="connsiteX4" fmla="*/ 2442411 w 2442411"/>
                <a:gd name="connsiteY4" fmla="*/ 2312060 h 2312086"/>
                <a:gd name="connsiteX5" fmla="*/ 72928 w 2442411"/>
                <a:gd name="connsiteY5" fmla="*/ 1711810 h 2312086"/>
                <a:gd name="connsiteX6" fmla="*/ 0 w 2442411"/>
                <a:gd name="connsiteY6" fmla="*/ 130351 h 2312086"/>
                <a:gd name="connsiteX0" fmla="*/ 0 w 2442411"/>
                <a:gd name="connsiteY0" fmla="*/ 130351 h 2312077"/>
                <a:gd name="connsiteX1" fmla="*/ 130351 w 2442411"/>
                <a:gd name="connsiteY1" fmla="*/ 0 h 2312077"/>
                <a:gd name="connsiteX2" fmla="*/ 2312060 w 2442411"/>
                <a:gd name="connsiteY2" fmla="*/ 0 h 2312077"/>
                <a:gd name="connsiteX3" fmla="*/ 2442411 w 2442411"/>
                <a:gd name="connsiteY3" fmla="*/ 130351 h 2312077"/>
                <a:gd name="connsiteX4" fmla="*/ 2442411 w 2442411"/>
                <a:gd name="connsiteY4" fmla="*/ 2312060 h 2312077"/>
                <a:gd name="connsiteX5" fmla="*/ 0 w 2442411"/>
                <a:gd name="connsiteY5" fmla="*/ 1380831 h 2312077"/>
                <a:gd name="connsiteX6" fmla="*/ 0 w 2442411"/>
                <a:gd name="connsiteY6" fmla="*/ 130351 h 2312077"/>
                <a:gd name="connsiteX0" fmla="*/ 0 w 2442411"/>
                <a:gd name="connsiteY0" fmla="*/ 130351 h 1381163"/>
                <a:gd name="connsiteX1" fmla="*/ 130351 w 2442411"/>
                <a:gd name="connsiteY1" fmla="*/ 0 h 1381163"/>
                <a:gd name="connsiteX2" fmla="*/ 2312060 w 2442411"/>
                <a:gd name="connsiteY2" fmla="*/ 0 h 1381163"/>
                <a:gd name="connsiteX3" fmla="*/ 2442411 w 2442411"/>
                <a:gd name="connsiteY3" fmla="*/ 130351 h 1381163"/>
                <a:gd name="connsiteX4" fmla="*/ 2436801 w 2442411"/>
                <a:gd name="connsiteY4" fmla="*/ 376673 h 1381163"/>
                <a:gd name="connsiteX5" fmla="*/ 0 w 2442411"/>
                <a:gd name="connsiteY5" fmla="*/ 1380831 h 1381163"/>
                <a:gd name="connsiteX6" fmla="*/ 0 w 2442411"/>
                <a:gd name="connsiteY6" fmla="*/ 130351 h 1381163"/>
                <a:gd name="connsiteX0" fmla="*/ 5609 w 2448020"/>
                <a:gd name="connsiteY0" fmla="*/ 130351 h 387297"/>
                <a:gd name="connsiteX1" fmla="*/ 135960 w 2448020"/>
                <a:gd name="connsiteY1" fmla="*/ 0 h 387297"/>
                <a:gd name="connsiteX2" fmla="*/ 2317669 w 2448020"/>
                <a:gd name="connsiteY2" fmla="*/ 0 h 387297"/>
                <a:gd name="connsiteX3" fmla="*/ 2448020 w 2448020"/>
                <a:gd name="connsiteY3" fmla="*/ 130351 h 387297"/>
                <a:gd name="connsiteX4" fmla="*/ 2442410 w 2448020"/>
                <a:gd name="connsiteY4" fmla="*/ 376673 h 387297"/>
                <a:gd name="connsiteX5" fmla="*/ 0 w 2448020"/>
                <a:gd name="connsiteY5" fmla="*/ 376674 h 387297"/>
                <a:gd name="connsiteX6" fmla="*/ 5609 w 2448020"/>
                <a:gd name="connsiteY6" fmla="*/ 130351 h 387297"/>
                <a:gd name="connsiteX0" fmla="*/ 0 w 2442411"/>
                <a:gd name="connsiteY0" fmla="*/ 130351 h 383729"/>
                <a:gd name="connsiteX1" fmla="*/ 130351 w 2442411"/>
                <a:gd name="connsiteY1" fmla="*/ 0 h 383729"/>
                <a:gd name="connsiteX2" fmla="*/ 2312060 w 2442411"/>
                <a:gd name="connsiteY2" fmla="*/ 0 h 383729"/>
                <a:gd name="connsiteX3" fmla="*/ 2442411 w 2442411"/>
                <a:gd name="connsiteY3" fmla="*/ 130351 h 383729"/>
                <a:gd name="connsiteX4" fmla="*/ 2436801 w 2442411"/>
                <a:gd name="connsiteY4" fmla="*/ 376673 h 383729"/>
                <a:gd name="connsiteX5" fmla="*/ 1 w 2442411"/>
                <a:gd name="connsiteY5" fmla="*/ 371064 h 383729"/>
                <a:gd name="connsiteX6" fmla="*/ 0 w 2442411"/>
                <a:gd name="connsiteY6" fmla="*/ 130351 h 383729"/>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36801 w 2442411"/>
                <a:gd name="connsiteY4" fmla="*/ 376673 h 376673"/>
                <a:gd name="connsiteX5" fmla="*/ 1 w 2442411"/>
                <a:gd name="connsiteY5" fmla="*/ 371064 h 376673"/>
                <a:gd name="connsiteX6" fmla="*/ 0 w 2442411"/>
                <a:gd name="connsiteY6" fmla="*/ 130351 h 376673"/>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42244 w 2442411"/>
                <a:gd name="connsiteY4" fmla="*/ 376673 h 376673"/>
                <a:gd name="connsiteX5" fmla="*/ 1 w 2442411"/>
                <a:gd name="connsiteY5" fmla="*/ 371064 h 376673"/>
                <a:gd name="connsiteX6" fmla="*/ 0 w 2442411"/>
                <a:gd name="connsiteY6" fmla="*/ 130351 h 37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2411" h="376673">
                  <a:moveTo>
                    <a:pt x="0" y="130351"/>
                  </a:moveTo>
                  <a:cubicBezTo>
                    <a:pt x="0" y="58360"/>
                    <a:pt x="58360" y="0"/>
                    <a:pt x="130351" y="0"/>
                  </a:cubicBezTo>
                  <a:lnTo>
                    <a:pt x="2312060" y="0"/>
                  </a:lnTo>
                  <a:cubicBezTo>
                    <a:pt x="2384051" y="0"/>
                    <a:pt x="2442411" y="58360"/>
                    <a:pt x="2442411" y="130351"/>
                  </a:cubicBezTo>
                  <a:cubicBezTo>
                    <a:pt x="2442355" y="212458"/>
                    <a:pt x="2442300" y="294566"/>
                    <a:pt x="2442244" y="376673"/>
                  </a:cubicBezTo>
                  <a:lnTo>
                    <a:pt x="1" y="371064"/>
                  </a:lnTo>
                  <a:cubicBezTo>
                    <a:pt x="1" y="290826"/>
                    <a:pt x="0" y="210589"/>
                    <a:pt x="0" y="130351"/>
                  </a:cubicBezTo>
                  <a:close/>
                </a:path>
              </a:pathLst>
            </a:cu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hu-HU" dirty="0"/>
            </a:p>
          </p:txBody>
        </p:sp>
        <p:pic>
          <p:nvPicPr>
            <p:cNvPr id="24" name="Kép 23" descr="A képen szöveg, fegyver, bokszer, clipart látható&#10;&#10;Automatikusan generált leírás">
              <a:extLst>
                <a:ext uri="{FF2B5EF4-FFF2-40B4-BE49-F238E27FC236}">
                  <a16:creationId xmlns:a16="http://schemas.microsoft.com/office/drawing/2014/main" id="{0E60346F-30CF-4D3F-A58A-10F9F53161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8202" y="3398037"/>
              <a:ext cx="398516" cy="398516"/>
            </a:xfrm>
            <a:prstGeom prst="rect">
              <a:avLst/>
            </a:prstGeom>
          </p:spPr>
        </p:pic>
      </p:grpSp>
      <p:sp>
        <p:nvSpPr>
          <p:cNvPr id="25" name="Szöveg helye 14">
            <a:extLst>
              <a:ext uri="{FF2B5EF4-FFF2-40B4-BE49-F238E27FC236}">
                <a16:creationId xmlns:a16="http://schemas.microsoft.com/office/drawing/2014/main" id="{B1EE2117-277A-4D31-90C8-93B8F16A2A4E}"/>
              </a:ext>
            </a:extLst>
          </p:cNvPr>
          <p:cNvSpPr txBox="1">
            <a:spLocks/>
          </p:cNvSpPr>
          <p:nvPr/>
        </p:nvSpPr>
        <p:spPr>
          <a:xfrm>
            <a:off x="8778061" y="3860254"/>
            <a:ext cx="2383686" cy="186998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Mivel</a:t>
            </a:r>
            <a:br>
              <a:rPr lang="hu-HU" sz="2400" dirty="0">
                <a:solidFill>
                  <a:schemeClr val="bg1"/>
                </a:solidFill>
                <a:latin typeface="Arial" panose="020B0604020202020204" pitchFamily="34" charset="0"/>
                <a:cs typeface="Arial" panose="020B0604020202020204" pitchFamily="34" charset="0"/>
              </a:rPr>
            </a:b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QUEUE-</a:t>
            </a:r>
            <a:r>
              <a:rPr lang="hu-HU" dirty="0" err="1">
                <a:solidFill>
                  <a:schemeClr val="bg1"/>
                </a:solidFill>
                <a:latin typeface="Calibri Light" panose="020F0302020204030204" pitchFamily="34" charset="0"/>
                <a:cs typeface="Calibri Light" panose="020F0302020204030204" pitchFamily="34" charset="0"/>
              </a:rPr>
              <a:t>ba</a:t>
            </a:r>
            <a:r>
              <a:rPr lang="hu-HU" dirty="0">
                <a:solidFill>
                  <a:schemeClr val="bg1"/>
                </a:solidFill>
                <a:latin typeface="Calibri Light" panose="020F0302020204030204" pitchFamily="34" charset="0"/>
                <a:cs typeface="Calibri Light" panose="020F0302020204030204" pitchFamily="34" charset="0"/>
              </a:rPr>
              <a:t> van állítva a feladat a válaszidő is adat-forgalommal arányosan fog emelkedni.</a:t>
            </a:r>
          </a:p>
        </p:txBody>
      </p:sp>
      <p:cxnSp>
        <p:nvCxnSpPr>
          <p:cNvPr id="27" name="Egyenes összekötő nyíllal 26">
            <a:extLst>
              <a:ext uri="{FF2B5EF4-FFF2-40B4-BE49-F238E27FC236}">
                <a16:creationId xmlns:a16="http://schemas.microsoft.com/office/drawing/2014/main" id="{9F3FD432-5339-4CDF-B224-9AAE17981AAB}"/>
              </a:ext>
            </a:extLst>
          </p:cNvPr>
          <p:cNvCxnSpPr/>
          <p:nvPr/>
        </p:nvCxnSpPr>
        <p:spPr>
          <a:xfrm flipH="1">
            <a:off x="3395359" y="5505899"/>
            <a:ext cx="2186328" cy="0"/>
          </a:xfrm>
          <a:prstGeom prst="straightConnector1">
            <a:avLst/>
          </a:prstGeom>
          <a:ln>
            <a:solidFill>
              <a:schemeClr val="bg1"/>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 name="Összekötő: szögletes 3">
            <a:extLst>
              <a:ext uri="{FF2B5EF4-FFF2-40B4-BE49-F238E27FC236}">
                <a16:creationId xmlns:a16="http://schemas.microsoft.com/office/drawing/2014/main" id="{4D194BDF-41A9-4EA3-B1FE-3ED0E813FE80}"/>
              </a:ext>
            </a:extLst>
          </p:cNvPr>
          <p:cNvCxnSpPr>
            <a:cxnSpLocks/>
          </p:cNvCxnSpPr>
          <p:nvPr/>
        </p:nvCxnSpPr>
        <p:spPr>
          <a:xfrm flipV="1">
            <a:off x="6905767" y="2904084"/>
            <a:ext cx="928048" cy="493955"/>
          </a:xfrm>
          <a:prstGeom prst="bentConnector3">
            <a:avLst>
              <a:gd name="adj1" fmla="val 0"/>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pic>
        <p:nvPicPr>
          <p:cNvPr id="29" name="Kép 28" descr="A képen szöveg, clipart látható&#10;&#10;Automatikusan generált leírás">
            <a:extLst>
              <a:ext uri="{FF2B5EF4-FFF2-40B4-BE49-F238E27FC236}">
                <a16:creationId xmlns:a16="http://schemas.microsoft.com/office/drawing/2014/main" id="{4A681075-5E52-4AEA-8717-F79E29683B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21408" y="2605299"/>
            <a:ext cx="1044025" cy="801228"/>
          </a:xfrm>
          <a:prstGeom prst="rect">
            <a:avLst/>
          </a:prstGeom>
        </p:spPr>
      </p:pic>
      <p:cxnSp>
        <p:nvCxnSpPr>
          <p:cNvPr id="34" name="Összekötő: szögletes 33">
            <a:extLst>
              <a:ext uri="{FF2B5EF4-FFF2-40B4-BE49-F238E27FC236}">
                <a16:creationId xmlns:a16="http://schemas.microsoft.com/office/drawing/2014/main" id="{B7284F7B-9D4C-4745-B745-B5E2405C7202}"/>
              </a:ext>
            </a:extLst>
          </p:cNvPr>
          <p:cNvCxnSpPr>
            <a:cxnSpLocks/>
          </p:cNvCxnSpPr>
          <p:nvPr/>
        </p:nvCxnSpPr>
        <p:spPr>
          <a:xfrm>
            <a:off x="9069007" y="2935047"/>
            <a:ext cx="900897" cy="415748"/>
          </a:xfrm>
          <a:prstGeom prst="bentConnector3">
            <a:avLst>
              <a:gd name="adj1" fmla="val 99992"/>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2" name="Egyenes összekötő nyíllal 41">
            <a:extLst>
              <a:ext uri="{FF2B5EF4-FFF2-40B4-BE49-F238E27FC236}">
                <a16:creationId xmlns:a16="http://schemas.microsoft.com/office/drawing/2014/main" id="{E69B75FF-5882-462C-A5D7-E4B1CF152203}"/>
              </a:ext>
            </a:extLst>
          </p:cNvPr>
          <p:cNvCxnSpPr/>
          <p:nvPr/>
        </p:nvCxnSpPr>
        <p:spPr>
          <a:xfrm flipH="1">
            <a:off x="3395359" y="4826778"/>
            <a:ext cx="2186328" cy="0"/>
          </a:xfrm>
          <a:prstGeom prst="straightConnector1">
            <a:avLst/>
          </a:prstGeom>
          <a:ln>
            <a:solidFill>
              <a:schemeClr val="bg1"/>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2642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26" presetClass="emph" presetSubtype="0" fill="hold" nodeType="withEffect">
                                  <p:stCondLst>
                                    <p:cond delay="0"/>
                                  </p:stCondLst>
                                  <p:childTnLst>
                                    <p:animEffect transition="out" filter="fade">
                                      <p:cBhvr>
                                        <p:cTn id="18" dur="500" tmFilter="0, 0; .2, .5; .8, .5; 1, 0"/>
                                        <p:tgtEl>
                                          <p:spTgt spid="29"/>
                                        </p:tgtEl>
                                      </p:cBhvr>
                                    </p:animEffect>
                                    <p:animScale>
                                      <p:cBhvr>
                                        <p:cTn id="19" dur="250" autoRev="1" fill="hold"/>
                                        <p:tgtEl>
                                          <p:spTgt spid="29"/>
                                        </p:tgtEl>
                                      </p:cBhvr>
                                      <p:by x="105000" y="105000"/>
                                    </p:animScale>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left)">
                                      <p:cBhvr>
                                        <p:cTn id="23" dur="500"/>
                                        <p:tgtEl>
                                          <p:spTgt spid="34"/>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childTnLst>
                          </p:cTn>
                        </p:par>
                        <p:par>
                          <p:cTn id="31" fill="hold">
                            <p:stCondLst>
                              <p:cond delay="2000"/>
                            </p:stCondLst>
                            <p:childTnLst>
                              <p:par>
                                <p:cTn id="32" presetID="22" presetClass="entr" presetSubtype="2" fill="hold" nodeType="after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right)">
                                      <p:cBhvr>
                                        <p:cTn id="3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descr="A képen szöveg, elektronika, fekete, számítógép látható&#10;&#10;Automatikusan generált leírás">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58</a:t>
            </a:fld>
            <a:endParaRPr lang="en-GB" dirty="0"/>
          </a:p>
        </p:txBody>
      </p:sp>
      <p:sp>
        <p:nvSpPr>
          <p:cNvPr id="8" name="Szöveg helye 14">
            <a:extLst>
              <a:ext uri="{FF2B5EF4-FFF2-40B4-BE49-F238E27FC236}">
                <a16:creationId xmlns:a16="http://schemas.microsoft.com/office/drawing/2014/main" id="{DA026EE1-11A1-428F-B488-7C3AE5F4D69A}"/>
              </a:ext>
            </a:extLst>
          </p:cNvPr>
          <p:cNvSpPr txBox="1">
            <a:spLocks/>
          </p:cNvSpPr>
          <p:nvPr/>
        </p:nvSpPr>
        <p:spPr>
          <a:xfrm>
            <a:off x="578331" y="2904084"/>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NET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p:spTree>
    <p:extLst>
      <p:ext uri="{BB962C8B-B14F-4D97-AF65-F5344CB8AC3E}">
        <p14:creationId xmlns:p14="http://schemas.microsoft.com/office/powerpoint/2010/main" val="2768921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descr="A képen szöveg, elektronika, fekete, számítógép látható&#10;&#10;Automatikusan generált leírás">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59</a:t>
            </a:fld>
            <a:endParaRPr lang="en-GB" dirty="0"/>
          </a:p>
        </p:txBody>
      </p:sp>
      <p:sp>
        <p:nvSpPr>
          <p:cNvPr id="8" name="Szöveg helye 14">
            <a:extLst>
              <a:ext uri="{FF2B5EF4-FFF2-40B4-BE49-F238E27FC236}">
                <a16:creationId xmlns:a16="http://schemas.microsoft.com/office/drawing/2014/main" id="{D25425AB-B1F0-4880-A292-97D5AD8F01E4}"/>
              </a:ext>
            </a:extLst>
          </p:cNvPr>
          <p:cNvSpPr txBox="1">
            <a:spLocks/>
          </p:cNvSpPr>
          <p:nvPr/>
        </p:nvSpPr>
        <p:spPr>
          <a:xfrm>
            <a:off x="578331" y="2904084"/>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QUEUE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p:pic>
        <p:nvPicPr>
          <p:cNvPr id="4" name="Kép 3">
            <a:extLst>
              <a:ext uri="{FF2B5EF4-FFF2-40B4-BE49-F238E27FC236}">
                <a16:creationId xmlns:a16="http://schemas.microsoft.com/office/drawing/2014/main" id="{A0098B1F-7E7F-40E4-A339-BABBDF043D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331" y="4463813"/>
            <a:ext cx="1316755" cy="1173629"/>
          </a:xfrm>
          <a:prstGeom prst="rect">
            <a:avLst/>
          </a:prstGeom>
        </p:spPr>
      </p:pic>
    </p:spTree>
    <p:extLst>
      <p:ext uri="{BB962C8B-B14F-4D97-AF65-F5344CB8AC3E}">
        <p14:creationId xmlns:p14="http://schemas.microsoft.com/office/powerpoint/2010/main" val="86480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71" name="Egyenes összekötő nyíllal 8">
            <a:extLst>
              <a:ext uri="{FF2B5EF4-FFF2-40B4-BE49-F238E27FC236}">
                <a16:creationId xmlns:a16="http://schemas.microsoft.com/office/drawing/2014/main" id="{1A72C9E3-AE29-4413-85E5-AE3F28203A55}"/>
              </a:ext>
            </a:extLst>
          </p:cNvPr>
          <p:cNvCxnSpPr>
            <a:cxnSpLocks/>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Tanulás a válaszidő becslésére</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Outside source is used to generate request</a:t>
            </a: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6592101" flipH="1" flipV="1">
            <a:off x="4923322" y="1277284"/>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02100" y="1081921"/>
            <a:ext cx="3843289"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Micado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schemeClr val="tx1"/>
                </a:solidFill>
              </a:rPr>
              <a:t>Micado Optimizer</a:t>
            </a:r>
          </a:p>
        </p:txBody>
      </p:sp>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5222068" y="4542149"/>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1,   10,   20,   67,   40, 500,  9,  600,   8,     1,   </a:t>
            </a:r>
            <a:r>
              <a:rPr lang="en-GB" dirty="0">
                <a:solidFill>
                  <a:srgbClr val="C00000"/>
                </a:solidFill>
                <a:latin typeface="Calibri Light" panose="020F0302020204030204" pitchFamily="34" charset="0"/>
                <a:cs typeface="Calibri Light" panose="020F0302020204030204" pitchFamily="34" charset="0"/>
              </a:rPr>
              <a:t>70</a:t>
            </a:r>
            <a:r>
              <a:rPr lang="en-GB" dirty="0">
                <a:latin typeface="Calibri Light" panose="020F0302020204030204" pitchFamily="34" charset="0"/>
                <a:cs typeface="Calibri Light" panose="020F0302020204030204" pitchFamily="34" charset="0"/>
              </a:rPr>
              <a:t> </a:t>
            </a: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5221612" y="3137649"/>
            <a:ext cx="5951901"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dirty="0">
                <a:latin typeface="Calibri Light" panose="020F0302020204030204" pitchFamily="34" charset="0"/>
                <a:cs typeface="Calibri Light" panose="020F0302020204030204" pitchFamily="34" charset="0"/>
              </a:rPr>
              <a:t>ID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Number of VM</a:t>
            </a:r>
            <a:br>
              <a:rPr lang="en-GB" dirty="0">
                <a:latin typeface="Calibri Light" panose="020F0302020204030204" pitchFamily="34" charset="0"/>
                <a:cs typeface="Calibri Light" panose="020F0302020204030204" pitchFamily="34" charset="0"/>
              </a:rPr>
            </a:br>
            <a:r>
              <a:rPr lang="hu-HU" dirty="0">
                <a:solidFill>
                  <a:srgbClr val="C00000"/>
                </a:solidFill>
                <a:latin typeface="Calibri Light" panose="020F0302020204030204" pitchFamily="34" charset="0"/>
                <a:cs typeface="Calibri Light" panose="020F0302020204030204" pitchFamily="34" charset="0"/>
              </a:rPr>
              <a:t>Válaszidő</a:t>
            </a:r>
            <a:endParaRPr lang="en-GB" dirty="0">
              <a:solidFill>
                <a:srgbClr val="C00000"/>
              </a:solidFill>
              <a:latin typeface="Calibri Light" panose="020F0302020204030204" pitchFamily="34" charset="0"/>
              <a:cs typeface="Calibri Light" panose="020F0302020204030204" pitchFamily="34" charset="0"/>
            </a:endParaRPr>
          </a:p>
        </p:txBody>
      </p:sp>
      <p:sp>
        <p:nvSpPr>
          <p:cNvPr id="38" name="Ábra 18" title="Sablon utasítási nyíl">
            <a:extLst>
              <a:ext uri="{FF2B5EF4-FFF2-40B4-BE49-F238E27FC236}">
                <a16:creationId xmlns:a16="http://schemas.microsoft.com/office/drawing/2014/main" id="{83527AED-DAB8-4A77-8671-2FFF4D2888FB}"/>
              </a:ext>
            </a:extLst>
          </p:cNvPr>
          <p:cNvSpPr/>
          <p:nvPr/>
        </p:nvSpPr>
        <p:spPr>
          <a:xfrm rot="19577972" flipH="1">
            <a:off x="9421524" y="4989719"/>
            <a:ext cx="367586" cy="457870"/>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40" name="Szöveg helye 14">
            <a:extLst>
              <a:ext uri="{FF2B5EF4-FFF2-40B4-BE49-F238E27FC236}">
                <a16:creationId xmlns:a16="http://schemas.microsoft.com/office/drawing/2014/main" id="{6FBB48FD-C0F6-4493-BF64-D8DCD88F8A0C}"/>
              </a:ext>
            </a:extLst>
          </p:cNvPr>
          <p:cNvSpPr txBox="1">
            <a:spLocks/>
          </p:cNvSpPr>
          <p:nvPr/>
        </p:nvSpPr>
        <p:spPr>
          <a:xfrm>
            <a:off x="8598739" y="5406305"/>
            <a:ext cx="2376647" cy="543583"/>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Amikor egy új mérési eredmény érkezik akkor a valós válaszidőt is eltároljuk</a:t>
            </a:r>
            <a:endParaRPr lang="en-GB" dirty="0">
              <a:latin typeface="Calibri Light" panose="020F0302020204030204" pitchFamily="34" charset="0"/>
              <a:cs typeface="Calibri Light" panose="020F0302020204030204" pitchFamily="34" charset="0"/>
            </a:endParaRPr>
          </a:p>
        </p:txBody>
      </p:sp>
      <p:sp>
        <p:nvSpPr>
          <p:cNvPr id="35" name="Szöveg helye 14">
            <a:extLst>
              <a:ext uri="{FF2B5EF4-FFF2-40B4-BE49-F238E27FC236}">
                <a16:creationId xmlns:a16="http://schemas.microsoft.com/office/drawing/2014/main" id="{9A815127-464F-4580-9108-2E4120D844BD}"/>
              </a:ext>
            </a:extLst>
          </p:cNvPr>
          <p:cNvSpPr txBox="1">
            <a:spLocks/>
          </p:cNvSpPr>
          <p:nvPr/>
        </p:nvSpPr>
        <p:spPr>
          <a:xfrm>
            <a:off x="5220985" y="4812907"/>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2,   11,   50,   71,   20, 580,  8,  900,   8,     1,   </a:t>
            </a:r>
            <a:r>
              <a:rPr lang="en-GB" dirty="0">
                <a:solidFill>
                  <a:srgbClr val="C00000"/>
                </a:solidFill>
                <a:latin typeface="Calibri Light" panose="020F0302020204030204" pitchFamily="34" charset="0"/>
                <a:cs typeface="Calibri Light" panose="020F0302020204030204" pitchFamily="34" charset="0"/>
              </a:rPr>
              <a:t>81</a:t>
            </a:r>
            <a:r>
              <a:rPr lang="en-GB" dirty="0">
                <a:latin typeface="Calibri Light" panose="020F0302020204030204" pitchFamily="34" charset="0"/>
                <a:cs typeface="Calibri Light" panose="020F0302020204030204" pitchFamily="34" charset="0"/>
              </a:rPr>
              <a:t> </a:t>
            </a:r>
          </a:p>
        </p:txBody>
      </p:sp>
      <p:sp>
        <p:nvSpPr>
          <p:cNvPr id="41" name="Téglalap 40">
            <a:extLst>
              <a:ext uri="{FF2B5EF4-FFF2-40B4-BE49-F238E27FC236}">
                <a16:creationId xmlns:a16="http://schemas.microsoft.com/office/drawing/2014/main" id="{C12460E3-6A3D-4E17-B9A3-A048208C6790}"/>
              </a:ext>
            </a:extLst>
          </p:cNvPr>
          <p:cNvSpPr/>
          <p:nvPr/>
        </p:nvSpPr>
        <p:spPr>
          <a:xfrm>
            <a:off x="73153" y="3105501"/>
            <a:ext cx="4936575"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Szöveg helye 17">
            <a:extLst>
              <a:ext uri="{FF2B5EF4-FFF2-40B4-BE49-F238E27FC236}">
                <a16:creationId xmlns:a16="http://schemas.microsoft.com/office/drawing/2014/main" id="{27344C67-8673-4983-B980-56A99EB5DF86}"/>
              </a:ext>
            </a:extLst>
          </p:cNvPr>
          <p:cNvSpPr txBox="1">
            <a:spLocks/>
          </p:cNvSpPr>
          <p:nvPr/>
        </p:nvSpPr>
        <p:spPr>
          <a:xfrm>
            <a:off x="579245" y="2867492"/>
            <a:ext cx="3924390"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A </a:t>
            </a:r>
            <a:r>
              <a:rPr lang="en-GB" dirty="0" err="1"/>
              <a:t>Neur</a:t>
            </a:r>
            <a:r>
              <a:rPr lang="hu-HU" dirty="0" err="1"/>
              <a:t>ális</a:t>
            </a:r>
            <a:r>
              <a:rPr lang="hu-HU" dirty="0"/>
              <a:t> Háló</a:t>
            </a:r>
            <a:endParaRPr lang="en-GB" dirty="0"/>
          </a:p>
        </p:txBody>
      </p:sp>
      <p:pic>
        <p:nvPicPr>
          <p:cNvPr id="8" name="Kép 7">
            <a:extLst>
              <a:ext uri="{FF2B5EF4-FFF2-40B4-BE49-F238E27FC236}">
                <a16:creationId xmlns:a16="http://schemas.microsoft.com/office/drawing/2014/main" id="{E5081FA1-8D16-474D-97DA-EC3AF4E6D3DE}"/>
              </a:ext>
            </a:extLst>
          </p:cNvPr>
          <p:cNvPicPr>
            <a:picLocks noChangeAspect="1"/>
          </p:cNvPicPr>
          <p:nvPr/>
        </p:nvPicPr>
        <p:blipFill>
          <a:blip r:embed="rId5"/>
          <a:stretch>
            <a:fillRect/>
          </a:stretch>
        </p:blipFill>
        <p:spPr>
          <a:xfrm>
            <a:off x="1474776" y="3161251"/>
            <a:ext cx="2627104" cy="2908460"/>
          </a:xfrm>
          <a:prstGeom prst="rect">
            <a:avLst/>
          </a:prstGeom>
        </p:spPr>
      </p:pic>
      <p:sp>
        <p:nvSpPr>
          <p:cNvPr id="46" name="Szöveg helye 14">
            <a:extLst>
              <a:ext uri="{FF2B5EF4-FFF2-40B4-BE49-F238E27FC236}">
                <a16:creationId xmlns:a16="http://schemas.microsoft.com/office/drawing/2014/main" id="{322A5969-657F-42CE-A922-12FC30BE9F41}"/>
              </a:ext>
            </a:extLst>
          </p:cNvPr>
          <p:cNvSpPr txBox="1">
            <a:spLocks/>
          </p:cNvSpPr>
          <p:nvPr/>
        </p:nvSpPr>
        <p:spPr>
          <a:xfrm>
            <a:off x="44998" y="3481832"/>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sp>
        <p:nvSpPr>
          <p:cNvPr id="50" name="Szöveg helye 14">
            <a:extLst>
              <a:ext uri="{FF2B5EF4-FFF2-40B4-BE49-F238E27FC236}">
                <a16:creationId xmlns:a16="http://schemas.microsoft.com/office/drawing/2014/main" id="{298CB3FD-E117-4700-A2B8-4F7D536D3614}"/>
              </a:ext>
            </a:extLst>
          </p:cNvPr>
          <p:cNvSpPr txBox="1">
            <a:spLocks/>
          </p:cNvSpPr>
          <p:nvPr/>
        </p:nvSpPr>
        <p:spPr>
          <a:xfrm>
            <a:off x="5227081" y="5056747"/>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3,   12,   30,   55,   12, 310,  5,  600,   4,     1,   </a:t>
            </a:r>
            <a:r>
              <a:rPr lang="en-GB" dirty="0">
                <a:solidFill>
                  <a:srgbClr val="C00000"/>
                </a:solidFill>
                <a:latin typeface="Calibri Light" panose="020F0302020204030204" pitchFamily="34" charset="0"/>
                <a:cs typeface="Calibri Light" panose="020F0302020204030204" pitchFamily="34" charset="0"/>
              </a:rPr>
              <a:t>35</a:t>
            </a:r>
            <a:r>
              <a:rPr lang="en-GB" dirty="0">
                <a:latin typeface="Calibri Light" panose="020F0302020204030204" pitchFamily="34" charset="0"/>
                <a:cs typeface="Calibri Light" panose="020F0302020204030204" pitchFamily="34" charset="0"/>
              </a:rPr>
              <a:t> </a:t>
            </a:r>
          </a:p>
        </p:txBody>
      </p:sp>
      <p:sp>
        <p:nvSpPr>
          <p:cNvPr id="53" name="Szöveg helye 14">
            <a:extLst>
              <a:ext uri="{FF2B5EF4-FFF2-40B4-BE49-F238E27FC236}">
                <a16:creationId xmlns:a16="http://schemas.microsoft.com/office/drawing/2014/main" id="{9AA1DD6F-96C8-4EB8-839B-EAF4BD71EAC0}"/>
              </a:ext>
            </a:extLst>
          </p:cNvPr>
          <p:cNvSpPr txBox="1">
            <a:spLocks/>
          </p:cNvSpPr>
          <p:nvPr/>
        </p:nvSpPr>
        <p:spPr>
          <a:xfrm>
            <a:off x="1633890" y="3458222"/>
            <a:ext cx="462247" cy="244473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500"/>
              </a:lnSpc>
            </a:pPr>
            <a:r>
              <a:rPr lang="en-GB" sz="1100" b="1" dirty="0">
                <a:solidFill>
                  <a:srgbClr val="C00000"/>
                </a:solidFill>
                <a:latin typeface="Calibri Light" panose="020F0302020204030204" pitchFamily="34" charset="0"/>
                <a:cs typeface="Calibri Light" panose="020F0302020204030204" pitchFamily="34" charset="0"/>
              </a:rPr>
              <a:t>12</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30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55</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12</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310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5</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600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4</a:t>
            </a:r>
          </a:p>
        </p:txBody>
      </p:sp>
      <p:sp>
        <p:nvSpPr>
          <p:cNvPr id="39" name="Szöveg helye 14">
            <a:extLst>
              <a:ext uri="{FF2B5EF4-FFF2-40B4-BE49-F238E27FC236}">
                <a16:creationId xmlns:a16="http://schemas.microsoft.com/office/drawing/2014/main" id="{50C7671F-2173-4279-B8EF-0E98A55A6D11}"/>
              </a:ext>
            </a:extLst>
          </p:cNvPr>
          <p:cNvSpPr txBox="1">
            <a:spLocks/>
          </p:cNvSpPr>
          <p:nvPr/>
        </p:nvSpPr>
        <p:spPr>
          <a:xfrm>
            <a:off x="4657508" y="4650216"/>
            <a:ext cx="35144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rgbClr val="C00000"/>
                </a:solidFill>
                <a:latin typeface="Calibri Light" panose="020F0302020204030204" pitchFamily="34" charset="0"/>
                <a:cs typeface="Calibri Light" panose="020F0302020204030204" pitchFamily="34" charset="0"/>
              </a:rPr>
              <a:t>35</a:t>
            </a:r>
            <a:r>
              <a:rPr lang="en-GB" b="1" dirty="0">
                <a:latin typeface="Calibri Light" panose="020F0302020204030204" pitchFamily="34" charset="0"/>
                <a:cs typeface="Calibri Light" panose="020F0302020204030204" pitchFamily="34" charset="0"/>
              </a:rPr>
              <a:t> </a:t>
            </a:r>
          </a:p>
        </p:txBody>
      </p:sp>
      <p:sp>
        <p:nvSpPr>
          <p:cNvPr id="44" name="Szöveg helye 14">
            <a:extLst>
              <a:ext uri="{FF2B5EF4-FFF2-40B4-BE49-F238E27FC236}">
                <a16:creationId xmlns:a16="http://schemas.microsoft.com/office/drawing/2014/main" id="{8343F148-AA47-4FCD-B30F-455866D5430A}"/>
              </a:ext>
            </a:extLst>
          </p:cNvPr>
          <p:cNvSpPr txBox="1">
            <a:spLocks/>
          </p:cNvSpPr>
          <p:nvPr/>
        </p:nvSpPr>
        <p:spPr>
          <a:xfrm>
            <a:off x="3900028" y="4579743"/>
            <a:ext cx="1072024" cy="27608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sp>
        <p:nvSpPr>
          <p:cNvPr id="56" name="Szöveg helye 17">
            <a:extLst>
              <a:ext uri="{FF2B5EF4-FFF2-40B4-BE49-F238E27FC236}">
                <a16:creationId xmlns:a16="http://schemas.microsoft.com/office/drawing/2014/main" id="{3D3B8A3D-495C-434C-BA69-48F476C08388}"/>
              </a:ext>
            </a:extLst>
          </p:cNvPr>
          <p:cNvSpPr txBox="1">
            <a:spLocks/>
          </p:cNvSpPr>
          <p:nvPr/>
        </p:nvSpPr>
        <p:spPr>
          <a:xfrm>
            <a:off x="9400141" y="3702794"/>
            <a:ext cx="151302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64" name="Szöveg helye 14">
            <a:extLst>
              <a:ext uri="{FF2B5EF4-FFF2-40B4-BE49-F238E27FC236}">
                <a16:creationId xmlns:a16="http://schemas.microsoft.com/office/drawing/2014/main" id="{D7A7682C-8B0B-4C2B-9879-102C29FE395F}"/>
              </a:ext>
            </a:extLst>
          </p:cNvPr>
          <p:cNvSpPr txBox="1">
            <a:spLocks/>
          </p:cNvSpPr>
          <p:nvPr/>
        </p:nvSpPr>
        <p:spPr>
          <a:xfrm>
            <a:off x="9240191" y="3127693"/>
            <a:ext cx="1888847"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Ezek nem egyéni, hanem </a:t>
            </a:r>
            <a:r>
              <a:rPr lang="hu-HU" b="1" dirty="0">
                <a:latin typeface="Calibri Light" panose="020F0302020204030204" pitchFamily="34" charset="0"/>
                <a:cs typeface="Calibri Light" panose="020F0302020204030204" pitchFamily="34" charset="0"/>
              </a:rPr>
              <a:t>aggreált</a:t>
            </a:r>
            <a:r>
              <a:rPr lang="hu-HU" dirty="0">
                <a:latin typeface="Calibri Light" panose="020F0302020204030204" pitchFamily="34" charset="0"/>
                <a:cs typeface="Calibri Light" panose="020F0302020204030204" pitchFamily="34" charset="0"/>
              </a:rPr>
              <a:t> adatok – átlag értékek</a:t>
            </a:r>
            <a:endParaRPr lang="en-GB" dirty="0">
              <a:latin typeface="Calibri Light" panose="020F0302020204030204" pitchFamily="34" charset="0"/>
              <a:cs typeface="Calibri Light" panose="020F0302020204030204" pitchFamily="34" charset="0"/>
            </a:endParaRPr>
          </a:p>
        </p:txBody>
      </p:sp>
      <p:sp>
        <p:nvSpPr>
          <p:cNvPr id="65" name="Ábra 18" title="Sablon utasítási nyíl">
            <a:extLst>
              <a:ext uri="{FF2B5EF4-FFF2-40B4-BE49-F238E27FC236}">
                <a16:creationId xmlns:a16="http://schemas.microsoft.com/office/drawing/2014/main" id="{441ECFC0-80B6-445A-B46B-D8D3A9935D33}"/>
              </a:ext>
            </a:extLst>
          </p:cNvPr>
          <p:cNvSpPr/>
          <p:nvPr/>
        </p:nvSpPr>
        <p:spPr>
          <a:xfrm rot="1135422" flipH="1" flipV="1">
            <a:off x="9451368" y="3742793"/>
            <a:ext cx="307897" cy="423994"/>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66" name="Kép 65">
            <a:extLst>
              <a:ext uri="{FF2B5EF4-FFF2-40B4-BE49-F238E27FC236}">
                <a16:creationId xmlns:a16="http://schemas.microsoft.com/office/drawing/2014/main" id="{15E4BAA3-502E-40A0-A516-5B7E741776FA}"/>
              </a:ext>
            </a:extLst>
          </p:cNvPr>
          <p:cNvPicPr>
            <a:picLocks noChangeAspect="1"/>
          </p:cNvPicPr>
          <p:nvPr/>
        </p:nvPicPr>
        <p:blipFill>
          <a:blip r:embed="rId6"/>
          <a:stretch>
            <a:fillRect/>
          </a:stretch>
        </p:blipFill>
        <p:spPr>
          <a:xfrm rot="702806">
            <a:off x="6247032" y="1020837"/>
            <a:ext cx="2172850" cy="1692600"/>
          </a:xfrm>
          <a:prstGeom prst="rect">
            <a:avLst/>
          </a:prstGeom>
        </p:spPr>
      </p:pic>
      <p:sp>
        <p:nvSpPr>
          <p:cNvPr id="67" name="Szöveg helye 14">
            <a:extLst>
              <a:ext uri="{FF2B5EF4-FFF2-40B4-BE49-F238E27FC236}">
                <a16:creationId xmlns:a16="http://schemas.microsoft.com/office/drawing/2014/main" id="{46DFB890-2166-4A45-853C-6037BDE9BE93}"/>
              </a:ext>
            </a:extLst>
          </p:cNvPr>
          <p:cNvSpPr txBox="1">
            <a:spLocks/>
          </p:cNvSpPr>
          <p:nvPr/>
        </p:nvSpPr>
        <p:spPr>
          <a:xfrm>
            <a:off x="6387601" y="1562989"/>
            <a:ext cx="1959464" cy="543583"/>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1800" dirty="0">
                <a:latin typeface="Calibri Light" panose="020F0302020204030204" pitchFamily="34" charset="0"/>
                <a:cs typeface="Calibri Light" panose="020F0302020204030204" pitchFamily="34" charset="0"/>
              </a:rPr>
              <a:t>Elkérhetem a Statisztikákat?</a:t>
            </a:r>
            <a:endParaRPr lang="en-GB" sz="1800" dirty="0">
              <a:latin typeface="Calibri Light" panose="020F0302020204030204" pitchFamily="34" charset="0"/>
              <a:cs typeface="Calibri Light" panose="020F0302020204030204" pitchFamily="34" charset="0"/>
            </a:endParaRPr>
          </a:p>
        </p:txBody>
      </p:sp>
      <p:sp>
        <p:nvSpPr>
          <p:cNvPr id="72" name="Szöveg helye 17">
            <a:extLst>
              <a:ext uri="{FF2B5EF4-FFF2-40B4-BE49-F238E27FC236}">
                <a16:creationId xmlns:a16="http://schemas.microsoft.com/office/drawing/2014/main" id="{0DAAA5BA-96B9-4136-8049-D2E5BECE9061}"/>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73" name="Kép helye 6">
            <a:extLst>
              <a:ext uri="{FF2B5EF4-FFF2-40B4-BE49-F238E27FC236}">
                <a16:creationId xmlns:a16="http://schemas.microsoft.com/office/drawing/2014/main" id="{6ACE4313-A373-4AD8-87A7-BA54B4DF42B5}"/>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74" name="Kép helye 6">
            <a:extLst>
              <a:ext uri="{FF2B5EF4-FFF2-40B4-BE49-F238E27FC236}">
                <a16:creationId xmlns:a16="http://schemas.microsoft.com/office/drawing/2014/main" id="{600030D6-A224-4C04-8ABD-56D9603A4774}"/>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75" name="Kép helye 6">
            <a:extLst>
              <a:ext uri="{FF2B5EF4-FFF2-40B4-BE49-F238E27FC236}">
                <a16:creationId xmlns:a16="http://schemas.microsoft.com/office/drawing/2014/main" id="{C334168A-B2E8-472F-9BD8-B4267AA6A939}"/>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76" name="Kép helye 6">
            <a:extLst>
              <a:ext uri="{FF2B5EF4-FFF2-40B4-BE49-F238E27FC236}">
                <a16:creationId xmlns:a16="http://schemas.microsoft.com/office/drawing/2014/main" id="{432C583C-4B90-4DC4-A406-7C0BF0A2D566}"/>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sp>
        <p:nvSpPr>
          <p:cNvPr id="77" name="Ábra 18" title="Sablon utasítási nyíl">
            <a:extLst>
              <a:ext uri="{FF2B5EF4-FFF2-40B4-BE49-F238E27FC236}">
                <a16:creationId xmlns:a16="http://schemas.microsoft.com/office/drawing/2014/main" id="{F7469DF4-464E-4B5F-AD34-7EF9B75AFF0E}"/>
              </a:ext>
            </a:extLst>
          </p:cNvPr>
          <p:cNvSpPr/>
          <p:nvPr/>
        </p:nvSpPr>
        <p:spPr>
          <a:xfrm rot="20320152" flipH="1">
            <a:off x="3901171" y="3675911"/>
            <a:ext cx="1593580" cy="217633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Tree>
    <p:extLst>
      <p:ext uri="{BB962C8B-B14F-4D97-AF65-F5344CB8AC3E}">
        <p14:creationId xmlns:p14="http://schemas.microsoft.com/office/powerpoint/2010/main" val="2729843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156758"/>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  Hogy rövidre zárjam,</a:t>
            </a:r>
            <a:r>
              <a:rPr lang="hu-HU" dirty="0">
                <a:solidFill>
                  <a:schemeClr val="tx1"/>
                </a:solidFill>
                <a:latin typeface="Calibri Light" panose="020F0302020204030204" pitchFamily="34" charset="0"/>
                <a:cs typeface="Calibri Light" panose="020F0302020204030204" pitchFamily="34" charset="0"/>
              </a:rPr>
              <a:t> </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      a kísérletsorozatot.</a:t>
            </a:r>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60</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704548"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Ennek a vizsgálatnak</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Nem az volt a célja, hogy olyan programot írjunk ami bomba biztos és kezel minden lehetséges hibát, hanem, hogy készítsek egy olyan programot amiben a kérések számának emelésével növelni tudom a válaszidőt.</a:t>
            </a:r>
          </a:p>
          <a:p>
            <a:pPr algn="l">
              <a:lnSpc>
                <a:spcPct val="100000"/>
              </a:lnSpc>
            </a:pPr>
            <a:br>
              <a:rPr lang="hu-HU" dirty="0">
                <a:solidFill>
                  <a:schemeClr val="tx1"/>
                </a:solidFill>
                <a:latin typeface="Calibri Light" panose="020F0302020204030204" pitchFamily="34" charset="0"/>
                <a:cs typeface="Calibri Light" panose="020F0302020204030204" pitchFamily="34" charset="0"/>
              </a:rPr>
            </a:br>
            <a:r>
              <a:rPr lang="hu-HU" sz="2000" dirty="0">
                <a:solidFill>
                  <a:schemeClr val="tx1"/>
                </a:solidFill>
                <a:latin typeface="Arial" panose="020B0604020202020204" pitchFamily="34" charset="0"/>
                <a:cs typeface="Arial" panose="020B0604020202020204" pitchFamily="34" charset="0"/>
              </a:rPr>
              <a:t>És találjak olyan beállításokat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Ahol értelmes módon lehet skálázni az erőforrásokat, annak érdekében, hogy a válaszidőt egy elfogadható szinten tartsam.</a:t>
            </a:r>
          </a:p>
        </p:txBody>
      </p:sp>
      <p:sp>
        <p:nvSpPr>
          <p:cNvPr id="13" name="Szöveg helye 14">
            <a:extLst>
              <a:ext uri="{FF2B5EF4-FFF2-40B4-BE49-F238E27FC236}">
                <a16:creationId xmlns:a16="http://schemas.microsoft.com/office/drawing/2014/main" id="{95C9B4AD-93CB-48CD-92EB-44AA938F13C1}"/>
              </a:ext>
            </a:extLst>
          </p:cNvPr>
          <p:cNvSpPr txBox="1">
            <a:spLocks/>
          </p:cNvSpPr>
          <p:nvPr/>
        </p:nvSpPr>
        <p:spPr>
          <a:xfrm>
            <a:off x="3787622"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Sikerült is találnom</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minden metrika típusra ilyet.</a:t>
            </a:r>
          </a:p>
        </p:txBody>
      </p:sp>
      <p:sp>
        <p:nvSpPr>
          <p:cNvPr id="14" name="Szöveg helye 14">
            <a:extLst>
              <a:ext uri="{FF2B5EF4-FFF2-40B4-BE49-F238E27FC236}">
                <a16:creationId xmlns:a16="http://schemas.microsoft.com/office/drawing/2014/main" id="{9B489B13-3C72-4186-8303-E1AC1BBF36DC}"/>
              </a:ext>
            </a:extLst>
          </p:cNvPr>
          <p:cNvSpPr txBox="1">
            <a:spLocks/>
          </p:cNvSpPr>
          <p:nvPr/>
        </p:nvSpPr>
        <p:spPr>
          <a:xfrm>
            <a:off x="6949044"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Jobb oldalon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tényleges és becsült közötti hiba mértéke (a tanulás egyes pontjain teljesen rossz becslést ad)</a:t>
            </a:r>
          </a:p>
        </p:txBody>
      </p:sp>
      <p:pic>
        <p:nvPicPr>
          <p:cNvPr id="23" name="Kép 22" descr="A képen clipart látható&#10;&#10;Automatikusan generált leírás">
            <a:extLst>
              <a:ext uri="{FF2B5EF4-FFF2-40B4-BE49-F238E27FC236}">
                <a16:creationId xmlns:a16="http://schemas.microsoft.com/office/drawing/2014/main" id="{3B543051-6BB3-4205-A903-6A7D0A6A2C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204" y="0"/>
            <a:ext cx="981212" cy="1028844"/>
          </a:xfrm>
          <a:prstGeom prst="rect">
            <a:avLst/>
          </a:prstGeom>
        </p:spPr>
      </p:pic>
    </p:spTree>
    <p:extLst>
      <p:ext uri="{BB962C8B-B14F-4D97-AF65-F5344CB8AC3E}">
        <p14:creationId xmlns:p14="http://schemas.microsoft.com/office/powerpoint/2010/main" val="3250321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zöveg helye 14">
            <a:extLst>
              <a:ext uri="{FF2B5EF4-FFF2-40B4-BE49-F238E27FC236}">
                <a16:creationId xmlns:a16="http://schemas.microsoft.com/office/drawing/2014/main" id="{8CD5D8BD-E8C4-4115-A3F4-868CA077D8C7}"/>
              </a:ext>
            </a:extLst>
          </p:cNvPr>
          <p:cNvSpPr txBox="1">
            <a:spLocks/>
          </p:cNvSpPr>
          <p:nvPr/>
        </p:nvSpPr>
        <p:spPr>
          <a:xfrm>
            <a:off x="1322519" y="5730156"/>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Valós kéréseket küldünk a web szervernek</a:t>
            </a: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Tervezett tesztek</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61</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cxnSp>
        <p:nvCxnSpPr>
          <p:cNvPr id="9" name="Egyenes összekötő nyíllal 8"/>
          <p:cNvCxnSpPr>
            <a:cxnSpLocks/>
            <a:stCxn id="19" idx="0"/>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Szöveg helye 17">
            <a:extLst>
              <a:ext uri="{FF2B5EF4-FFF2-40B4-BE49-F238E27FC236}">
                <a16:creationId xmlns:a16="http://schemas.microsoft.com/office/drawing/2014/main" id="{EF1735BC-D84A-49D9-A1F5-98B0F92CC4E6}"/>
              </a:ext>
            </a:extLst>
          </p:cNvPr>
          <p:cNvSpPr>
            <a:spLocks noGrp="1"/>
          </p:cNvSpPr>
          <p:nvPr>
            <p:ph type="body" sz="quarter" idx="17"/>
          </p:nvPr>
        </p:nvSpPr>
        <p:spPr>
          <a:xfrm>
            <a:off x="1322519" y="5375335"/>
            <a:ext cx="2160587" cy="354821"/>
          </a:xfrm>
        </p:spPr>
        <p:txBody>
          <a:bodyPr rtlCol="0">
            <a:normAutofit fontScale="62500" lnSpcReduction="20000"/>
          </a:bodyPr>
          <a:lstStyle/>
          <a:p>
            <a:pPr rtl="0"/>
            <a:r>
              <a:rPr lang="hu-HU" noProof="0" dirty="0"/>
              <a:t>Tanuló fázis 1</a:t>
            </a:r>
            <a:endParaRPr lang="en-GB" noProof="0" dirty="0"/>
          </a:p>
        </p:txBody>
      </p: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ez helyettesíti a valós felhasználókat</a:t>
            </a:r>
            <a:endParaRPr lang="en-US" dirty="0">
              <a:solidFill>
                <a:schemeClr val="tx1"/>
              </a:solidFill>
              <a:latin typeface="Calibri Light" panose="020F0302020204030204" pitchFamily="34" charset="0"/>
              <a:cs typeface="Calibri Light" panose="020F0302020204030204" pitchFamily="34" charset="0"/>
            </a:endParaRP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2502157" flipH="1" flipV="1">
            <a:off x="2102559" y="1364381"/>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61988" y="1120021"/>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Input requests </a:t>
            </a:r>
            <a:r>
              <a:rPr lang="hu-HU" dirty="0">
                <a:latin typeface="Calibri Light" panose="020F0302020204030204" pitchFamily="34" charset="0"/>
                <a:cs typeface="Calibri Light" panose="020F0302020204030204" pitchFamily="34" charset="0"/>
              </a:rPr>
              <a:t>időben változó</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err="1">
                <a:solidFill>
                  <a:schemeClr val="tx1"/>
                </a:solidFill>
                <a:latin typeface="Calibri Light" panose="020F0302020204030204" pitchFamily="34" charset="0"/>
                <a:cs typeface="Calibri Light" panose="020F0302020204030204" pitchFamily="34" charset="0"/>
              </a:rPr>
              <a:t>Optimizer</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Calibri Light" panose="020F0302020204030204" pitchFamily="34" charset="0"/>
                <a:cs typeface="Calibri Light" panose="020F0302020204030204" pitchFamily="34" charset="0"/>
              </a:rPr>
              <a:t>Apache Web Server</a:t>
            </a:r>
          </a:p>
        </p:txBody>
      </p:sp>
      <p:pic>
        <p:nvPicPr>
          <p:cNvPr id="31" name="Kép 30">
            <a:extLst>
              <a:ext uri="{FF2B5EF4-FFF2-40B4-BE49-F238E27FC236}">
                <a16:creationId xmlns:a16="http://schemas.microsoft.com/office/drawing/2014/main" id="{77DD19DD-F106-49C7-84DD-EC79C116C532}"/>
              </a:ext>
            </a:extLst>
          </p:cNvPr>
          <p:cNvPicPr>
            <a:picLocks noChangeAspect="1"/>
          </p:cNvPicPr>
          <p:nvPr/>
        </p:nvPicPr>
        <p:blipFill>
          <a:blip r:embed="rId5"/>
          <a:stretch>
            <a:fillRect/>
          </a:stretch>
        </p:blipFill>
        <p:spPr>
          <a:xfrm>
            <a:off x="3161177" y="1286447"/>
            <a:ext cx="400050" cy="476250"/>
          </a:xfrm>
          <a:prstGeom prst="rect">
            <a:avLst/>
          </a:prstGeom>
        </p:spPr>
      </p:pic>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schemeClr val="tx1"/>
                </a:solidFill>
                <a:latin typeface="Calibri Light" panose="020F0302020204030204" pitchFamily="34" charset="0"/>
                <a:cs typeface="Calibri Light" panose="020F0302020204030204" pitchFamily="34" charset="0"/>
              </a:rPr>
              <a:t>Optimizer</a:t>
            </a:r>
          </a:p>
        </p:txBody>
      </p:sp>
      <p:sp>
        <p:nvSpPr>
          <p:cNvPr id="33" name="Szöveg helye 14">
            <a:extLst>
              <a:ext uri="{FF2B5EF4-FFF2-40B4-BE49-F238E27FC236}">
                <a16:creationId xmlns:a16="http://schemas.microsoft.com/office/drawing/2014/main" id="{7EE0E104-5198-47C6-A0A8-ED3B57EC35C3}"/>
              </a:ext>
            </a:extLst>
          </p:cNvPr>
          <p:cNvSpPr txBox="1">
            <a:spLocks/>
          </p:cNvSpPr>
          <p:nvPr/>
        </p:nvSpPr>
        <p:spPr>
          <a:xfrm>
            <a:off x="5213421" y="3605560"/>
            <a:ext cx="2160588" cy="144351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Naplózza és összegyűjti a bejövő adatokat, úgy mint</a:t>
            </a:r>
            <a:r>
              <a:rPr lang="en-GB" dirty="0">
                <a:latin typeface="Calibri Light" panose="020F0302020204030204" pitchFamily="34" charset="0"/>
                <a:cs typeface="Calibri Light" panose="020F0302020204030204" pitchFamily="34" charset="0"/>
              </a:rPr>
              <a:t>:</a:t>
            </a:r>
          </a:p>
          <a:p>
            <a:r>
              <a:rPr lang="en-GB" dirty="0">
                <a:latin typeface="Calibri Light" panose="020F0302020204030204" pitchFamily="34" charset="0"/>
                <a:cs typeface="Calibri Light" panose="020F0302020204030204" pitchFamily="34" charset="0"/>
              </a:rPr>
              <a:t>- Request rate</a:t>
            </a:r>
            <a:br>
              <a:rPr lang="hu-HU" dirty="0">
                <a:latin typeface="Calibri Light" panose="020F0302020204030204" pitchFamily="34" charset="0"/>
                <a:cs typeface="Calibri Light" panose="020F0302020204030204" pitchFamily="34" charset="0"/>
              </a:rPr>
            </a:br>
            <a:br>
              <a:rPr lang="hu-HU" dirty="0">
                <a:latin typeface="Calibri Light" panose="020F0302020204030204" pitchFamily="34" charset="0"/>
                <a:cs typeface="Calibri Light" panose="020F0302020204030204" pitchFamily="34" charset="0"/>
              </a:rPr>
            </a:br>
            <a:r>
              <a:rPr lang="hu-HU" dirty="0">
                <a:latin typeface="Calibri Light" panose="020F0302020204030204" pitchFamily="34" charset="0"/>
                <a:cs typeface="Calibri Light" panose="020F0302020204030204" pitchFamily="34" charset="0"/>
              </a:rPr>
              <a:t>és a válaszidőt szintén megmérjük</a:t>
            </a:r>
            <a:endParaRPr lang="en-GB" dirty="0">
              <a:latin typeface="Calibri Light" panose="020F0302020204030204" pitchFamily="34" charset="0"/>
              <a:cs typeface="Calibri Light" panose="020F0302020204030204" pitchFamily="34" charset="0"/>
            </a:endParaRPr>
          </a:p>
          <a:p>
            <a:endParaRPr lang="en-GB" dirty="0">
              <a:latin typeface="Calibri Light" panose="020F0302020204030204" pitchFamily="34" charset="0"/>
              <a:cs typeface="Calibri Light" panose="020F0302020204030204" pitchFamily="34" charset="0"/>
            </a:endParaRPr>
          </a:p>
        </p:txBody>
      </p:sp>
      <p:pic>
        <p:nvPicPr>
          <p:cNvPr id="11" name="Kép 10">
            <a:extLst>
              <a:ext uri="{FF2B5EF4-FFF2-40B4-BE49-F238E27FC236}">
                <a16:creationId xmlns:a16="http://schemas.microsoft.com/office/drawing/2014/main" id="{4C607F53-93EC-4D4D-B7D4-8360D1E83D41}"/>
              </a:ext>
            </a:extLst>
          </p:cNvPr>
          <p:cNvPicPr>
            <a:picLocks noChangeAspect="1"/>
          </p:cNvPicPr>
          <p:nvPr/>
        </p:nvPicPr>
        <p:blipFill>
          <a:blip r:embed="rId5"/>
          <a:stretch>
            <a:fillRect/>
          </a:stretch>
        </p:blipFill>
        <p:spPr>
          <a:xfrm>
            <a:off x="6350952" y="2513848"/>
            <a:ext cx="400050" cy="476250"/>
          </a:xfrm>
          <a:prstGeom prst="rect">
            <a:avLst/>
          </a:prstGeom>
        </p:spPr>
      </p:pic>
      <p:sp>
        <p:nvSpPr>
          <p:cNvPr id="35" name="Szöveg helye 19">
            <a:extLst>
              <a:ext uri="{FF2B5EF4-FFF2-40B4-BE49-F238E27FC236}">
                <a16:creationId xmlns:a16="http://schemas.microsoft.com/office/drawing/2014/main" id="{C94D307F-760F-40A2-9B43-134E8189EE20}"/>
              </a:ext>
            </a:extLst>
          </p:cNvPr>
          <p:cNvSpPr txBox="1">
            <a:spLocks/>
          </p:cNvSpPr>
          <p:nvPr/>
        </p:nvSpPr>
        <p:spPr>
          <a:xfrm>
            <a:off x="3362938" y="1195207"/>
            <a:ext cx="1657605" cy="2037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t>Input request</a:t>
            </a:r>
            <a:endParaRPr lang="en-GB" sz="1400" dirty="0"/>
          </a:p>
        </p:txBody>
      </p:sp>
      <p:sp>
        <p:nvSpPr>
          <p:cNvPr id="45" name="Szöveg helye 17">
            <a:extLst>
              <a:ext uri="{FF2B5EF4-FFF2-40B4-BE49-F238E27FC236}">
                <a16:creationId xmlns:a16="http://schemas.microsoft.com/office/drawing/2014/main" id="{979C32AA-BA80-4B7A-A1A7-59FBCBEF996D}"/>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46" name="Kép helye 6">
            <a:extLst>
              <a:ext uri="{FF2B5EF4-FFF2-40B4-BE49-F238E27FC236}">
                <a16:creationId xmlns:a16="http://schemas.microsoft.com/office/drawing/2014/main" id="{918F8690-A4BF-4368-A7EA-E11E311C9A2C}"/>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47" name="Kép helye 6">
            <a:extLst>
              <a:ext uri="{FF2B5EF4-FFF2-40B4-BE49-F238E27FC236}">
                <a16:creationId xmlns:a16="http://schemas.microsoft.com/office/drawing/2014/main" id="{7D2D2EB6-1BA4-445E-B751-59AC197CCE2F}"/>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48" name="Kép helye 6">
            <a:extLst>
              <a:ext uri="{FF2B5EF4-FFF2-40B4-BE49-F238E27FC236}">
                <a16:creationId xmlns:a16="http://schemas.microsoft.com/office/drawing/2014/main" id="{EA3B7C10-B4C1-434D-B274-5F6BA1CED724}"/>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49" name="Kép helye 6">
            <a:extLst>
              <a:ext uri="{FF2B5EF4-FFF2-40B4-BE49-F238E27FC236}">
                <a16:creationId xmlns:a16="http://schemas.microsoft.com/office/drawing/2014/main" id="{F7A6309A-FF41-442A-8AD1-173F7CBBD15B}"/>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sp>
        <p:nvSpPr>
          <p:cNvPr id="37" name="Téglalap 36">
            <a:extLst>
              <a:ext uri="{FF2B5EF4-FFF2-40B4-BE49-F238E27FC236}">
                <a16:creationId xmlns:a16="http://schemas.microsoft.com/office/drawing/2014/main" id="{20ED3D7E-02B6-4C1D-AE05-7BE1C802E4F1}"/>
              </a:ext>
            </a:extLst>
          </p:cNvPr>
          <p:cNvSpPr/>
          <p:nvPr/>
        </p:nvSpPr>
        <p:spPr>
          <a:xfrm>
            <a:off x="5199266" y="3129297"/>
            <a:ext cx="2180517" cy="2182476"/>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r>
              <a:rPr lang="hu-HU" dirty="0">
                <a:solidFill>
                  <a:schemeClr val="tx1"/>
                </a:solidFill>
                <a:latin typeface="Calibri Light" panose="020F0302020204030204" pitchFamily="34" charset="0"/>
                <a:cs typeface="Calibri Light" panose="020F0302020204030204" pitchFamily="34" charset="0"/>
              </a:rPr>
              <a:t>O</a:t>
            </a:r>
            <a:r>
              <a:rPr lang="en-US" dirty="0" err="1">
                <a:solidFill>
                  <a:schemeClr val="tx1"/>
                </a:solidFill>
                <a:latin typeface="Calibri Light" panose="020F0302020204030204" pitchFamily="34" charset="0"/>
                <a:cs typeface="Calibri Light" panose="020F0302020204030204" pitchFamily="34" charset="0"/>
              </a:rPr>
              <a:t>ptimizer</a:t>
            </a:r>
            <a:endParaRPr lang="en-US" dirty="0">
              <a:solidFill>
                <a:schemeClr val="tx1"/>
              </a:solidFill>
              <a:latin typeface="Calibri Light" panose="020F0302020204030204" pitchFamily="34" charset="0"/>
              <a:cs typeface="Calibri Light" panose="020F0302020204030204" pitchFamily="34" charset="0"/>
            </a:endParaRPr>
          </a:p>
        </p:txBody>
      </p:sp>
      <p:pic>
        <p:nvPicPr>
          <p:cNvPr id="38" name="Kép 37">
            <a:extLst>
              <a:ext uri="{FF2B5EF4-FFF2-40B4-BE49-F238E27FC236}">
                <a16:creationId xmlns:a16="http://schemas.microsoft.com/office/drawing/2014/main" id="{85D17852-93DE-47C3-ACB2-FB24E55C6F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0074" y="2789469"/>
            <a:ext cx="2857500" cy="2857500"/>
          </a:xfrm>
          <a:prstGeom prst="rect">
            <a:avLst/>
          </a:prstGeom>
        </p:spPr>
      </p:pic>
      <p:sp>
        <p:nvSpPr>
          <p:cNvPr id="39" name="Téglalap 38">
            <a:extLst>
              <a:ext uri="{FF2B5EF4-FFF2-40B4-BE49-F238E27FC236}">
                <a16:creationId xmlns:a16="http://schemas.microsoft.com/office/drawing/2014/main" id="{106D9DED-13CD-4956-841A-1859A7DF8C12}"/>
              </a:ext>
            </a:extLst>
          </p:cNvPr>
          <p:cNvSpPr/>
          <p:nvPr/>
        </p:nvSpPr>
        <p:spPr>
          <a:xfrm>
            <a:off x="451060" y="2493254"/>
            <a:ext cx="2180517" cy="2182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a:t>
            </a:r>
            <a:endParaRPr lang="en-GB" dirty="0">
              <a:solidFill>
                <a:schemeClr val="tx1"/>
              </a:solidFill>
              <a:latin typeface="Calibri Light" panose="020F0302020204030204" pitchFamily="34" charset="0"/>
              <a:cs typeface="Calibri Light" panose="020F0302020204030204" pitchFamily="34" charset="0"/>
            </a:endParaRPr>
          </a:p>
        </p:txBody>
      </p:sp>
      <p:sp>
        <p:nvSpPr>
          <p:cNvPr id="4" name="Felirat: íves vonal kiemelősávval 3">
            <a:extLst>
              <a:ext uri="{FF2B5EF4-FFF2-40B4-BE49-F238E27FC236}">
                <a16:creationId xmlns:a16="http://schemas.microsoft.com/office/drawing/2014/main" id="{55202FC6-5CB4-4EE5-99FD-2443BA66F3C7}"/>
              </a:ext>
            </a:extLst>
          </p:cNvPr>
          <p:cNvSpPr/>
          <p:nvPr/>
        </p:nvSpPr>
        <p:spPr>
          <a:xfrm>
            <a:off x="4335517" y="2011535"/>
            <a:ext cx="3038492" cy="2008672"/>
          </a:xfrm>
          <a:prstGeom prst="accentCallout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600" dirty="0"/>
              <a:t>Ez az egész amit most leírtam úgy épül be a korábbi architektúra ábrába, hogy</a:t>
            </a:r>
          </a:p>
        </p:txBody>
      </p:sp>
      <p:sp>
        <p:nvSpPr>
          <p:cNvPr id="40" name="Felirat: íves vonal kiemelősávval 39">
            <a:extLst>
              <a:ext uri="{FF2B5EF4-FFF2-40B4-BE49-F238E27FC236}">
                <a16:creationId xmlns:a16="http://schemas.microsoft.com/office/drawing/2014/main" id="{81F747BE-E1D5-4D7F-9725-3DA009FAEA96}"/>
              </a:ext>
            </a:extLst>
          </p:cNvPr>
          <p:cNvSpPr/>
          <p:nvPr/>
        </p:nvSpPr>
        <p:spPr>
          <a:xfrm>
            <a:off x="4330257" y="4576063"/>
            <a:ext cx="3038492" cy="2008672"/>
          </a:xfrm>
          <a:prstGeom prst="accentCallout2">
            <a:avLst>
              <a:gd name="adj1" fmla="val 18750"/>
              <a:gd name="adj2" fmla="val -8333"/>
              <a:gd name="adj3" fmla="val 18750"/>
              <a:gd name="adj4" fmla="val -16667"/>
              <a:gd name="adj5" fmla="val 8897"/>
              <a:gd name="adj6" fmla="val -4251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600" dirty="0"/>
              <a:t>A </a:t>
            </a:r>
            <a:r>
              <a:rPr lang="hu-HU" sz="1600" dirty="0" err="1"/>
              <a:t>JMeter</a:t>
            </a:r>
            <a:r>
              <a:rPr lang="hu-HU" sz="1600" dirty="0"/>
              <a:t> kiegészül egy csomó új </a:t>
            </a:r>
            <a:r>
              <a:rPr lang="hu-HU" sz="1600" dirty="0" err="1"/>
              <a:t>specializát</a:t>
            </a:r>
            <a:r>
              <a:rPr lang="hu-HU" sz="1600" dirty="0"/>
              <a:t> </a:t>
            </a:r>
            <a:r>
              <a:rPr lang="hu-HU" sz="1600" dirty="0" err="1"/>
              <a:t>terheléstesztel</a:t>
            </a:r>
            <a:r>
              <a:rPr lang="hu-HU" sz="1600" dirty="0"/>
              <a:t> (</a:t>
            </a:r>
            <a:r>
              <a:rPr lang="hu-HU" sz="1600" dirty="0" err="1"/>
              <a:t>cpu</a:t>
            </a:r>
            <a:r>
              <a:rPr lang="hu-HU" sz="1600" dirty="0"/>
              <a:t>, </a:t>
            </a:r>
            <a:r>
              <a:rPr lang="hu-HU" sz="1600" dirty="0" err="1"/>
              <a:t>io</a:t>
            </a:r>
            <a:r>
              <a:rPr lang="hu-HU" sz="1600" dirty="0"/>
              <a:t>, net, </a:t>
            </a:r>
            <a:r>
              <a:rPr lang="hu-HU" sz="1600" dirty="0" err="1"/>
              <a:t>hdd</a:t>
            </a:r>
            <a:r>
              <a:rPr lang="hu-HU" sz="1600" dirty="0"/>
              <a:t>, intenzív)</a:t>
            </a:r>
          </a:p>
        </p:txBody>
      </p:sp>
      <p:sp>
        <p:nvSpPr>
          <p:cNvPr id="42" name="Felirat: íves vonal kiemelősávval 41">
            <a:extLst>
              <a:ext uri="{FF2B5EF4-FFF2-40B4-BE49-F238E27FC236}">
                <a16:creationId xmlns:a16="http://schemas.microsoft.com/office/drawing/2014/main" id="{492C772F-84CD-4407-9D9E-F99505C55878}"/>
              </a:ext>
            </a:extLst>
          </p:cNvPr>
          <p:cNvSpPr/>
          <p:nvPr/>
        </p:nvSpPr>
        <p:spPr>
          <a:xfrm>
            <a:off x="7888014" y="4586569"/>
            <a:ext cx="3038492" cy="2008672"/>
          </a:xfrm>
          <a:prstGeom prst="accentCallout2">
            <a:avLst>
              <a:gd name="adj1" fmla="val 18750"/>
              <a:gd name="adj2" fmla="val -8333"/>
              <a:gd name="adj3" fmla="val -27558"/>
              <a:gd name="adj4" fmla="val -8365"/>
              <a:gd name="adj5" fmla="val -53108"/>
              <a:gd name="adj6" fmla="val 1248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600" dirty="0"/>
              <a:t>Ahol korábban a WordPress volt ott most egy minden típusú tesztre felkészített JAVA alkalmazás áll ami </a:t>
            </a:r>
            <a:r>
              <a:rPr lang="hu-HU" sz="1600" dirty="0" err="1"/>
              <a:t>különböz</a:t>
            </a:r>
            <a:r>
              <a:rPr lang="hu-HU" sz="1600" dirty="0"/>
              <a:t> REST API-</a:t>
            </a:r>
            <a:r>
              <a:rPr lang="hu-HU" sz="1600" dirty="0" err="1"/>
              <a:t>kon</a:t>
            </a:r>
            <a:r>
              <a:rPr lang="hu-HU" sz="1600" dirty="0"/>
              <a:t> keresztül megszólítható.</a:t>
            </a:r>
          </a:p>
        </p:txBody>
      </p:sp>
    </p:spTree>
    <p:extLst>
      <p:ext uri="{BB962C8B-B14F-4D97-AF65-F5344CB8AC3E}">
        <p14:creationId xmlns:p14="http://schemas.microsoft.com/office/powerpoint/2010/main" val="811198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0" grpId="0" animBg="1"/>
      <p:bldP spid="4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30" y="47634"/>
            <a:ext cx="2857500" cy="285750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62</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1804" y="1789332"/>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431999" y="3738821"/>
            <a:ext cx="8178601" cy="298265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1,</a:t>
            </a:r>
            <a:r>
              <a:rPr lang="hu-HU" dirty="0">
                <a:solidFill>
                  <a:schemeClr val="tx1"/>
                </a:solidFill>
                <a:latin typeface="Calibri Light" panose="020F0302020204030204" pitchFamily="34" charset="0"/>
                <a:cs typeface="Calibri Light" panose="020F0302020204030204" pitchFamily="34" charset="0"/>
              </a:rPr>
              <a:t> A terhelések számával játszok miközben nem nyúlok a beküldött paraméterhez, ami egyébként nagyon komoly hatással van arra, hogy mennyire terhelje meg </a:t>
            </a:r>
            <a:r>
              <a:rPr lang="hu-HU" dirty="0" err="1">
                <a:solidFill>
                  <a:schemeClr val="tx1"/>
                </a:solidFill>
                <a:latin typeface="Calibri Light" panose="020F0302020204030204" pitchFamily="34" charset="0"/>
                <a:cs typeface="Calibri Light" panose="020F0302020204030204" pitchFamily="34" charset="0"/>
              </a:rPr>
              <a:t>cpu-t</a:t>
            </a:r>
            <a:endParaRPr lang="hu-HU"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3600" dirty="0">
                <a:solidFill>
                  <a:schemeClr val="tx1"/>
                </a:solidFill>
                <a:latin typeface="Arial" panose="020B0604020202020204" pitchFamily="34" charset="0"/>
                <a:cs typeface="Arial" panose="020B0604020202020204" pitchFamily="34" charset="0"/>
              </a:rPr>
              <a:t>2,</a:t>
            </a:r>
            <a:r>
              <a:rPr lang="hu-HU" dirty="0">
                <a:solidFill>
                  <a:schemeClr val="tx1"/>
                </a:solidFill>
                <a:latin typeface="Calibri Light" panose="020F0302020204030204" pitchFamily="34" charset="0"/>
                <a:cs typeface="Calibri Light" panose="020F0302020204030204" pitchFamily="34" charset="0"/>
              </a:rPr>
              <a:t> Adott idő alatt fix számú kérést küldök be de közben változtatom (emelem, csökkentem) a beküldött paraméter értékét ami hatással lesz a kiszolgálási időre</a:t>
            </a:r>
          </a:p>
          <a:p>
            <a:pPr algn="l">
              <a:lnSpc>
                <a:spcPct val="100000"/>
              </a:lnSpc>
            </a:pPr>
            <a:r>
              <a:rPr lang="hu-HU" sz="3200" dirty="0">
                <a:solidFill>
                  <a:schemeClr val="tx1"/>
                </a:solidFill>
                <a:latin typeface="Arial" panose="020B0604020202020204" pitchFamily="34" charset="0"/>
                <a:cs typeface="Arial" panose="020B0604020202020204" pitchFamily="34" charset="0"/>
              </a:rPr>
              <a:t>X,</a:t>
            </a:r>
            <a:r>
              <a:rPr lang="hu-HU" dirty="0">
                <a:solidFill>
                  <a:schemeClr val="tx1"/>
                </a:solidFill>
                <a:latin typeface="Calibri Light" panose="020F0302020204030204" pitchFamily="34" charset="0"/>
                <a:cs typeface="Calibri Light" panose="020F0302020204030204" pitchFamily="34" charset="0"/>
              </a:rPr>
              <a:t> Eddig azt szabályoztam, hogy adott idő alatt mennyi kérés menjen be, de be ha bemegy egy kérés akkor megpróbálja </a:t>
            </a:r>
            <a:r>
              <a:rPr lang="hu-HU" dirty="0" err="1">
                <a:solidFill>
                  <a:schemeClr val="tx1"/>
                </a:solidFill>
                <a:latin typeface="Calibri Light" panose="020F0302020204030204" pitchFamily="34" charset="0"/>
                <a:cs typeface="Calibri Light" panose="020F0302020204030204" pitchFamily="34" charset="0"/>
              </a:rPr>
              <a:t>feldolgozi</a:t>
            </a:r>
            <a:r>
              <a:rPr lang="hu-HU" dirty="0">
                <a:solidFill>
                  <a:schemeClr val="tx1"/>
                </a:solidFill>
                <a:latin typeface="Calibri Light" panose="020F0302020204030204" pitchFamily="34" charset="0"/>
                <a:cs typeface="Calibri Light" panose="020F0302020204030204" pitchFamily="34" charset="0"/>
              </a:rPr>
              <a:t> (új szálat nyit) de lehetne szabályozni azt is, hogy ne kezdjen hozzá egy bizonyos számú kérésnél több kiszolgálásához, hanem tegye őket sorba és várakoztassa</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sp>
        <p:nvSpPr>
          <p:cNvPr id="13" name="Szöveg helye 14">
            <a:extLst>
              <a:ext uri="{FF2B5EF4-FFF2-40B4-BE49-F238E27FC236}">
                <a16:creationId xmlns:a16="http://schemas.microsoft.com/office/drawing/2014/main" id="{BF8DB56C-BDDD-4247-BA35-3F7E53B214B4}"/>
              </a:ext>
            </a:extLst>
          </p:cNvPr>
          <p:cNvSpPr txBox="1">
            <a:spLocks/>
          </p:cNvSpPr>
          <p:nvPr/>
        </p:nvSpPr>
        <p:spPr>
          <a:xfrm>
            <a:off x="431999" y="2703276"/>
            <a:ext cx="8490953" cy="802081"/>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2 + 1 módszertani megfontolás van</a:t>
            </a:r>
          </a:p>
        </p:txBody>
      </p:sp>
      <p:sp>
        <p:nvSpPr>
          <p:cNvPr id="14" name="Szöveg helye 14">
            <a:extLst>
              <a:ext uri="{FF2B5EF4-FFF2-40B4-BE49-F238E27FC236}">
                <a16:creationId xmlns:a16="http://schemas.microsoft.com/office/drawing/2014/main" id="{947241DD-8CA9-43F9-81D9-18992F7A9FAF}"/>
              </a:ext>
            </a:extLst>
          </p:cNvPr>
          <p:cNvSpPr txBox="1">
            <a:spLocks/>
          </p:cNvSpPr>
          <p:nvPr/>
        </p:nvSpPr>
        <p:spPr>
          <a:xfrm>
            <a:off x="8867321" y="3733561"/>
            <a:ext cx="2767766" cy="298265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a:t>
            </a:r>
            <a:r>
              <a:rPr lang="hu-HU" dirty="0">
                <a:solidFill>
                  <a:schemeClr val="tx1"/>
                </a:solidFill>
                <a:latin typeface="Calibri Light" panose="020F0302020204030204" pitchFamily="34" charset="0"/>
                <a:cs typeface="Calibri Light" panose="020F0302020204030204" pitchFamily="34" charset="0"/>
              </a:rPr>
              <a:t> Ez egy módszertani kérdés. Az </a:t>
            </a:r>
            <a:r>
              <a:rPr lang="hu-HU" dirty="0" err="1">
                <a:solidFill>
                  <a:schemeClr val="tx1"/>
                </a:solidFill>
                <a:latin typeface="Calibri Light" panose="020F0302020204030204" pitchFamily="34" charset="0"/>
                <a:cs typeface="Calibri Light" panose="020F0302020204030204" pitchFamily="34" charset="0"/>
              </a:rPr>
              <a:t>opitmizer</a:t>
            </a:r>
            <a:r>
              <a:rPr lang="hu-HU" dirty="0">
                <a:solidFill>
                  <a:schemeClr val="tx1"/>
                </a:solidFill>
                <a:latin typeface="Calibri Light" panose="020F0302020204030204" pitchFamily="34" charset="0"/>
                <a:cs typeface="Calibri Light" panose="020F0302020204030204" pitchFamily="34" charset="0"/>
              </a:rPr>
              <a:t> mindkét esetet tudja kezelni. De érdemes </a:t>
            </a:r>
            <a:r>
              <a:rPr lang="hu-HU" dirty="0" err="1">
                <a:solidFill>
                  <a:schemeClr val="tx1"/>
                </a:solidFill>
                <a:latin typeface="Calibri Light" panose="020F0302020204030204" pitchFamily="34" charset="0"/>
                <a:cs typeface="Calibri Light" panose="020F0302020204030204" pitchFamily="34" charset="0"/>
              </a:rPr>
              <a:t>különválasz</a:t>
            </a:r>
            <a:r>
              <a:rPr lang="hu-HU" dirty="0">
                <a:solidFill>
                  <a:schemeClr val="tx1"/>
                </a:solidFill>
                <a:latin typeface="Calibri Light" panose="020F0302020204030204" pitchFamily="34" charset="0"/>
                <a:cs typeface="Calibri Light" panose="020F0302020204030204" pitchFamily="34" charset="0"/>
              </a:rPr>
              <a:t>-tani és végig gondolni mindkét típusú esetet.</a:t>
            </a:r>
          </a:p>
        </p:txBody>
      </p:sp>
      <p:sp>
        <p:nvSpPr>
          <p:cNvPr id="16" name="Téglalap: szamárfül 15">
            <a:extLst>
              <a:ext uri="{FF2B5EF4-FFF2-40B4-BE49-F238E27FC236}">
                <a16:creationId xmlns:a16="http://schemas.microsoft.com/office/drawing/2014/main" id="{17EA7A48-2FF3-4D48-A4E5-DCACE80ED5FD}"/>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46: az 1-es eset, amikor a keresek szamat </a:t>
            </a:r>
            <a:r>
              <a:rPr lang="hu-HU" sz="1200" dirty="0" err="1">
                <a:solidFill>
                  <a:srgbClr val="000000"/>
                </a:solidFill>
                <a:latin typeface="Arial Nova Cond" panose="020B0506020202020204" pitchFamily="34" charset="0"/>
              </a:rPr>
              <a:t>noveled</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mikozben</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feldolgozasi</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idejuk</a:t>
            </a:r>
            <a:r>
              <a:rPr lang="hu-HU" sz="1200" dirty="0">
                <a:solidFill>
                  <a:srgbClr val="000000"/>
                </a:solidFill>
                <a:latin typeface="Arial Nova Cond" panose="020B0506020202020204" pitchFamily="34" charset="0"/>
              </a:rPr>
              <a:t> ugyanannyi, a 2-es eset pedig, amikor a </a:t>
            </a:r>
            <a:r>
              <a:rPr lang="hu-HU" sz="1200" dirty="0" err="1">
                <a:solidFill>
                  <a:srgbClr val="000000"/>
                </a:solidFill>
                <a:latin typeface="Arial Nova Cond" panose="020B0506020202020204" pitchFamily="34" charset="0"/>
              </a:rPr>
              <a:t>feldolgozasi</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ido</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valtozik</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requestenkent</a:t>
            </a:r>
            <a:r>
              <a:rPr lang="hu-HU" sz="1200" dirty="0">
                <a:solidFill>
                  <a:srgbClr val="000000"/>
                </a:solidFill>
                <a:latin typeface="Arial Nova Cond" panose="020B0506020202020204" pitchFamily="34" charset="0"/>
              </a:rPr>
              <a:t>, ha </a:t>
            </a:r>
            <a:r>
              <a:rPr lang="hu-HU" sz="1200" dirty="0" err="1">
                <a:solidFill>
                  <a:srgbClr val="000000"/>
                </a:solidFill>
                <a:latin typeface="Arial Nova Cond" panose="020B0506020202020204" pitchFamily="34" charset="0"/>
              </a:rPr>
              <a:t>jol</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ertem</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Mindeketto</a:t>
            </a:r>
            <a:r>
              <a:rPr lang="hu-HU" sz="1200" dirty="0">
                <a:solidFill>
                  <a:srgbClr val="000000"/>
                </a:solidFill>
                <a:latin typeface="Arial Nova Cond" panose="020B0506020202020204" pitchFamily="34" charset="0"/>
              </a:rPr>
              <a:t> fontos, de kezd a </a:t>
            </a:r>
            <a:r>
              <a:rPr lang="hu-HU" sz="1200" dirty="0" err="1">
                <a:solidFill>
                  <a:srgbClr val="000000"/>
                </a:solidFill>
                <a:latin typeface="Arial Nova Cond" panose="020B0506020202020204" pitchFamily="34" charset="0"/>
              </a:rPr>
              <a:t>konnyebbikkel</a:t>
            </a:r>
            <a:r>
              <a:rPr lang="hu-HU" sz="1200" dirty="0">
                <a:solidFill>
                  <a:srgbClr val="000000"/>
                </a:solidFill>
                <a:latin typeface="Arial Nova Cond" panose="020B0506020202020204" pitchFamily="34" charset="0"/>
              </a:rPr>
              <a:t>.</a:t>
            </a:r>
            <a:endParaRPr lang="hu-HU" sz="1200" dirty="0">
              <a:latin typeface="Arial Nova Cond" panose="020B0506020202020204" pitchFamily="34" charset="0"/>
            </a:endParaRPr>
          </a:p>
        </p:txBody>
      </p:sp>
      <p:sp>
        <p:nvSpPr>
          <p:cNvPr id="17" name="Téglalap: szamárfül 16">
            <a:extLst>
              <a:ext uri="{FF2B5EF4-FFF2-40B4-BE49-F238E27FC236}">
                <a16:creationId xmlns:a16="http://schemas.microsoft.com/office/drawing/2014/main" id="{4C2075BD-15B3-48DA-847F-AE7AB902A8E1}"/>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Igen, így lesz.</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Csak a lehetőségét szerettem volna meghagyni annak, hogy „nehezítsem” egy-egy kérés végrehajtását és ezáltal a </a:t>
            </a:r>
            <a:r>
              <a:rPr lang="hu-HU" sz="1200" dirty="0" err="1">
                <a:solidFill>
                  <a:srgbClr val="000000"/>
                </a:solidFill>
                <a:latin typeface="Arial Nova Cond" panose="020B0506020202020204" pitchFamily="34" charset="0"/>
              </a:rPr>
              <a:t>válaszidejét</a:t>
            </a:r>
            <a:r>
              <a:rPr lang="hu-HU" sz="1200" dirty="0">
                <a:solidFill>
                  <a:srgbClr val="000000"/>
                </a:solidFill>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
        <p:nvSpPr>
          <p:cNvPr id="19" name="Téglalap: szamárfül 18">
            <a:extLst>
              <a:ext uri="{FF2B5EF4-FFF2-40B4-BE49-F238E27FC236}">
                <a16:creationId xmlns:a16="http://schemas.microsoft.com/office/drawing/2014/main" id="{197D3C6E-9D77-4AD0-B3DC-15AFFAC70882}"/>
              </a:ext>
            </a:extLst>
          </p:cNvPr>
          <p:cNvSpPr/>
          <p:nvPr/>
        </p:nvSpPr>
        <p:spPr>
          <a:xfrm>
            <a:off x="2136913" y="342900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br>
              <a:rPr lang="hu-HU" sz="1200" dirty="0">
                <a:latin typeface="Arial Nova Cond" panose="020B0506020202020204" pitchFamily="34" charset="0"/>
              </a:rPr>
            </a:b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Korábbi tesztekből visszamaradt megfigyelés, hogy csak a kérések számának növelésével hamar zátonyra lehet futni.</a:t>
            </a:r>
            <a:endParaRPr lang="hu-HU" sz="1200" dirty="0">
              <a:solidFill>
                <a:schemeClr val="bg1"/>
              </a:solidFill>
              <a:latin typeface="Arial Nova Cond" panose="020B0506020202020204" pitchFamily="34" charset="0"/>
            </a:endParaRPr>
          </a:p>
        </p:txBody>
      </p:sp>
      <p:sp>
        <p:nvSpPr>
          <p:cNvPr id="20" name="Téglalap: szamárfül 19">
            <a:extLst>
              <a:ext uri="{FF2B5EF4-FFF2-40B4-BE49-F238E27FC236}">
                <a16:creationId xmlns:a16="http://schemas.microsoft.com/office/drawing/2014/main" id="{324BC7C8-69AC-4170-A3A2-CD2B034F7310}"/>
              </a:ext>
            </a:extLst>
          </p:cNvPr>
          <p:cNvSpPr/>
          <p:nvPr/>
        </p:nvSpPr>
        <p:spPr>
          <a:xfrm>
            <a:off x="4827181" y="3428999"/>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br>
              <a:rPr lang="hu-HU" sz="1200" dirty="0">
                <a:latin typeface="Arial Nova Cond" panose="020B0506020202020204" pitchFamily="34" charset="0"/>
              </a:rPr>
            </a:b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Ezért cél volt, hogy valahogy kérésből is lehessen szabályozni a „feladat” mértékét. De ha egyszer találok egy jó értéket akkor azután már csak a kérések számával játszunk.</a:t>
            </a:r>
            <a:endParaRPr lang="hu-HU" sz="1200" dirty="0">
              <a:solidFill>
                <a:schemeClr val="bg1"/>
              </a:solidFill>
              <a:latin typeface="Arial Nova Cond" panose="020B0506020202020204" pitchFamily="34" charset="0"/>
            </a:endParaRPr>
          </a:p>
        </p:txBody>
      </p:sp>
      <p:sp>
        <p:nvSpPr>
          <p:cNvPr id="21" name="Téglalap: szamárfül 20">
            <a:extLst>
              <a:ext uri="{FF2B5EF4-FFF2-40B4-BE49-F238E27FC236}">
                <a16:creationId xmlns:a16="http://schemas.microsoft.com/office/drawing/2014/main" id="{8949BDFC-1767-4088-8E20-A570935D0E58}"/>
              </a:ext>
            </a:extLst>
          </p:cNvPr>
          <p:cNvSpPr/>
          <p:nvPr/>
        </p:nvSpPr>
        <p:spPr>
          <a:xfrm>
            <a:off x="7484862" y="341990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br>
              <a:rPr lang="hu-HU" sz="1200" dirty="0">
                <a:latin typeface="Arial Nova Cond" panose="020B0506020202020204" pitchFamily="34" charset="0"/>
              </a:rPr>
            </a:b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Illetve megmaradt annak a lehetősége is, hogy olyan helyzetet szimuláljunk ahol a kérések száma konstans viszont a paramétertől függ a feladat nehézsége.</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733080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9" grpId="0" animBg="1"/>
      <p:bldP spid="20" grpId="0" animBg="1"/>
      <p:bldP spid="2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63</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5045" y="5290599"/>
            <a:ext cx="301090" cy="397870"/>
          </a:xfrm>
          <a:prstGeom prst="rect">
            <a:avLst/>
          </a:prstGeom>
        </p:spPr>
      </p:pic>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2501" y="1547248"/>
            <a:ext cx="2857500" cy="2857500"/>
          </a:xfrm>
          <a:prstGeom prst="rect">
            <a:avLst/>
          </a:prstGeom>
        </p:spPr>
      </p:pic>
      <p:pic>
        <p:nvPicPr>
          <p:cNvPr id="9" name="Kép 8">
            <a:extLst>
              <a:ext uri="{FF2B5EF4-FFF2-40B4-BE49-F238E27FC236}">
                <a16:creationId xmlns:a16="http://schemas.microsoft.com/office/drawing/2014/main" id="{43DF14D8-6FBF-456C-9B6B-9866A60DF5A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431999" y="2256849"/>
            <a:ext cx="8178601" cy="4094398"/>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X,</a:t>
            </a:r>
            <a:r>
              <a:rPr lang="hu-HU" dirty="0">
                <a:solidFill>
                  <a:schemeClr val="tx1"/>
                </a:solidFill>
                <a:latin typeface="Calibri Light" panose="020F0302020204030204" pitchFamily="34" charset="0"/>
                <a:cs typeface="Calibri Light" panose="020F0302020204030204" pitchFamily="34" charset="0"/>
              </a:rPr>
              <a:t> Tegyük fel, hogy van egy </a:t>
            </a:r>
            <a:r>
              <a:rPr lang="hu-HU" dirty="0" err="1">
                <a:solidFill>
                  <a:schemeClr val="tx1"/>
                </a:solidFill>
                <a:latin typeface="Calibri Light" panose="020F0302020204030204" pitchFamily="34" charset="0"/>
                <a:cs typeface="Calibri Light" panose="020F0302020204030204" pitchFamily="34" charset="0"/>
              </a:rPr>
              <a:t>request</a:t>
            </a:r>
            <a:r>
              <a:rPr lang="hu-HU" dirty="0">
                <a:solidFill>
                  <a:schemeClr val="tx1"/>
                </a:solidFill>
                <a:latin typeface="Calibri Light" panose="020F0302020204030204" pitchFamily="34" charset="0"/>
                <a:cs typeface="Calibri Light" panose="020F0302020204030204" pitchFamily="34" charset="0"/>
              </a:rPr>
              <a:t> amiről tudjuk, &lt;azért mert kimértük&gt;, hogy 30 másodperc a végrehajtása – akár azért mert leterheli a </a:t>
            </a:r>
            <a:r>
              <a:rPr lang="hu-HU" dirty="0" err="1">
                <a:solidFill>
                  <a:schemeClr val="tx1"/>
                </a:solidFill>
                <a:latin typeface="Calibri Light" panose="020F0302020204030204" pitchFamily="34" charset="0"/>
                <a:cs typeface="Calibri Light" panose="020F0302020204030204" pitchFamily="34" charset="0"/>
              </a:rPr>
              <a:t>cpu-t</a:t>
            </a:r>
            <a:r>
              <a:rPr lang="hu-HU" dirty="0">
                <a:solidFill>
                  <a:schemeClr val="tx1"/>
                </a:solidFill>
                <a:latin typeface="Calibri Light" panose="020F0302020204030204" pitchFamily="34" charset="0"/>
                <a:cs typeface="Calibri Light" panose="020F0302020204030204" pitchFamily="34" charset="0"/>
              </a:rPr>
              <a:t>, vagy a </a:t>
            </a:r>
            <a:r>
              <a:rPr lang="hu-HU" dirty="0" err="1">
                <a:solidFill>
                  <a:schemeClr val="tx1"/>
                </a:solidFill>
                <a:latin typeface="Calibri Light" panose="020F0302020204030204" pitchFamily="34" charset="0"/>
                <a:cs typeface="Calibri Light" panose="020F0302020204030204" pitchFamily="34" charset="0"/>
              </a:rPr>
              <a:t>disket</a:t>
            </a:r>
            <a:r>
              <a:rPr lang="hu-HU" dirty="0">
                <a:solidFill>
                  <a:schemeClr val="tx1"/>
                </a:solidFill>
                <a:latin typeface="Calibri Light" panose="020F0302020204030204" pitchFamily="34" charset="0"/>
                <a:cs typeface="Calibri Light" panose="020F0302020204030204" pitchFamily="34" charset="0"/>
              </a:rPr>
              <a:t>, vagy a hálózatot. Ha egyszerre beengedek több kérést ahogy az 1, pontban lenne, akkor a válaszidő megugrana (feltéve, hogy </a:t>
            </a:r>
            <a:r>
              <a:rPr lang="hu-HU" dirty="0" err="1">
                <a:solidFill>
                  <a:schemeClr val="tx1"/>
                </a:solidFill>
                <a:latin typeface="Calibri Light" panose="020F0302020204030204" pitchFamily="34" charset="0"/>
                <a:cs typeface="Calibri Light" panose="020F0302020204030204" pitchFamily="34" charset="0"/>
              </a:rPr>
              <a:t>cpu</a:t>
            </a:r>
            <a:r>
              <a:rPr lang="hu-HU" dirty="0">
                <a:solidFill>
                  <a:schemeClr val="tx1"/>
                </a:solidFill>
                <a:latin typeface="Calibri Light" panose="020F0302020204030204" pitchFamily="34" charset="0"/>
                <a:cs typeface="Calibri Light" panose="020F0302020204030204" pitchFamily="34" charset="0"/>
              </a:rPr>
              <a:t> intenzív feladat van mögötte, mert ha csak egy </a:t>
            </a:r>
            <a:r>
              <a:rPr lang="hu-HU" dirty="0" err="1">
                <a:solidFill>
                  <a:schemeClr val="tx1"/>
                </a:solidFill>
                <a:latin typeface="Calibri Light" panose="020F0302020204030204" pitchFamily="34" charset="0"/>
                <a:cs typeface="Calibri Light" panose="020F0302020204030204" pitchFamily="34" charset="0"/>
              </a:rPr>
              <a:t>thread.sleep</a:t>
            </a:r>
            <a:r>
              <a:rPr lang="hu-HU" dirty="0">
                <a:solidFill>
                  <a:schemeClr val="tx1"/>
                </a:solidFill>
                <a:latin typeface="Calibri Light" panose="020F0302020204030204" pitchFamily="34" charset="0"/>
                <a:cs typeface="Calibri Light" panose="020F0302020204030204" pitchFamily="34" charset="0"/>
              </a:rPr>
              <a:t>(30) akkor nem).</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De mi van akkor, hogyha úgy van megírva a REST API mögötti program, hogy egyszerre mondjuk csak 2 kérést kezdjen el feldolgozni. Minden más ami a fölött van tegye be egy sorba és csak akkor kezdje el feldolgozni őket, ha van üres hely, tehát egy kérést már visszaküldött és van szabad hely.</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Ekkor még akkor is ha </a:t>
            </a:r>
            <a:r>
              <a:rPr lang="hu-HU" dirty="0" err="1">
                <a:solidFill>
                  <a:schemeClr val="tx1"/>
                </a:solidFill>
                <a:latin typeface="Calibri Light" panose="020F0302020204030204" pitchFamily="34" charset="0"/>
                <a:cs typeface="Calibri Light" panose="020F0302020204030204" pitchFamily="34" charset="0"/>
              </a:rPr>
              <a:t>cpu</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intenziv</a:t>
            </a:r>
            <a:r>
              <a:rPr lang="hu-HU" dirty="0">
                <a:solidFill>
                  <a:schemeClr val="tx1"/>
                </a:solidFill>
                <a:latin typeface="Calibri Light" panose="020F0302020204030204" pitchFamily="34" charset="0"/>
                <a:cs typeface="Calibri Light" panose="020F0302020204030204" pitchFamily="34" charset="0"/>
              </a:rPr>
              <a:t> a feleadat mindig tudja tartani a 30 másodperces kiszolgálási időt mindaddig, amig 30 másodpercenként esik be egy új feladat (vagyis a bejövő kérés gyakorisága nagyobb egyenlő a feladat feldolgozásának az </a:t>
            </a:r>
            <a:r>
              <a:rPr lang="hu-HU" dirty="0" err="1">
                <a:solidFill>
                  <a:schemeClr val="tx1"/>
                </a:solidFill>
                <a:latin typeface="Calibri Light" panose="020F0302020204030204" pitchFamily="34" charset="0"/>
                <a:cs typeface="Calibri Light" panose="020F0302020204030204" pitchFamily="34" charset="0"/>
              </a:rPr>
              <a:t>idejével</a:t>
            </a:r>
            <a:r>
              <a:rPr lang="hu-HU"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b="1" dirty="0">
                <a:solidFill>
                  <a:schemeClr val="tx1"/>
                </a:solidFill>
                <a:latin typeface="Calibri Light" panose="020F0302020204030204" pitchFamily="34" charset="0"/>
                <a:cs typeface="Calibri Light" panose="020F0302020204030204" pitchFamily="34" charset="0"/>
              </a:rPr>
              <a:t>De miért fontos ez?</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Tegyük fel hogy egy beküldött </a:t>
            </a:r>
            <a:r>
              <a:rPr lang="hu-HU" dirty="0" err="1">
                <a:solidFill>
                  <a:schemeClr val="tx1"/>
                </a:solidFill>
                <a:latin typeface="Calibri Light" panose="020F0302020204030204" pitchFamily="34" charset="0"/>
                <a:cs typeface="Calibri Light" panose="020F0302020204030204" pitchFamily="34" charset="0"/>
              </a:rPr>
              <a:t>request</a:t>
            </a:r>
            <a:r>
              <a:rPr lang="hu-HU" dirty="0">
                <a:solidFill>
                  <a:schemeClr val="tx1"/>
                </a:solidFill>
                <a:latin typeface="Calibri Light" panose="020F0302020204030204" pitchFamily="34" charset="0"/>
                <a:cs typeface="Calibri Light" panose="020F0302020204030204" pitchFamily="34" charset="0"/>
              </a:rPr>
              <a:t> is 100%ra </a:t>
            </a:r>
            <a:r>
              <a:rPr lang="hu-HU" dirty="0" err="1">
                <a:solidFill>
                  <a:schemeClr val="tx1"/>
                </a:solidFill>
                <a:latin typeface="Calibri Light" panose="020F0302020204030204" pitchFamily="34" charset="0"/>
                <a:cs typeface="Calibri Light" panose="020F0302020204030204" pitchFamily="34" charset="0"/>
              </a:rPr>
              <a:t>huzza</a:t>
            </a:r>
            <a:r>
              <a:rPr lang="hu-HU" dirty="0">
                <a:solidFill>
                  <a:schemeClr val="tx1"/>
                </a:solidFill>
                <a:latin typeface="Calibri Light" panose="020F0302020204030204" pitchFamily="34" charset="0"/>
                <a:cs typeface="Calibri Light" panose="020F0302020204030204" pitchFamily="34" charset="0"/>
              </a:rPr>
              <a:t> a CPU-t. Akár csak ha </a:t>
            </a:r>
            <a:r>
              <a:rPr lang="hu-HU" dirty="0" err="1">
                <a:solidFill>
                  <a:schemeClr val="tx1"/>
                </a:solidFill>
                <a:latin typeface="Calibri Light" panose="020F0302020204030204" pitchFamily="34" charset="0"/>
                <a:cs typeface="Calibri Light" panose="020F0302020204030204" pitchFamily="34" charset="0"/>
              </a:rPr>
              <a:t>ha</a:t>
            </a:r>
            <a:r>
              <a:rPr lang="hu-HU" dirty="0">
                <a:solidFill>
                  <a:schemeClr val="tx1"/>
                </a:solidFill>
                <a:latin typeface="Calibri Light" panose="020F0302020204030204" pitchFamily="34" charset="0"/>
                <a:cs typeface="Calibri Light" panose="020F0302020204030204" pitchFamily="34" charset="0"/>
              </a:rPr>
              <a:t> 100x ennyi kérést küldünk be. A CPU metrika semmit nem fog tudni mondani arra nézve, hogy mi lesz a kiszolgálási idő</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sp>
        <p:nvSpPr>
          <p:cNvPr id="13" name="Szöveg helye 14">
            <a:extLst>
              <a:ext uri="{FF2B5EF4-FFF2-40B4-BE49-F238E27FC236}">
                <a16:creationId xmlns:a16="http://schemas.microsoft.com/office/drawing/2014/main" id="{BF8DB56C-BDDD-4247-BA35-3F7E53B214B4}"/>
              </a:ext>
            </a:extLst>
          </p:cNvPr>
          <p:cNvSpPr txBox="1">
            <a:spLocks/>
          </p:cNvSpPr>
          <p:nvPr/>
        </p:nvSpPr>
        <p:spPr>
          <a:xfrm>
            <a:off x="431999" y="1378966"/>
            <a:ext cx="8490953" cy="80208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Vegyük az X a sorba állítás esetét</a:t>
            </a:r>
          </a:p>
        </p:txBody>
      </p:sp>
      <p:sp>
        <p:nvSpPr>
          <p:cNvPr id="14" name="Szöveg helye 14">
            <a:extLst>
              <a:ext uri="{FF2B5EF4-FFF2-40B4-BE49-F238E27FC236}">
                <a16:creationId xmlns:a16="http://schemas.microsoft.com/office/drawing/2014/main" id="{947241DD-8CA9-43F9-81D9-18992F7A9FAF}"/>
              </a:ext>
            </a:extLst>
          </p:cNvPr>
          <p:cNvSpPr txBox="1">
            <a:spLocks/>
          </p:cNvSpPr>
          <p:nvPr/>
        </p:nvSpPr>
        <p:spPr>
          <a:xfrm>
            <a:off x="8867321" y="3733561"/>
            <a:ext cx="2767766" cy="298265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a:t>
            </a:r>
            <a:r>
              <a:rPr lang="hu-HU" dirty="0">
                <a:solidFill>
                  <a:schemeClr val="tx1"/>
                </a:solidFill>
                <a:latin typeface="Calibri Light" panose="020F0302020204030204" pitchFamily="34" charset="0"/>
                <a:cs typeface="Calibri Light" panose="020F0302020204030204" pitchFamily="34" charset="0"/>
              </a:rPr>
              <a:t> Ez egy módszertani kérdés. Az </a:t>
            </a:r>
            <a:r>
              <a:rPr lang="hu-HU" dirty="0" err="1">
                <a:solidFill>
                  <a:schemeClr val="tx1"/>
                </a:solidFill>
                <a:latin typeface="Calibri Light" panose="020F0302020204030204" pitchFamily="34" charset="0"/>
                <a:cs typeface="Calibri Light" panose="020F0302020204030204" pitchFamily="34" charset="0"/>
              </a:rPr>
              <a:t>opitmizer</a:t>
            </a:r>
            <a:r>
              <a:rPr lang="hu-HU" dirty="0">
                <a:solidFill>
                  <a:schemeClr val="tx1"/>
                </a:solidFill>
                <a:latin typeface="Calibri Light" panose="020F0302020204030204" pitchFamily="34" charset="0"/>
                <a:cs typeface="Calibri Light" panose="020F0302020204030204" pitchFamily="34" charset="0"/>
              </a:rPr>
              <a:t> mindkét esetet tudja kezelni. De érdemes </a:t>
            </a:r>
            <a:r>
              <a:rPr lang="hu-HU" dirty="0" err="1">
                <a:solidFill>
                  <a:schemeClr val="tx1"/>
                </a:solidFill>
                <a:latin typeface="Calibri Light" panose="020F0302020204030204" pitchFamily="34" charset="0"/>
                <a:cs typeface="Calibri Light" panose="020F0302020204030204" pitchFamily="34" charset="0"/>
              </a:rPr>
              <a:t>különválasz</a:t>
            </a:r>
            <a:r>
              <a:rPr lang="hu-HU" dirty="0">
                <a:solidFill>
                  <a:schemeClr val="tx1"/>
                </a:solidFill>
                <a:latin typeface="Calibri Light" panose="020F0302020204030204" pitchFamily="34" charset="0"/>
                <a:cs typeface="Calibri Light" panose="020F0302020204030204" pitchFamily="34" charset="0"/>
              </a:rPr>
              <a:t>-tani és végig gondolni mindkét típusú esetet.</a:t>
            </a:r>
          </a:p>
        </p:txBody>
      </p:sp>
      <p:sp>
        <p:nvSpPr>
          <p:cNvPr id="16" name="Téglalap: szamárfül 15">
            <a:extLst>
              <a:ext uri="{FF2B5EF4-FFF2-40B4-BE49-F238E27FC236}">
                <a16:creationId xmlns:a16="http://schemas.microsoft.com/office/drawing/2014/main" id="{77E3EF58-4B46-4974-A526-1CA3A887C35C}"/>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47-48: szerintem az itt </a:t>
            </a:r>
            <a:r>
              <a:rPr lang="hu-HU" sz="1200" dirty="0" err="1">
                <a:solidFill>
                  <a:srgbClr val="000000"/>
                </a:solidFill>
                <a:latin typeface="Arial Nova Cond" panose="020B0506020202020204" pitchFamily="34" charset="0"/>
              </a:rPr>
              <a:t>leirt</a:t>
            </a:r>
            <a:r>
              <a:rPr lang="hu-HU" sz="1200" dirty="0">
                <a:solidFill>
                  <a:srgbClr val="000000"/>
                </a:solidFill>
                <a:latin typeface="Arial Nova Cond" panose="020B0506020202020204" pitchFamily="34" charset="0"/>
              </a:rPr>
              <a:t> esetben a </a:t>
            </a:r>
            <a:r>
              <a:rPr lang="hu-HU" sz="1200" dirty="0" err="1">
                <a:solidFill>
                  <a:srgbClr val="000000"/>
                </a:solidFill>
                <a:latin typeface="Arial Nova Cond" panose="020B0506020202020204" pitchFamily="34" charset="0"/>
              </a:rPr>
              <a:t>queue</a:t>
            </a:r>
            <a:r>
              <a:rPr lang="hu-HU" sz="1200" dirty="0">
                <a:solidFill>
                  <a:srgbClr val="000000"/>
                </a:solidFill>
                <a:latin typeface="Arial Nova Cond" panose="020B0506020202020204" pitchFamily="34" charset="0"/>
              </a:rPr>
              <a:t> hosszat is a </a:t>
            </a:r>
            <a:r>
              <a:rPr lang="hu-HU" sz="1200" dirty="0" err="1">
                <a:solidFill>
                  <a:srgbClr val="000000"/>
                </a:solidFill>
                <a:latin typeface="Arial Nova Cond" panose="020B0506020202020204" pitchFamily="34" charset="0"/>
              </a:rPr>
              <a:t>viszsgalando</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parameterek</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koze</a:t>
            </a:r>
            <a:r>
              <a:rPr lang="hu-HU" sz="1200" dirty="0">
                <a:solidFill>
                  <a:srgbClr val="000000"/>
                </a:solidFill>
                <a:latin typeface="Arial Nova Cond" panose="020B0506020202020204" pitchFamily="34" charset="0"/>
              </a:rPr>
              <a:t> kell venni ilyen </a:t>
            </a:r>
            <a:r>
              <a:rPr lang="hu-HU" sz="1200" dirty="0" err="1">
                <a:solidFill>
                  <a:srgbClr val="000000"/>
                </a:solidFill>
                <a:latin typeface="Arial Nova Cond" panose="020B0506020202020204" pitchFamily="34" charset="0"/>
              </a:rPr>
              <a:t>alkalmazas</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skalazasat</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valositja</a:t>
            </a:r>
            <a:r>
              <a:rPr lang="hu-HU" sz="1200" dirty="0">
                <a:solidFill>
                  <a:srgbClr val="000000"/>
                </a:solidFill>
                <a:latin typeface="Arial Nova Cond" panose="020B0506020202020204" pitchFamily="34" charset="0"/>
              </a:rPr>
              <a:t> meg a </a:t>
            </a:r>
            <a:r>
              <a:rPr lang="hu-HU" sz="1200" dirty="0" err="1">
                <a:solidFill>
                  <a:srgbClr val="000000"/>
                </a:solidFill>
                <a:latin typeface="Arial Nova Cond" panose="020B0506020202020204" pitchFamily="34" charset="0"/>
              </a:rPr>
              <a:t>cqueue</a:t>
            </a:r>
            <a:r>
              <a:rPr lang="hu-HU" sz="1200" dirty="0">
                <a:solidFill>
                  <a:srgbClr val="000000"/>
                </a:solidFill>
                <a:latin typeface="Arial Nova Cond" panose="020B0506020202020204" pitchFamily="34" charset="0"/>
              </a:rPr>
              <a:t> es a </a:t>
            </a:r>
            <a:r>
              <a:rPr lang="hu-HU" sz="1200" dirty="0" err="1">
                <a:solidFill>
                  <a:srgbClr val="000000"/>
                </a:solidFill>
                <a:latin typeface="Arial Nova Cond" panose="020B0506020202020204" pitchFamily="34" charset="0"/>
              </a:rPr>
              <a:t>jqueuer</a:t>
            </a:r>
            <a:r>
              <a:rPr lang="hu-HU" sz="1200" dirty="0">
                <a:solidFill>
                  <a:srgbClr val="000000"/>
                </a:solidFill>
                <a:latin typeface="Arial Nova Cond" panose="020B0506020202020204" pitchFamily="34" charset="0"/>
              </a:rPr>
              <a:t>, amelyek </a:t>
            </a:r>
            <a:r>
              <a:rPr lang="hu-HU" sz="1200" dirty="0" err="1">
                <a:solidFill>
                  <a:srgbClr val="000000"/>
                </a:solidFill>
                <a:latin typeface="Arial Nova Cond" panose="020B0506020202020204" pitchFamily="34" charset="0"/>
              </a:rPr>
              <a:t>MiCADO</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demok</a:t>
            </a:r>
            <a:endParaRPr lang="hu-HU" sz="1200" dirty="0">
              <a:latin typeface="Arial Nova Cond" panose="020B0506020202020204" pitchFamily="34" charset="0"/>
            </a:endParaRPr>
          </a:p>
        </p:txBody>
      </p:sp>
      <p:sp>
        <p:nvSpPr>
          <p:cNvPr id="17" name="Téglalap: szamárfül 16">
            <a:extLst>
              <a:ext uri="{FF2B5EF4-FFF2-40B4-BE49-F238E27FC236}">
                <a16:creationId xmlns:a16="http://schemas.microsoft.com/office/drawing/2014/main" id="{363453E3-14B1-49B7-99E3-F91005B05B8E}"/>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Igen, jogos.</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Ennek a magyarázata egy kicsit távolabbi visszatekintést igényel.</a:t>
            </a:r>
            <a:endParaRPr lang="hu-HU" sz="1200" dirty="0">
              <a:solidFill>
                <a:schemeClr val="bg1"/>
              </a:solidFill>
              <a:latin typeface="Arial Nova Cond" panose="020B0506020202020204" pitchFamily="34" charset="0"/>
            </a:endParaRPr>
          </a:p>
        </p:txBody>
      </p:sp>
      <p:sp>
        <p:nvSpPr>
          <p:cNvPr id="19" name="Téglalap: szamárfül 18">
            <a:extLst>
              <a:ext uri="{FF2B5EF4-FFF2-40B4-BE49-F238E27FC236}">
                <a16:creationId xmlns:a16="http://schemas.microsoft.com/office/drawing/2014/main" id="{52A80699-23DA-4F46-87CB-EAE55BB70FC5}"/>
              </a:ext>
            </a:extLst>
          </p:cNvPr>
          <p:cNvSpPr/>
          <p:nvPr/>
        </p:nvSpPr>
        <p:spPr>
          <a:xfrm>
            <a:off x="307085" y="3329365"/>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A korábbi méréseknél az volt a tapasztalat, hogy mivel egy és mindig ugyan azt a </a:t>
            </a:r>
            <a:r>
              <a:rPr lang="hu-HU" sz="1200" dirty="0" err="1">
                <a:solidFill>
                  <a:srgbClr val="000000"/>
                </a:solidFill>
                <a:effectLst/>
                <a:latin typeface="Arial Nova Cond" panose="020B0506020202020204" pitchFamily="34" charset="0"/>
              </a:rPr>
              <a:t>url</a:t>
            </a:r>
            <a:r>
              <a:rPr lang="hu-HU" sz="1200" dirty="0">
                <a:solidFill>
                  <a:srgbClr val="000000"/>
                </a:solidFill>
                <a:effectLst/>
                <a:latin typeface="Arial Nova Cond" panose="020B0506020202020204" pitchFamily="34" charset="0"/>
              </a:rPr>
              <a:t> címet és a mögötte álló Weboldalt szólítottuk meg, még akkor is ha </a:t>
            </a:r>
            <a:r>
              <a:rPr lang="hu-HU" sz="1200" dirty="0">
                <a:solidFill>
                  <a:schemeClr val="bg1"/>
                </a:solidFill>
                <a:effectLst/>
                <a:latin typeface="Arial Nova Cond" panose="020B0506020202020204" pitchFamily="34" charset="0"/>
              </a:rPr>
              <a:t>WordPress </a:t>
            </a:r>
            <a:r>
              <a:rPr lang="hu-HU" sz="1200" dirty="0">
                <a:solidFill>
                  <a:srgbClr val="000000"/>
                </a:solidFill>
                <a:effectLst/>
                <a:latin typeface="Arial Nova Cond" panose="020B0506020202020204" pitchFamily="34" charset="0"/>
              </a:rPr>
              <a:t>minden esetben </a:t>
            </a:r>
            <a:r>
              <a:rPr lang="hu-HU" sz="1200" dirty="0" err="1">
                <a:solidFill>
                  <a:srgbClr val="000000"/>
                </a:solidFill>
                <a:effectLst/>
                <a:latin typeface="Arial Nova Cond" panose="020B0506020202020204" pitchFamily="34" charset="0"/>
              </a:rPr>
              <a:t>lerenderelte</a:t>
            </a:r>
            <a:r>
              <a:rPr lang="hu-HU" sz="1200" dirty="0">
                <a:solidFill>
                  <a:srgbClr val="000000"/>
                </a:solidFill>
                <a:effectLst/>
                <a:latin typeface="Arial Nova Cond" panose="020B0506020202020204" pitchFamily="34" charset="0"/>
              </a:rPr>
              <a:t> az oldalt az volt a tapasztalat, hogy a </a:t>
            </a:r>
            <a:r>
              <a:rPr lang="hu-HU" sz="1200" dirty="0">
                <a:solidFill>
                  <a:schemeClr val="bg1"/>
                </a:solidFill>
                <a:effectLst/>
                <a:latin typeface="Arial Nova Cond" panose="020B0506020202020204" pitchFamily="34" charset="0"/>
              </a:rPr>
              <a:t>#Packet IN </a:t>
            </a:r>
            <a:r>
              <a:rPr lang="hu-HU" sz="1200" dirty="0">
                <a:solidFill>
                  <a:srgbClr val="000000"/>
                </a:solidFill>
                <a:effectLst/>
                <a:latin typeface="Arial Nova Cond" panose="020B0506020202020204" pitchFamily="34" charset="0"/>
              </a:rPr>
              <a:t>és a </a:t>
            </a:r>
            <a:r>
              <a:rPr lang="hu-HU" sz="1200" dirty="0">
                <a:solidFill>
                  <a:schemeClr val="bg1"/>
                </a:solidFill>
                <a:effectLst/>
                <a:latin typeface="Arial Nova Cond" panose="020B0506020202020204" pitchFamily="34" charset="0"/>
              </a:rPr>
              <a:t>#KB In metrikák </a:t>
            </a:r>
            <a:r>
              <a:rPr lang="hu-HU" sz="1200" dirty="0">
                <a:solidFill>
                  <a:srgbClr val="000000"/>
                </a:solidFill>
                <a:effectLst/>
                <a:latin typeface="Arial Nova Cond" panose="020B0506020202020204" pitchFamily="34" charset="0"/>
              </a:rPr>
              <a:t>és ugyan ez kifelé Konstans volt</a:t>
            </a:r>
            <a:r>
              <a:rPr lang="hu-HU" sz="1200" dirty="0">
                <a:solidFill>
                  <a:srgbClr val="000000"/>
                </a:solidFill>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
        <p:nvSpPr>
          <p:cNvPr id="20" name="Téglalap: szamárfül 19">
            <a:extLst>
              <a:ext uri="{FF2B5EF4-FFF2-40B4-BE49-F238E27FC236}">
                <a16:creationId xmlns:a16="http://schemas.microsoft.com/office/drawing/2014/main" id="{146549B8-4EC1-4B3B-B58C-89A4A464824B}"/>
              </a:ext>
            </a:extLst>
          </p:cNvPr>
          <p:cNvSpPr/>
          <p:nvPr/>
        </p:nvSpPr>
        <p:spPr>
          <a:xfrm>
            <a:off x="2902871" y="3309193"/>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Tehát az adatforgalom nem hordozott semmilyen Extra információt arra nézve, hogy mi lesz a válaszidő.</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Az </a:t>
            </a:r>
            <a:r>
              <a:rPr lang="hu-HU" sz="1200" dirty="0" err="1">
                <a:solidFill>
                  <a:schemeClr val="bg1"/>
                </a:solidFill>
                <a:latin typeface="Arial Nova Cond" panose="020B0506020202020204" pitchFamily="34" charset="0"/>
              </a:rPr>
              <a:t>incomming</a:t>
            </a:r>
            <a:r>
              <a:rPr lang="hu-HU" sz="1200" dirty="0">
                <a:solidFill>
                  <a:schemeClr val="bg1"/>
                </a:solidFill>
                <a:latin typeface="Arial Nova Cond" panose="020B0506020202020204" pitchFamily="34" charset="0"/>
              </a:rPr>
              <a:t> </a:t>
            </a:r>
            <a:r>
              <a:rPr lang="hu-HU" sz="1200" dirty="0" err="1">
                <a:solidFill>
                  <a:schemeClr val="bg1"/>
                </a:solidFill>
                <a:latin typeface="Arial Nova Cond" panose="020B0506020202020204" pitchFamily="34" charset="0"/>
              </a:rPr>
              <a:t>Request</a:t>
            </a:r>
            <a:r>
              <a:rPr lang="hu-HU" sz="1200" dirty="0">
                <a:solidFill>
                  <a:schemeClr val="bg1"/>
                </a:solidFill>
                <a:latin typeface="Arial Nova Cond" panose="020B0506020202020204" pitchFamily="34" charset="0"/>
              </a:rPr>
              <a:t> </a:t>
            </a:r>
            <a:r>
              <a:rPr lang="hu-HU" sz="1200" dirty="0" err="1">
                <a:solidFill>
                  <a:schemeClr val="bg1"/>
                </a:solidFill>
                <a:latin typeface="Arial Nova Cond" panose="020B0506020202020204" pitchFamily="34" charset="0"/>
              </a:rPr>
              <a:t>Rate</a:t>
            </a:r>
            <a:r>
              <a:rPr lang="hu-HU" sz="1200" dirty="0">
                <a:solidFill>
                  <a:schemeClr val="bg1"/>
                </a:solidFill>
                <a:latin typeface="Arial Nova Cond" panose="020B0506020202020204" pitchFamily="34" charset="0"/>
              </a:rPr>
              <a:t> </a:t>
            </a:r>
            <a:r>
              <a:rPr lang="hu-HU" sz="1200" dirty="0">
                <a:solidFill>
                  <a:srgbClr val="000000"/>
                </a:solidFill>
                <a:latin typeface="Arial Nova Cond" panose="020B0506020202020204" pitchFamily="34" charset="0"/>
              </a:rPr>
              <a:t>metrika már lehalászta előle ezt.</a:t>
            </a:r>
            <a:endParaRPr lang="hu-HU" sz="1200" dirty="0">
              <a:solidFill>
                <a:schemeClr val="bg1"/>
              </a:solidFill>
              <a:latin typeface="Arial Nova Cond" panose="020B0506020202020204" pitchFamily="34" charset="0"/>
            </a:endParaRPr>
          </a:p>
        </p:txBody>
      </p:sp>
      <p:sp>
        <p:nvSpPr>
          <p:cNvPr id="21" name="Téglalap: szamárfül 20">
            <a:extLst>
              <a:ext uri="{FF2B5EF4-FFF2-40B4-BE49-F238E27FC236}">
                <a16:creationId xmlns:a16="http://schemas.microsoft.com/office/drawing/2014/main" id="{0E597801-94C8-4F6D-9AB0-DA000CFA5E1E}"/>
              </a:ext>
            </a:extLst>
          </p:cNvPr>
          <p:cNvSpPr/>
          <p:nvPr/>
        </p:nvSpPr>
        <p:spPr>
          <a:xfrm>
            <a:off x="5498657" y="3309194"/>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Ez a QUEUE esetén sem lesz másképpen. Ezért írtam külön </a:t>
            </a:r>
            <a:r>
              <a:rPr lang="hu-HU" sz="1200" dirty="0" err="1">
                <a:solidFill>
                  <a:srgbClr val="000000"/>
                </a:solidFill>
                <a:effectLst/>
                <a:latin typeface="Arial Nova Cond" panose="020B0506020202020204" pitchFamily="34" charset="0"/>
              </a:rPr>
              <a:t>metodust</a:t>
            </a:r>
            <a:r>
              <a:rPr lang="hu-HU" sz="1200" dirty="0">
                <a:solidFill>
                  <a:srgbClr val="000000"/>
                </a:solidFill>
                <a:effectLst/>
                <a:latin typeface="Arial Nova Cond" panose="020B0506020202020204" pitchFamily="34" charset="0"/>
              </a:rPr>
              <a:t> arra, hogy paraméterben lehessen megadni azt, hogy mennyi adattal térjen vissza egy-egy kérés – ezek vannak az IO csomagban.</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1563195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9" grpId="0" animBg="1"/>
      <p:bldP spid="20" grpId="0" animBg="1"/>
      <p:bldP spid="2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64</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2501" y="1547248"/>
            <a:ext cx="2857500" cy="2857500"/>
          </a:xfrm>
          <a:prstGeom prst="rect">
            <a:avLst/>
          </a:prstGeom>
        </p:spPr>
      </p:pic>
      <p:pic>
        <p:nvPicPr>
          <p:cNvPr id="9" name="Kép 8">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431999" y="2256849"/>
            <a:ext cx="8178601" cy="4094398"/>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X,</a:t>
            </a:r>
            <a:r>
              <a:rPr lang="hu-HU" dirty="0">
                <a:solidFill>
                  <a:schemeClr val="tx1"/>
                </a:solidFill>
                <a:latin typeface="Calibri Light" panose="020F0302020204030204" pitchFamily="34" charset="0"/>
                <a:cs typeface="Calibri Light" panose="020F0302020204030204" pitchFamily="34" charset="0"/>
              </a:rPr>
              <a:t> Viszont a beérkező kérések számát mérő metrika viszont már igen.</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Hiszen feltanítás után tudni fogja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hogy két kérés esetén 30 mp a válaszidő 10 kérés esetén viszont a várakozás miatt a 10-ik kérés 10x30 másodperc múlva fog visszaérkezni.</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 egyben azt is jelenti, hogyha a válaszidőt 30 másodperc környékén akarom tartani, akkor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már egy ilyen megfigyelés alapján is tudni fogja, hogy 5x annyi VM-re lesz szüksége, hogy 10 kérést szét tudja osztani úgy, hogy a válaszidő kérésenként 30 mp körül legyen.</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És itt jön egy kis érdekesség.</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Nem kell ahhoz az </a:t>
            </a:r>
            <a:r>
              <a:rPr lang="hu-HU" dirty="0" err="1">
                <a:solidFill>
                  <a:schemeClr val="tx1"/>
                </a:solidFill>
                <a:latin typeface="Calibri Light" panose="020F0302020204030204" pitchFamily="34" charset="0"/>
                <a:cs typeface="Calibri Light" panose="020F0302020204030204" pitchFamily="34" charset="0"/>
              </a:rPr>
              <a:t>optimizernek</a:t>
            </a:r>
            <a:r>
              <a:rPr lang="hu-HU" dirty="0">
                <a:solidFill>
                  <a:schemeClr val="tx1"/>
                </a:solidFill>
                <a:latin typeface="Calibri Light" panose="020F0302020204030204" pitchFamily="34" charset="0"/>
                <a:cs typeface="Calibri Light" panose="020F0302020204030204" pitchFamily="34" charset="0"/>
              </a:rPr>
              <a:t> felskáláznia a tanulási időszakban 5 VM-</a:t>
            </a:r>
            <a:r>
              <a:rPr lang="hu-HU" dirty="0" err="1">
                <a:solidFill>
                  <a:schemeClr val="tx1"/>
                </a:solidFill>
                <a:latin typeface="Calibri Light" panose="020F0302020204030204" pitchFamily="34" charset="0"/>
                <a:cs typeface="Calibri Light" panose="020F0302020204030204" pitchFamily="34" charset="0"/>
              </a:rPr>
              <a:t>ig</a:t>
            </a:r>
            <a:r>
              <a:rPr lang="hu-HU" dirty="0">
                <a:solidFill>
                  <a:schemeClr val="tx1"/>
                </a:solidFill>
                <a:latin typeface="Calibri Light" panose="020F0302020204030204" pitchFamily="34" charset="0"/>
                <a:cs typeface="Calibri Light" panose="020F0302020204030204" pitchFamily="34" charset="0"/>
              </a:rPr>
              <a:t>, hogy rájöjjön erre az összefüggésre (ami lineáris a bejövő feladatok száma és a kiszolgálási idő között) hanem elég ha 2 VM-</a:t>
            </a:r>
            <a:r>
              <a:rPr lang="hu-HU" dirty="0" err="1">
                <a:solidFill>
                  <a:schemeClr val="tx1"/>
                </a:solidFill>
                <a:latin typeface="Calibri Light" panose="020F0302020204030204" pitchFamily="34" charset="0"/>
                <a:cs typeface="Calibri Light" panose="020F0302020204030204" pitchFamily="34" charset="0"/>
              </a:rPr>
              <a:t>ig</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skáláz</a:t>
            </a:r>
            <a:r>
              <a:rPr lang="hu-HU" dirty="0">
                <a:solidFill>
                  <a:schemeClr val="tx1"/>
                </a:solidFill>
                <a:latin typeface="Calibri Light" panose="020F0302020204030204" pitchFamily="34" charset="0"/>
                <a:cs typeface="Calibri Light" panose="020F0302020204030204" pitchFamily="34" charset="0"/>
              </a:rPr>
              <a:t> fel, hogy megtanulja milyen összefüggés van a (1) kiszolgálási idő (2) a VM-ek száma (3) és a bejövő feladatok száma között.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Úgy emlékszem, hogy a bejövő kérések száma egy metrika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jelenlegi beállításában.</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sp>
        <p:nvSpPr>
          <p:cNvPr id="13" name="Szöveg helye 14">
            <a:extLst>
              <a:ext uri="{FF2B5EF4-FFF2-40B4-BE49-F238E27FC236}">
                <a16:creationId xmlns:a16="http://schemas.microsoft.com/office/drawing/2014/main" id="{BF8DB56C-BDDD-4247-BA35-3F7E53B214B4}"/>
              </a:ext>
            </a:extLst>
          </p:cNvPr>
          <p:cNvSpPr txBox="1">
            <a:spLocks/>
          </p:cNvSpPr>
          <p:nvPr/>
        </p:nvSpPr>
        <p:spPr>
          <a:xfrm>
            <a:off x="431999" y="1378966"/>
            <a:ext cx="8490953" cy="80208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Vegyük az X a sorba állítás esetét</a:t>
            </a:r>
          </a:p>
        </p:txBody>
      </p:sp>
      <p:sp>
        <p:nvSpPr>
          <p:cNvPr id="14" name="Szöveg helye 14">
            <a:extLst>
              <a:ext uri="{FF2B5EF4-FFF2-40B4-BE49-F238E27FC236}">
                <a16:creationId xmlns:a16="http://schemas.microsoft.com/office/drawing/2014/main" id="{947241DD-8CA9-43F9-81D9-18992F7A9FAF}"/>
              </a:ext>
            </a:extLst>
          </p:cNvPr>
          <p:cNvSpPr txBox="1">
            <a:spLocks/>
          </p:cNvSpPr>
          <p:nvPr/>
        </p:nvSpPr>
        <p:spPr>
          <a:xfrm>
            <a:off x="8867321" y="4053819"/>
            <a:ext cx="2767766" cy="258356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Megjegyzés</a:t>
            </a:r>
            <a:endParaRPr lang="hu-HU" sz="36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Itt amellett próbálok érvelni, hogy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ebben az esetben proaktív lesz, és azt is pontosan meg tudja mondani, hogy hány új erőforrásra van szükség így egy lépésben a megfelelő mennyiségű új VM számot fogja kérni.</a:t>
            </a:r>
          </a:p>
        </p:txBody>
      </p:sp>
      <p:sp>
        <p:nvSpPr>
          <p:cNvPr id="16" name="Téglalap: szamárfül 15">
            <a:extLst>
              <a:ext uri="{FF2B5EF4-FFF2-40B4-BE49-F238E27FC236}">
                <a16:creationId xmlns:a16="http://schemas.microsoft.com/office/drawing/2014/main" id="{952F37A1-BF2A-4822-84B7-F108A9001EBA}"/>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 QUEUE jellegű feladat mint állatorvosi ló merült fel. Ugyanis ebben az esetben lehet nagyon jól számolni azt, hogy mennyi erőforrásra lesz szükség ahhoz hogy a válaszidőt a sávban tartsam.</a:t>
            </a:r>
            <a:endParaRPr lang="hu-HU" sz="1200" dirty="0">
              <a:solidFill>
                <a:schemeClr val="bg1"/>
              </a:solidFill>
              <a:latin typeface="Arial Nova Cond" panose="020B0506020202020204" pitchFamily="34" charset="0"/>
            </a:endParaRPr>
          </a:p>
        </p:txBody>
      </p:sp>
      <p:sp>
        <p:nvSpPr>
          <p:cNvPr id="17" name="Téglalap: szamárfül 16">
            <a:extLst>
              <a:ext uri="{FF2B5EF4-FFF2-40B4-BE49-F238E27FC236}">
                <a16:creationId xmlns:a16="http://schemas.microsoft.com/office/drawing/2014/main" id="{8CB86FD9-4551-429F-BD5B-76270DD36493}"/>
              </a:ext>
            </a:extLst>
          </p:cNvPr>
          <p:cNvSpPr/>
          <p:nvPr/>
        </p:nvSpPr>
        <p:spPr>
          <a:xfrm>
            <a:off x="4931745" y="1145331"/>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Ezért igazából ez csak az </a:t>
            </a:r>
            <a:r>
              <a:rPr lang="hu-HU" sz="1200" dirty="0" err="1">
                <a:solidFill>
                  <a:srgbClr val="000000"/>
                </a:solidFill>
                <a:latin typeface="Arial Nova Cond" panose="020B0506020202020204" pitchFamily="34" charset="0"/>
              </a:rPr>
              <a:t>Optimizer</a:t>
            </a:r>
            <a:r>
              <a:rPr lang="hu-HU" sz="1200" dirty="0">
                <a:solidFill>
                  <a:srgbClr val="000000"/>
                </a:solidFill>
                <a:latin typeface="Arial Nova Cond" panose="020B0506020202020204" pitchFamily="34" charset="0"/>
              </a:rPr>
              <a:t> Hello Word programja.</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Ahol tudom, hogy a válaszidő csak a bejövő kérések számától és csak attól fog </a:t>
            </a:r>
            <a:r>
              <a:rPr lang="hu-HU" sz="1200" dirty="0" err="1">
                <a:solidFill>
                  <a:srgbClr val="000000"/>
                </a:solidFill>
                <a:latin typeface="Arial Nova Cond" panose="020B0506020202020204" pitchFamily="34" charset="0"/>
              </a:rPr>
              <a:t>függni</a:t>
            </a:r>
            <a:r>
              <a:rPr lang="hu-HU" sz="1200" dirty="0">
                <a:solidFill>
                  <a:srgbClr val="000000"/>
                </a:solidFill>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2777965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65</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2501" y="1547248"/>
            <a:ext cx="2857500" cy="2857500"/>
          </a:xfrm>
          <a:prstGeom prst="rect">
            <a:avLst/>
          </a:prstGeom>
        </p:spPr>
      </p:pic>
      <p:pic>
        <p:nvPicPr>
          <p:cNvPr id="9" name="Kép 8">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5137120" y="2136485"/>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A neurális háló úgy épül fel,</a:t>
            </a:r>
            <a:r>
              <a:rPr lang="hu-HU" dirty="0">
                <a:solidFill>
                  <a:schemeClr val="tx1"/>
                </a:solidFill>
                <a:latin typeface="Calibri Light" panose="020F0302020204030204" pitchFamily="34" charset="0"/>
                <a:cs typeface="Calibri Light" panose="020F0302020204030204" pitchFamily="34" charset="0"/>
              </a:rPr>
              <a:t> hogy azokat a metrikákat fogja nagyobb súllyal figyelembe venni amelyek a válaszidő meghatározásában nagyobb jelentőséggel bírnak a számára. A képen a vastagabb vonalak. [a </a:t>
            </a:r>
            <a:r>
              <a:rPr lang="hu-HU" dirty="0" err="1">
                <a:solidFill>
                  <a:schemeClr val="tx1"/>
                </a:solidFill>
                <a:latin typeface="Calibri Light" panose="020F0302020204030204" pitchFamily="34" charset="0"/>
                <a:cs typeface="Calibri Light" panose="020F0302020204030204" pitchFamily="34" charset="0"/>
              </a:rPr>
              <a:t>szníkódolás</a:t>
            </a:r>
            <a:r>
              <a:rPr lang="hu-HU" dirty="0">
                <a:solidFill>
                  <a:schemeClr val="tx1"/>
                </a:solidFill>
                <a:latin typeface="Calibri Light" panose="020F0302020204030204" pitchFamily="34" charset="0"/>
                <a:cs typeface="Calibri Light" panose="020F0302020204030204" pitchFamily="34" charset="0"/>
              </a:rPr>
              <a:t> a kapcsolat előjelére vonatkozik].</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Tehát ha valamelyik metrika nem lesz releváns az adott esetben akkor azt 0 súllyal veszi figyelembe.</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 az ábra a korábbi méréseinkből készült, ahol mindig egy adott statikus oldalt kértünk el a webszervertől mindig ugyan azt.</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sp>
        <p:nvSpPr>
          <p:cNvPr id="13" name="Szöveg helye 14">
            <a:extLst>
              <a:ext uri="{FF2B5EF4-FFF2-40B4-BE49-F238E27FC236}">
                <a16:creationId xmlns:a16="http://schemas.microsoft.com/office/drawing/2014/main" id="{BF8DB56C-BDDD-4247-BA35-3F7E53B214B4}"/>
              </a:ext>
            </a:extLst>
          </p:cNvPr>
          <p:cNvSpPr txBox="1">
            <a:spLocks/>
          </p:cNvSpPr>
          <p:nvPr/>
        </p:nvSpPr>
        <p:spPr>
          <a:xfrm>
            <a:off x="431999" y="1378966"/>
            <a:ext cx="8490953" cy="80208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Egy pillanatra tekintsük át a hálót</a:t>
            </a:r>
          </a:p>
        </p:txBody>
      </p:sp>
      <p:pic>
        <p:nvPicPr>
          <p:cNvPr id="16" name="Kép 15">
            <a:extLst>
              <a:ext uri="{FF2B5EF4-FFF2-40B4-BE49-F238E27FC236}">
                <a16:creationId xmlns:a16="http://schemas.microsoft.com/office/drawing/2014/main" id="{85B5C251-8A03-46DC-AF0D-61B07668228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00465" y="2136485"/>
            <a:ext cx="4568189" cy="4372838"/>
          </a:xfrm>
          <a:prstGeom prst="rect">
            <a:avLst/>
          </a:prstGeom>
        </p:spPr>
      </p:pic>
      <p:sp>
        <p:nvSpPr>
          <p:cNvPr id="14" name="Szöveg helye 14">
            <a:extLst>
              <a:ext uri="{FF2B5EF4-FFF2-40B4-BE49-F238E27FC236}">
                <a16:creationId xmlns:a16="http://schemas.microsoft.com/office/drawing/2014/main" id="{947241DD-8CA9-43F9-81D9-18992F7A9FAF}"/>
              </a:ext>
            </a:extLst>
          </p:cNvPr>
          <p:cNvSpPr txBox="1">
            <a:spLocks/>
          </p:cNvSpPr>
          <p:nvPr/>
        </p:nvSpPr>
        <p:spPr>
          <a:xfrm>
            <a:off x="8867321" y="4132649"/>
            <a:ext cx="2767766" cy="258356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a:t>
            </a:r>
            <a:r>
              <a:rPr lang="hu-HU" dirty="0">
                <a:solidFill>
                  <a:schemeClr val="tx1"/>
                </a:solidFill>
                <a:latin typeface="Calibri Light" panose="020F0302020204030204" pitchFamily="34" charset="0"/>
                <a:cs typeface="Calibri Light" panose="020F0302020204030204" pitchFamily="34" charset="0"/>
              </a:rPr>
              <a:t> Ezért látszik az, hogy a bemenő adatcsomagok száma[</a:t>
            </a:r>
            <a:r>
              <a:rPr lang="hu-HU" dirty="0" err="1">
                <a:solidFill>
                  <a:schemeClr val="tx1"/>
                </a:solidFill>
                <a:latin typeface="Calibri Light" panose="020F0302020204030204" pitchFamily="34" charset="0"/>
                <a:cs typeface="Calibri Light" panose="020F0302020204030204" pitchFamily="34" charset="0"/>
              </a:rPr>
              <a:t>pktin</a:t>
            </a:r>
            <a:r>
              <a:rPr lang="hu-HU" dirty="0">
                <a:solidFill>
                  <a:schemeClr val="tx1"/>
                </a:solidFill>
                <a:latin typeface="Calibri Light" panose="020F0302020204030204" pitchFamily="34" charset="0"/>
                <a:cs typeface="Calibri Light" panose="020F0302020204030204" pitchFamily="34" charset="0"/>
              </a:rPr>
              <a:t>], a bemenő adatforgalom [</a:t>
            </a:r>
            <a:r>
              <a:rPr lang="hu-HU" dirty="0" err="1">
                <a:solidFill>
                  <a:schemeClr val="tx1"/>
                </a:solidFill>
                <a:latin typeface="Calibri Light" panose="020F0302020204030204" pitchFamily="34" charset="0"/>
                <a:cs typeface="Calibri Light" panose="020F0302020204030204" pitchFamily="34" charset="0"/>
              </a:rPr>
              <a:t>KBIn</a:t>
            </a:r>
            <a:r>
              <a:rPr lang="hu-HU" dirty="0">
                <a:solidFill>
                  <a:schemeClr val="tx1"/>
                </a:solidFill>
                <a:latin typeface="Calibri Light" panose="020F0302020204030204" pitchFamily="34" charset="0"/>
                <a:cs typeface="Calibri Light" panose="020F0302020204030204" pitchFamily="34" charset="0"/>
              </a:rPr>
              <a:t>] és ugyanez kifelé szinte semmilyen releváns információt nem hordoz arra nézve, hogy mi lesz a válaszidő.</a:t>
            </a:r>
          </a:p>
        </p:txBody>
      </p:sp>
    </p:spTree>
    <p:extLst>
      <p:ext uri="{BB962C8B-B14F-4D97-AF65-F5344CB8AC3E}">
        <p14:creationId xmlns:p14="http://schemas.microsoft.com/office/powerpoint/2010/main" val="1106451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66</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2501" y="1547248"/>
            <a:ext cx="2857500" cy="2857500"/>
          </a:xfrm>
          <a:prstGeom prst="rect">
            <a:avLst/>
          </a:prstGeom>
        </p:spPr>
      </p:pic>
      <p:pic>
        <p:nvPicPr>
          <p:cNvPr id="9" name="Kép 8">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5137120" y="2136485"/>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Ha például egy </a:t>
            </a:r>
            <a:r>
              <a:rPr lang="hu-HU" sz="3200" dirty="0" err="1">
                <a:solidFill>
                  <a:schemeClr val="tx1"/>
                </a:solidFill>
                <a:latin typeface="Arial" panose="020B0604020202020204" pitchFamily="34" charset="0"/>
                <a:cs typeface="Arial" panose="020B0604020202020204" pitchFamily="34" charset="0"/>
              </a:rPr>
              <a:t>adatfeltőltős</a:t>
            </a:r>
            <a:r>
              <a:rPr lang="hu-HU" sz="3200" dirty="0">
                <a:solidFill>
                  <a:schemeClr val="tx1"/>
                </a:solidFill>
                <a:latin typeface="Arial" panose="020B0604020202020204" pitchFamily="34" charset="0"/>
                <a:cs typeface="Arial" panose="020B0604020202020204" pitchFamily="34" charset="0"/>
              </a:rPr>
              <a:t> feladat van,</a:t>
            </a:r>
            <a:r>
              <a:rPr lang="hu-HU" dirty="0">
                <a:solidFill>
                  <a:schemeClr val="tx1"/>
                </a:solidFill>
                <a:latin typeface="Calibri Light" panose="020F0302020204030204" pitchFamily="34" charset="0"/>
                <a:cs typeface="Calibri Light" panose="020F0302020204030204" pitchFamily="34" charset="0"/>
              </a:rPr>
              <a:t> akkor a neurális hálóban ugyan ilyen architektúra mellett a bemenő adatforgalom fog nagy súllyal szerepelni.</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Ha ráadásul olyan feladat van mögött ami fel is dolgozza a beküldött adatokat és a feldolgozás ideje egyenes arányban álla a válaszidővel akkor a bemenő adatok mérete lesz a legmeghatározóbb metrika arra nézve, hogy mi lesz a várható </a:t>
            </a:r>
            <a:r>
              <a:rPr lang="hu-HU" dirty="0" err="1">
                <a:solidFill>
                  <a:schemeClr val="tx1"/>
                </a:solidFill>
                <a:latin typeface="Calibri Light" panose="020F0302020204030204" pitchFamily="34" charset="0"/>
                <a:cs typeface="Calibri Light" panose="020F0302020204030204" pitchFamily="34" charset="0"/>
              </a:rPr>
              <a:t>válasziőd</a:t>
            </a:r>
            <a:r>
              <a:rPr lang="hu-HU" dirty="0">
                <a:solidFill>
                  <a:schemeClr val="tx1"/>
                </a:solidFill>
                <a:latin typeface="Calibri Light" panose="020F0302020204030204" pitchFamily="34" charset="0"/>
                <a:cs typeface="Calibri Light" panose="020F0302020204030204" pitchFamily="34" charset="0"/>
              </a:rPr>
              <a:t>.</a:t>
            </a:r>
          </a:p>
        </p:txBody>
      </p:sp>
      <p:sp>
        <p:nvSpPr>
          <p:cNvPr id="13" name="Szöveg helye 14">
            <a:extLst>
              <a:ext uri="{FF2B5EF4-FFF2-40B4-BE49-F238E27FC236}">
                <a16:creationId xmlns:a16="http://schemas.microsoft.com/office/drawing/2014/main" id="{BF8DB56C-BDDD-4247-BA35-3F7E53B214B4}"/>
              </a:ext>
            </a:extLst>
          </p:cNvPr>
          <p:cNvSpPr txBox="1">
            <a:spLocks/>
          </p:cNvSpPr>
          <p:nvPr/>
        </p:nvSpPr>
        <p:spPr>
          <a:xfrm>
            <a:off x="431999" y="1378966"/>
            <a:ext cx="8490953" cy="80208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Feltételezésem szerint</a:t>
            </a:r>
          </a:p>
        </p:txBody>
      </p:sp>
      <p:pic>
        <p:nvPicPr>
          <p:cNvPr id="16" name="Kép 15">
            <a:extLst>
              <a:ext uri="{FF2B5EF4-FFF2-40B4-BE49-F238E27FC236}">
                <a16:creationId xmlns:a16="http://schemas.microsoft.com/office/drawing/2014/main" id="{85B5C251-8A03-46DC-AF0D-61B07668228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00465" y="2136485"/>
            <a:ext cx="4568189" cy="4372838"/>
          </a:xfrm>
          <a:prstGeom prst="rect">
            <a:avLst/>
          </a:prstGeom>
        </p:spPr>
      </p:pic>
      <p:sp>
        <p:nvSpPr>
          <p:cNvPr id="14" name="Szöveg helye 14">
            <a:extLst>
              <a:ext uri="{FF2B5EF4-FFF2-40B4-BE49-F238E27FC236}">
                <a16:creationId xmlns:a16="http://schemas.microsoft.com/office/drawing/2014/main" id="{947241DD-8CA9-43F9-81D9-18992F7A9FAF}"/>
              </a:ext>
            </a:extLst>
          </p:cNvPr>
          <p:cNvSpPr txBox="1">
            <a:spLocks/>
          </p:cNvSpPr>
          <p:nvPr/>
        </p:nvSpPr>
        <p:spPr>
          <a:xfrm>
            <a:off x="8867321" y="3858715"/>
            <a:ext cx="2767766" cy="285750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a:t>
            </a:r>
            <a:r>
              <a:rPr lang="hu-HU" dirty="0">
                <a:solidFill>
                  <a:schemeClr val="tx1"/>
                </a:solidFill>
                <a:latin typeface="Calibri Light" panose="020F0302020204030204" pitchFamily="34" charset="0"/>
                <a:cs typeface="Calibri Light" panose="020F0302020204030204" pitchFamily="34" charset="0"/>
              </a:rPr>
              <a:t> Fontos hangsúlyozni, hogy ez azért érdekes, mert lehet, hogy a válaszidő még a megadott értéken belül van, de amikor már látja, hogy egy nagyobb adatcsomag érkezik be, akkor tudja, hogy az ehhez tartozó válaszidő nagy és már ki tudja adni a felskálást még mielőtt kicsúszna a keretből.!</a:t>
            </a:r>
          </a:p>
        </p:txBody>
      </p:sp>
      <p:sp>
        <p:nvSpPr>
          <p:cNvPr id="2" name="Téglalap: szamárfül 1">
            <a:extLst>
              <a:ext uri="{FF2B5EF4-FFF2-40B4-BE49-F238E27FC236}">
                <a16:creationId xmlns:a16="http://schemas.microsoft.com/office/drawing/2014/main" id="{351B4113-63F1-4F31-998C-5F9A94A00862}"/>
              </a:ext>
            </a:extLst>
          </p:cNvPr>
          <p:cNvSpPr/>
          <p:nvPr/>
        </p:nvSpPr>
        <p:spPr>
          <a:xfrm>
            <a:off x="2585545" y="3363463"/>
            <a:ext cx="2857500" cy="2706261"/>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Ezen az ábrán ismét a proaktív viselkedés mellett próbálok érvelni.</a:t>
            </a:r>
          </a:p>
        </p:txBody>
      </p:sp>
      <p:sp>
        <p:nvSpPr>
          <p:cNvPr id="17" name="Téglalap: szamárfül 16">
            <a:extLst>
              <a:ext uri="{FF2B5EF4-FFF2-40B4-BE49-F238E27FC236}">
                <a16:creationId xmlns:a16="http://schemas.microsoft.com/office/drawing/2014/main" id="{77D870B2-D5E1-4599-B192-442C92490C0F}"/>
              </a:ext>
            </a:extLst>
          </p:cNvPr>
          <p:cNvSpPr/>
          <p:nvPr/>
        </p:nvSpPr>
        <p:spPr>
          <a:xfrm>
            <a:off x="2579896" y="404595"/>
            <a:ext cx="8773904" cy="2706261"/>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Erre vonatkozólag mindig van egy analógiám. Tegyük fel van egy vendéglőm, látom, hogy beesik 200 vendég egyszerre (egy külföldi turista csoport). Tudom, hogy meg fog csúszni a várakozási idő, holott jelenleg még minden rendben van.</a:t>
            </a:r>
          </a:p>
          <a:p>
            <a:pPr algn="ctr"/>
            <a:r>
              <a:rPr lang="hu-HU" dirty="0"/>
              <a:t>Mit teszek?</a:t>
            </a:r>
          </a:p>
          <a:p>
            <a:pPr algn="ctr"/>
            <a:r>
              <a:rPr lang="hu-HU" dirty="0"/>
              <a:t>Behívok két új szakácsot meg 4 pincért.</a:t>
            </a:r>
          </a:p>
          <a:p>
            <a:pPr algn="ctr"/>
            <a:r>
              <a:rPr lang="hu-HU" dirty="0"/>
              <a:t>Az </a:t>
            </a:r>
            <a:r>
              <a:rPr lang="hu-HU" dirty="0" err="1"/>
              <a:t>optimizer</a:t>
            </a:r>
            <a:r>
              <a:rPr lang="hu-HU" dirty="0"/>
              <a:t> pontosan ugyan így működik.</a:t>
            </a:r>
          </a:p>
        </p:txBody>
      </p:sp>
      <p:sp>
        <p:nvSpPr>
          <p:cNvPr id="19" name="Téglalap: szamárfül 18">
            <a:extLst>
              <a:ext uri="{FF2B5EF4-FFF2-40B4-BE49-F238E27FC236}">
                <a16:creationId xmlns:a16="http://schemas.microsoft.com/office/drawing/2014/main" id="{0C80B914-4799-4E71-946B-FD588A32E915}"/>
              </a:ext>
            </a:extLst>
          </p:cNvPr>
          <p:cNvSpPr/>
          <p:nvPr/>
        </p:nvSpPr>
        <p:spPr>
          <a:xfrm>
            <a:off x="5815557" y="3341342"/>
            <a:ext cx="2857500" cy="2706261"/>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Persze a valóságban nem lehet az éjszaka közepén két új szakácsot behívni 2 órára, de a VM-ek világában ez működik.</a:t>
            </a:r>
          </a:p>
        </p:txBody>
      </p:sp>
      <p:sp>
        <p:nvSpPr>
          <p:cNvPr id="20" name="Téglalap: szamárfül 19">
            <a:extLst>
              <a:ext uri="{FF2B5EF4-FFF2-40B4-BE49-F238E27FC236}">
                <a16:creationId xmlns:a16="http://schemas.microsoft.com/office/drawing/2014/main" id="{55043752-F3BF-4965-8062-BF0F63E6B8FB}"/>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50: a </a:t>
            </a:r>
            <a:r>
              <a:rPr lang="hu-HU" sz="1200" dirty="0" err="1">
                <a:solidFill>
                  <a:srgbClr val="000000"/>
                </a:solidFill>
                <a:latin typeface="Arial Nova Cond" panose="020B0506020202020204" pitchFamily="34" charset="0"/>
              </a:rPr>
              <a:t>vendegek</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szama</a:t>
            </a:r>
            <a:r>
              <a:rPr lang="hu-HU" sz="1200" dirty="0">
                <a:solidFill>
                  <a:srgbClr val="000000"/>
                </a:solidFill>
                <a:latin typeface="Arial Nova Cond" panose="020B0506020202020204" pitchFamily="34" charset="0"/>
              </a:rPr>
              <a:t> lesz a </a:t>
            </a:r>
            <a:r>
              <a:rPr lang="hu-HU" sz="1200" dirty="0" err="1">
                <a:solidFill>
                  <a:srgbClr val="000000"/>
                </a:solidFill>
                <a:latin typeface="Arial Nova Cond" panose="020B0506020202020204" pitchFamily="34" charset="0"/>
              </a:rPr>
              <a:t>queue</a:t>
            </a:r>
            <a:r>
              <a:rPr lang="hu-HU" sz="1200" dirty="0">
                <a:solidFill>
                  <a:srgbClr val="000000"/>
                </a:solidFill>
                <a:latin typeface="Arial Nova Cond" panose="020B0506020202020204" pitchFamily="34" charset="0"/>
              </a:rPr>
              <a:t> hossza, es akkor lasd </a:t>
            </a:r>
            <a:r>
              <a:rPr lang="hu-HU" sz="1200" dirty="0" err="1">
                <a:solidFill>
                  <a:srgbClr val="000000"/>
                </a:solidFill>
                <a:latin typeface="Arial Nova Cond" panose="020B0506020202020204" pitchFamily="34" charset="0"/>
              </a:rPr>
              <a:t>elozo</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alkalmazastipus</a:t>
            </a:r>
            <a:endParaRPr lang="hu-HU" sz="1200" dirty="0">
              <a:latin typeface="Arial Nova Cond" panose="020B0506020202020204" pitchFamily="34" charset="0"/>
            </a:endParaRPr>
          </a:p>
        </p:txBody>
      </p:sp>
      <p:sp>
        <p:nvSpPr>
          <p:cNvPr id="21" name="Téglalap: szamárfül 20">
            <a:extLst>
              <a:ext uri="{FF2B5EF4-FFF2-40B4-BE49-F238E27FC236}">
                <a16:creationId xmlns:a16="http://schemas.microsoft.com/office/drawing/2014/main" id="{73B17B83-2139-482F-8470-9D24814D61DA}"/>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Nem, nem egészen.</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Nem mindegy, hogy a vendégek mit rendelnek. Ha csak egy italra ülnek be az egészen más mintha végig esznek egy 8 </a:t>
            </a:r>
            <a:r>
              <a:rPr lang="hu-HU" sz="1200" dirty="0" err="1">
                <a:solidFill>
                  <a:srgbClr val="000000"/>
                </a:solidFill>
                <a:latin typeface="Arial Nova Cond" panose="020B0506020202020204" pitchFamily="34" charset="0"/>
              </a:rPr>
              <a:t>fogásos</a:t>
            </a:r>
            <a:r>
              <a:rPr lang="hu-HU" sz="1200" dirty="0">
                <a:solidFill>
                  <a:srgbClr val="000000"/>
                </a:solidFill>
                <a:latin typeface="Arial Nova Cond" panose="020B0506020202020204" pitchFamily="34" charset="0"/>
              </a:rPr>
              <a:t> menüt.</a:t>
            </a:r>
            <a:endParaRPr lang="hu-HU" sz="1200" dirty="0">
              <a:solidFill>
                <a:schemeClr val="bg1"/>
              </a:solidFill>
              <a:latin typeface="Arial Nova Cond" panose="020B0506020202020204" pitchFamily="34" charset="0"/>
            </a:endParaRPr>
          </a:p>
        </p:txBody>
      </p:sp>
      <p:sp>
        <p:nvSpPr>
          <p:cNvPr id="22" name="Téglalap: szamárfül 21">
            <a:extLst>
              <a:ext uri="{FF2B5EF4-FFF2-40B4-BE49-F238E27FC236}">
                <a16:creationId xmlns:a16="http://schemas.microsoft.com/office/drawing/2014/main" id="{71339894-8020-41BE-9E24-A660188FF435}"/>
              </a:ext>
            </a:extLst>
          </p:cNvPr>
          <p:cNvSpPr/>
          <p:nvPr/>
        </p:nvSpPr>
        <p:spPr>
          <a:xfrm>
            <a:off x="2141907" y="342900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És itt lesz a program erőssége.</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 te példád alapján már itt hozzá kéne adnia erőforrásokat. De nem ez történik, hanem folyamatosan </a:t>
            </a:r>
            <a:r>
              <a:rPr lang="hu-HU" sz="1200" dirty="0" err="1">
                <a:solidFill>
                  <a:srgbClr val="000000"/>
                </a:solidFill>
                <a:latin typeface="Arial Nova Cond" panose="020B0506020202020204" pitchFamily="34" charset="0"/>
              </a:rPr>
              <a:t>monitorozza</a:t>
            </a:r>
            <a:r>
              <a:rPr lang="hu-HU" sz="1200" dirty="0">
                <a:solidFill>
                  <a:srgbClr val="000000"/>
                </a:solidFill>
                <a:latin typeface="Arial Nova Cond" panose="020B0506020202020204" pitchFamily="34" charset="0"/>
              </a:rPr>
              <a:t>, hogy mennyire leterhelt a rendszer</a:t>
            </a:r>
            <a:endParaRPr lang="hu-HU" sz="1200" dirty="0">
              <a:solidFill>
                <a:schemeClr val="bg1"/>
              </a:solidFill>
              <a:latin typeface="Arial Nova Cond" panose="020B0506020202020204" pitchFamily="34" charset="0"/>
            </a:endParaRPr>
          </a:p>
        </p:txBody>
      </p:sp>
      <p:sp>
        <p:nvSpPr>
          <p:cNvPr id="23" name="Téglalap: szamárfül 22">
            <a:extLst>
              <a:ext uri="{FF2B5EF4-FFF2-40B4-BE49-F238E27FC236}">
                <a16:creationId xmlns:a16="http://schemas.microsoft.com/office/drawing/2014/main" id="{29CB4B66-B381-470D-B581-B0F993483413}"/>
              </a:ext>
            </a:extLst>
          </p:cNvPr>
          <p:cNvSpPr/>
          <p:nvPr/>
        </p:nvSpPr>
        <p:spPr>
          <a:xfrm>
            <a:off x="4824044" y="3413599"/>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Ezt mindig hangsúlyozom, hogy a rendszer már azelőtt túlterhelt állapotba kerülhet, hogy az első válaszidő késne.</a:t>
            </a:r>
            <a:r>
              <a:rPr lang="hu-HU" sz="1200" dirty="0">
                <a:solidFill>
                  <a:schemeClr val="bg1"/>
                </a:solidFill>
                <a:latin typeface="Arial Nova Cond" panose="020B0506020202020204" pitchFamily="34" charset="0"/>
              </a:rPr>
              <a:t> !!! Ezért is nem elégséges a válaszidőre kötni a </a:t>
            </a:r>
            <a:r>
              <a:rPr lang="hu-HU" sz="1200" dirty="0" err="1">
                <a:solidFill>
                  <a:schemeClr val="bg1"/>
                </a:solidFill>
                <a:latin typeface="Arial Nova Cond" panose="020B0506020202020204" pitchFamily="34" charset="0"/>
              </a:rPr>
              <a:t>fes</a:t>
            </a:r>
            <a:r>
              <a:rPr lang="hu-HU" sz="1200" dirty="0">
                <a:solidFill>
                  <a:schemeClr val="bg1"/>
                </a:solidFill>
                <a:latin typeface="Arial Nova Cond" panose="020B0506020202020204" pitchFamily="34" charset="0"/>
              </a:rPr>
              <a:t>-skálázási logikát.</a:t>
            </a:r>
            <a:endParaRPr lang="hu-HU" sz="1200" dirty="0">
              <a:solidFill>
                <a:srgbClr val="000000"/>
              </a:solidFill>
              <a:latin typeface="Arial Nova Cond" panose="020B0506020202020204" pitchFamily="34" charset="0"/>
            </a:endParaRPr>
          </a:p>
        </p:txBody>
      </p:sp>
      <p:sp>
        <p:nvSpPr>
          <p:cNvPr id="24" name="Téglalap: szamárfül 23">
            <a:extLst>
              <a:ext uri="{FF2B5EF4-FFF2-40B4-BE49-F238E27FC236}">
                <a16:creationId xmlns:a16="http://schemas.microsoft.com/office/drawing/2014/main" id="{FCB38C3A-DCF6-4E34-A5F5-8CFD50FB23AD}"/>
              </a:ext>
            </a:extLst>
          </p:cNvPr>
          <p:cNvSpPr/>
          <p:nvPr/>
        </p:nvSpPr>
        <p:spPr>
          <a:xfrm>
            <a:off x="7506971" y="3420436"/>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Abban viszont</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Teljesen egyet értek veled, hogy alaposan végig kell gondolni az a </a:t>
            </a:r>
            <a:r>
              <a:rPr lang="hu-HU" sz="1200" dirty="0" err="1">
                <a:solidFill>
                  <a:srgbClr val="000000"/>
                </a:solidFill>
                <a:latin typeface="Arial Nova Cond" panose="020B0506020202020204" pitchFamily="34" charset="0"/>
              </a:rPr>
              <a:t>use</a:t>
            </a:r>
            <a:r>
              <a:rPr lang="hu-HU" sz="1200" dirty="0">
                <a:solidFill>
                  <a:srgbClr val="000000"/>
                </a:solidFill>
                <a:latin typeface="Arial Nova Cond" panose="020B0506020202020204" pitchFamily="34" charset="0"/>
              </a:rPr>
              <a:t>-</a:t>
            </a:r>
            <a:r>
              <a:rPr lang="hu-HU" sz="1200" dirty="0" err="1">
                <a:solidFill>
                  <a:srgbClr val="000000"/>
                </a:solidFill>
                <a:latin typeface="Arial Nova Cond" panose="020B0506020202020204" pitchFamily="34" charset="0"/>
              </a:rPr>
              <a:t>case</a:t>
            </a:r>
            <a:r>
              <a:rPr lang="hu-HU" sz="1200" dirty="0">
                <a:solidFill>
                  <a:srgbClr val="000000"/>
                </a:solidFill>
                <a:latin typeface="Arial Nova Cond" panose="020B0506020202020204" pitchFamily="34" charset="0"/>
              </a:rPr>
              <a:t>-t.</a:t>
            </a:r>
            <a:r>
              <a:rPr lang="hu-HU" sz="1200" dirty="0">
                <a:solidFill>
                  <a:schemeClr val="bg1"/>
                </a:solidFill>
                <a:latin typeface="Arial Nova Cond" panose="020B0506020202020204" pitchFamily="34" charset="0"/>
              </a:rPr>
              <a:t> !!! Ezzel még adós vagyok, de nyitott vagyok minden megbeszélésre és ötletre.</a:t>
            </a:r>
            <a:endParaRPr lang="hu-HU" sz="1200" dirty="0">
              <a:solidFill>
                <a:srgbClr val="000000"/>
              </a:solidFill>
              <a:latin typeface="Arial Nova Cond" panose="020B0506020202020204" pitchFamily="34" charset="0"/>
            </a:endParaRPr>
          </a:p>
        </p:txBody>
      </p:sp>
    </p:spTree>
    <p:extLst>
      <p:ext uri="{BB962C8B-B14F-4D97-AF65-F5344CB8AC3E}">
        <p14:creationId xmlns:p14="http://schemas.microsoft.com/office/powerpoint/2010/main" val="514791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7" grpId="0" animBg="1"/>
      <p:bldP spid="19" grpId="0" animBg="1"/>
      <p:bldP spid="20" grpId="0" animBg="1"/>
      <p:bldP spid="21" grpId="0" animBg="1"/>
      <p:bldP spid="22" grpId="0" animBg="1"/>
      <p:bldP spid="23" grpId="0" animBg="1"/>
      <p:bldP spid="2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zöveg helye 14">
            <a:extLst>
              <a:ext uri="{FF2B5EF4-FFF2-40B4-BE49-F238E27FC236}">
                <a16:creationId xmlns:a16="http://schemas.microsoft.com/office/drawing/2014/main" id="{8CD5D8BD-E8C4-4115-A3F4-868CA077D8C7}"/>
              </a:ext>
            </a:extLst>
          </p:cNvPr>
          <p:cNvSpPr txBox="1">
            <a:spLocks/>
          </p:cNvSpPr>
          <p:nvPr/>
        </p:nvSpPr>
        <p:spPr>
          <a:xfrm>
            <a:off x="1322519" y="5730156"/>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Valós kéréseket küldünk a web szervernek</a:t>
            </a: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Tanulás a válaszidő becslésére</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67</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cxnSp>
        <p:nvCxnSpPr>
          <p:cNvPr id="9" name="Egyenes összekötő nyíllal 8"/>
          <p:cNvCxnSpPr>
            <a:cxnSpLocks/>
            <a:stCxn id="19" idx="0"/>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Szöveg helye 17">
            <a:extLst>
              <a:ext uri="{FF2B5EF4-FFF2-40B4-BE49-F238E27FC236}">
                <a16:creationId xmlns:a16="http://schemas.microsoft.com/office/drawing/2014/main" id="{EF1735BC-D84A-49D9-A1F5-98B0F92CC4E6}"/>
              </a:ext>
            </a:extLst>
          </p:cNvPr>
          <p:cNvSpPr>
            <a:spLocks noGrp="1"/>
          </p:cNvSpPr>
          <p:nvPr>
            <p:ph type="body" sz="quarter" idx="17"/>
          </p:nvPr>
        </p:nvSpPr>
        <p:spPr>
          <a:xfrm>
            <a:off x="1322519" y="5375335"/>
            <a:ext cx="2160587" cy="354821"/>
          </a:xfrm>
        </p:spPr>
        <p:txBody>
          <a:bodyPr rtlCol="0">
            <a:normAutofit fontScale="62500" lnSpcReduction="20000"/>
          </a:bodyPr>
          <a:lstStyle/>
          <a:p>
            <a:pPr rtl="0"/>
            <a:r>
              <a:rPr lang="hu-HU" noProof="0" dirty="0"/>
              <a:t>Tanuló fázis 1</a:t>
            </a:r>
            <a:endParaRPr lang="en-GB" noProof="0" dirty="0"/>
          </a:p>
        </p:txBody>
      </p: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ez helyettesíti a valós felhasználókat</a:t>
            </a:r>
            <a:endParaRPr lang="en-US" dirty="0">
              <a:solidFill>
                <a:schemeClr val="tx1"/>
              </a:solidFill>
              <a:latin typeface="Calibri Light" panose="020F0302020204030204" pitchFamily="34" charset="0"/>
              <a:cs typeface="Calibri Light" panose="020F0302020204030204" pitchFamily="34" charset="0"/>
            </a:endParaRP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2502157" flipH="1" flipV="1">
            <a:off x="2102559" y="1364381"/>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61988" y="1120021"/>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Input requests </a:t>
            </a:r>
            <a:r>
              <a:rPr lang="hu-HU" dirty="0">
                <a:latin typeface="Calibri Light" panose="020F0302020204030204" pitchFamily="34" charset="0"/>
                <a:cs typeface="Calibri Light" panose="020F0302020204030204" pitchFamily="34" charset="0"/>
              </a:rPr>
              <a:t>időben változó</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err="1">
                <a:solidFill>
                  <a:schemeClr val="tx1"/>
                </a:solidFill>
                <a:latin typeface="Calibri Light" panose="020F0302020204030204" pitchFamily="34" charset="0"/>
                <a:cs typeface="Calibri Light" panose="020F0302020204030204" pitchFamily="34" charset="0"/>
              </a:rPr>
              <a:t>Optimizer</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Calibri Light" panose="020F0302020204030204" pitchFamily="34" charset="0"/>
                <a:cs typeface="Calibri Light" panose="020F0302020204030204" pitchFamily="34" charset="0"/>
              </a:rPr>
              <a:t>Apache Web Server</a:t>
            </a:r>
          </a:p>
        </p:txBody>
      </p:sp>
      <p:pic>
        <p:nvPicPr>
          <p:cNvPr id="31" name="Kép 30">
            <a:extLst>
              <a:ext uri="{FF2B5EF4-FFF2-40B4-BE49-F238E27FC236}">
                <a16:creationId xmlns:a16="http://schemas.microsoft.com/office/drawing/2014/main" id="{77DD19DD-F106-49C7-84DD-EC79C116C532}"/>
              </a:ext>
            </a:extLst>
          </p:cNvPr>
          <p:cNvPicPr>
            <a:picLocks noChangeAspect="1"/>
          </p:cNvPicPr>
          <p:nvPr/>
        </p:nvPicPr>
        <p:blipFill>
          <a:blip r:embed="rId5"/>
          <a:stretch>
            <a:fillRect/>
          </a:stretch>
        </p:blipFill>
        <p:spPr>
          <a:xfrm>
            <a:off x="3161177" y="1286447"/>
            <a:ext cx="400050" cy="476250"/>
          </a:xfrm>
          <a:prstGeom prst="rect">
            <a:avLst/>
          </a:prstGeom>
        </p:spPr>
      </p:pic>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schemeClr val="tx1"/>
                </a:solidFill>
                <a:latin typeface="Calibri Light" panose="020F0302020204030204" pitchFamily="34" charset="0"/>
                <a:cs typeface="Calibri Light" panose="020F0302020204030204" pitchFamily="34" charset="0"/>
              </a:rPr>
              <a:t>Optimizer</a:t>
            </a:r>
          </a:p>
        </p:txBody>
      </p:sp>
      <p:sp>
        <p:nvSpPr>
          <p:cNvPr id="33" name="Szöveg helye 14">
            <a:extLst>
              <a:ext uri="{FF2B5EF4-FFF2-40B4-BE49-F238E27FC236}">
                <a16:creationId xmlns:a16="http://schemas.microsoft.com/office/drawing/2014/main" id="{7EE0E104-5198-47C6-A0A8-ED3B57EC35C3}"/>
              </a:ext>
            </a:extLst>
          </p:cNvPr>
          <p:cNvSpPr txBox="1">
            <a:spLocks/>
          </p:cNvSpPr>
          <p:nvPr/>
        </p:nvSpPr>
        <p:spPr>
          <a:xfrm>
            <a:off x="5213421" y="3605560"/>
            <a:ext cx="2160588" cy="144351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Naplózza és összegyűjti a bejövő adatokat, úgy mint</a:t>
            </a:r>
            <a:r>
              <a:rPr lang="en-GB" dirty="0">
                <a:latin typeface="Calibri Light" panose="020F0302020204030204" pitchFamily="34" charset="0"/>
                <a:cs typeface="Calibri Light" panose="020F0302020204030204" pitchFamily="34" charset="0"/>
              </a:rPr>
              <a:t>:</a:t>
            </a:r>
          </a:p>
          <a:p>
            <a:r>
              <a:rPr lang="en-GB" dirty="0">
                <a:latin typeface="Calibri Light" panose="020F0302020204030204" pitchFamily="34" charset="0"/>
                <a:cs typeface="Calibri Light" panose="020F0302020204030204" pitchFamily="34" charset="0"/>
              </a:rPr>
              <a:t>- Request rate</a:t>
            </a:r>
            <a:br>
              <a:rPr lang="hu-HU" dirty="0">
                <a:latin typeface="Calibri Light" panose="020F0302020204030204" pitchFamily="34" charset="0"/>
                <a:cs typeface="Calibri Light" panose="020F0302020204030204" pitchFamily="34" charset="0"/>
              </a:rPr>
            </a:br>
            <a:br>
              <a:rPr lang="hu-HU" dirty="0">
                <a:latin typeface="Calibri Light" panose="020F0302020204030204" pitchFamily="34" charset="0"/>
                <a:cs typeface="Calibri Light" panose="020F0302020204030204" pitchFamily="34" charset="0"/>
              </a:rPr>
            </a:br>
            <a:r>
              <a:rPr lang="hu-HU" dirty="0">
                <a:latin typeface="Calibri Light" panose="020F0302020204030204" pitchFamily="34" charset="0"/>
                <a:cs typeface="Calibri Light" panose="020F0302020204030204" pitchFamily="34" charset="0"/>
              </a:rPr>
              <a:t>és a válaszidőt szintén megmérjük</a:t>
            </a:r>
            <a:endParaRPr lang="en-GB" dirty="0">
              <a:latin typeface="Calibri Light" panose="020F0302020204030204" pitchFamily="34" charset="0"/>
              <a:cs typeface="Calibri Light" panose="020F0302020204030204" pitchFamily="34" charset="0"/>
            </a:endParaRPr>
          </a:p>
          <a:p>
            <a:endParaRPr lang="en-GB" dirty="0">
              <a:latin typeface="Calibri Light" panose="020F0302020204030204" pitchFamily="34" charset="0"/>
              <a:cs typeface="Calibri Light" panose="020F0302020204030204" pitchFamily="34" charset="0"/>
            </a:endParaRPr>
          </a:p>
        </p:txBody>
      </p:sp>
      <p:pic>
        <p:nvPicPr>
          <p:cNvPr id="11" name="Kép 10">
            <a:extLst>
              <a:ext uri="{FF2B5EF4-FFF2-40B4-BE49-F238E27FC236}">
                <a16:creationId xmlns:a16="http://schemas.microsoft.com/office/drawing/2014/main" id="{4C607F53-93EC-4D4D-B7D4-8360D1E83D41}"/>
              </a:ext>
            </a:extLst>
          </p:cNvPr>
          <p:cNvPicPr>
            <a:picLocks noChangeAspect="1"/>
          </p:cNvPicPr>
          <p:nvPr/>
        </p:nvPicPr>
        <p:blipFill>
          <a:blip r:embed="rId5"/>
          <a:stretch>
            <a:fillRect/>
          </a:stretch>
        </p:blipFill>
        <p:spPr>
          <a:xfrm>
            <a:off x="6350952" y="2513848"/>
            <a:ext cx="400050" cy="476250"/>
          </a:xfrm>
          <a:prstGeom prst="rect">
            <a:avLst/>
          </a:prstGeom>
        </p:spPr>
      </p:pic>
      <p:sp>
        <p:nvSpPr>
          <p:cNvPr id="35" name="Szöveg helye 19">
            <a:extLst>
              <a:ext uri="{FF2B5EF4-FFF2-40B4-BE49-F238E27FC236}">
                <a16:creationId xmlns:a16="http://schemas.microsoft.com/office/drawing/2014/main" id="{C94D307F-760F-40A2-9B43-134E8189EE20}"/>
              </a:ext>
            </a:extLst>
          </p:cNvPr>
          <p:cNvSpPr txBox="1">
            <a:spLocks/>
          </p:cNvSpPr>
          <p:nvPr/>
        </p:nvSpPr>
        <p:spPr>
          <a:xfrm>
            <a:off x="3362938" y="1195207"/>
            <a:ext cx="1657605" cy="2037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t>Input request</a:t>
            </a:r>
            <a:endParaRPr lang="en-GB" sz="1400" dirty="0"/>
          </a:p>
        </p:txBody>
      </p:sp>
      <p:sp>
        <p:nvSpPr>
          <p:cNvPr id="45" name="Szöveg helye 17">
            <a:extLst>
              <a:ext uri="{FF2B5EF4-FFF2-40B4-BE49-F238E27FC236}">
                <a16:creationId xmlns:a16="http://schemas.microsoft.com/office/drawing/2014/main" id="{979C32AA-BA80-4B7A-A1A7-59FBCBEF996D}"/>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46" name="Kép helye 6">
            <a:extLst>
              <a:ext uri="{FF2B5EF4-FFF2-40B4-BE49-F238E27FC236}">
                <a16:creationId xmlns:a16="http://schemas.microsoft.com/office/drawing/2014/main" id="{918F8690-A4BF-4368-A7EA-E11E311C9A2C}"/>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47" name="Kép helye 6">
            <a:extLst>
              <a:ext uri="{FF2B5EF4-FFF2-40B4-BE49-F238E27FC236}">
                <a16:creationId xmlns:a16="http://schemas.microsoft.com/office/drawing/2014/main" id="{7D2D2EB6-1BA4-445E-B751-59AC197CCE2F}"/>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48" name="Kép helye 6">
            <a:extLst>
              <a:ext uri="{FF2B5EF4-FFF2-40B4-BE49-F238E27FC236}">
                <a16:creationId xmlns:a16="http://schemas.microsoft.com/office/drawing/2014/main" id="{EA3B7C10-B4C1-434D-B274-5F6BA1CED724}"/>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49" name="Kép helye 6">
            <a:extLst>
              <a:ext uri="{FF2B5EF4-FFF2-40B4-BE49-F238E27FC236}">
                <a16:creationId xmlns:a16="http://schemas.microsoft.com/office/drawing/2014/main" id="{F7A6309A-FF41-442A-8AD1-173F7CBBD15B}"/>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sp>
        <p:nvSpPr>
          <p:cNvPr id="37" name="Téglalap 36">
            <a:extLst>
              <a:ext uri="{FF2B5EF4-FFF2-40B4-BE49-F238E27FC236}">
                <a16:creationId xmlns:a16="http://schemas.microsoft.com/office/drawing/2014/main" id="{20ED3D7E-02B6-4C1D-AE05-7BE1C802E4F1}"/>
              </a:ext>
            </a:extLst>
          </p:cNvPr>
          <p:cNvSpPr/>
          <p:nvPr/>
        </p:nvSpPr>
        <p:spPr>
          <a:xfrm>
            <a:off x="5199266" y="3129297"/>
            <a:ext cx="2180517" cy="2182476"/>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r>
              <a:rPr lang="hu-HU" dirty="0">
                <a:solidFill>
                  <a:schemeClr val="tx1"/>
                </a:solidFill>
                <a:latin typeface="Calibri Light" panose="020F0302020204030204" pitchFamily="34" charset="0"/>
                <a:cs typeface="Calibri Light" panose="020F0302020204030204" pitchFamily="34" charset="0"/>
              </a:rPr>
              <a:t>O</a:t>
            </a:r>
            <a:r>
              <a:rPr lang="en-US" dirty="0" err="1">
                <a:solidFill>
                  <a:schemeClr val="tx1"/>
                </a:solidFill>
                <a:latin typeface="Calibri Light" panose="020F0302020204030204" pitchFamily="34" charset="0"/>
                <a:cs typeface="Calibri Light" panose="020F0302020204030204" pitchFamily="34" charset="0"/>
              </a:rPr>
              <a:t>ptimizer</a:t>
            </a:r>
            <a:endParaRPr lang="en-US" dirty="0">
              <a:solidFill>
                <a:schemeClr val="tx1"/>
              </a:solidFill>
              <a:latin typeface="Calibri Light" panose="020F0302020204030204" pitchFamily="34" charset="0"/>
              <a:cs typeface="Calibri Light" panose="020F0302020204030204" pitchFamily="34" charset="0"/>
            </a:endParaRPr>
          </a:p>
        </p:txBody>
      </p:sp>
      <p:pic>
        <p:nvPicPr>
          <p:cNvPr id="38" name="Kép 37">
            <a:extLst>
              <a:ext uri="{FF2B5EF4-FFF2-40B4-BE49-F238E27FC236}">
                <a16:creationId xmlns:a16="http://schemas.microsoft.com/office/drawing/2014/main" id="{85D17852-93DE-47C3-ACB2-FB24E55C6F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0074" y="2789469"/>
            <a:ext cx="2857500" cy="2857500"/>
          </a:xfrm>
          <a:prstGeom prst="rect">
            <a:avLst/>
          </a:prstGeom>
        </p:spPr>
      </p:pic>
      <p:sp>
        <p:nvSpPr>
          <p:cNvPr id="39" name="Téglalap 38">
            <a:extLst>
              <a:ext uri="{FF2B5EF4-FFF2-40B4-BE49-F238E27FC236}">
                <a16:creationId xmlns:a16="http://schemas.microsoft.com/office/drawing/2014/main" id="{106D9DED-13CD-4956-841A-1859A7DF8C12}"/>
              </a:ext>
            </a:extLst>
          </p:cNvPr>
          <p:cNvSpPr/>
          <p:nvPr/>
        </p:nvSpPr>
        <p:spPr>
          <a:xfrm>
            <a:off x="451060" y="2493254"/>
            <a:ext cx="2180517" cy="2182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a:t>
            </a:r>
            <a:endParaRPr lang="en-GB" dirty="0">
              <a:solidFill>
                <a:schemeClr val="tx1"/>
              </a:solidFill>
              <a:latin typeface="Calibri Light" panose="020F0302020204030204" pitchFamily="34" charset="0"/>
              <a:cs typeface="Calibri Light" panose="020F0302020204030204" pitchFamily="34" charset="0"/>
            </a:endParaRPr>
          </a:p>
        </p:txBody>
      </p:sp>
      <p:sp>
        <p:nvSpPr>
          <p:cNvPr id="4" name="Felirat: íves vonal kiemelősávval 3">
            <a:extLst>
              <a:ext uri="{FF2B5EF4-FFF2-40B4-BE49-F238E27FC236}">
                <a16:creationId xmlns:a16="http://schemas.microsoft.com/office/drawing/2014/main" id="{55202FC6-5CB4-4EE5-99FD-2443BA66F3C7}"/>
              </a:ext>
            </a:extLst>
          </p:cNvPr>
          <p:cNvSpPr/>
          <p:nvPr/>
        </p:nvSpPr>
        <p:spPr>
          <a:xfrm>
            <a:off x="4335517" y="2011535"/>
            <a:ext cx="3038492" cy="2008672"/>
          </a:xfrm>
          <a:prstGeom prst="accentCallout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600" dirty="0"/>
              <a:t>Ez az egész amit most leírtam úgy épül be a korábbi architektúra ábrába, hogy</a:t>
            </a:r>
          </a:p>
        </p:txBody>
      </p:sp>
      <p:sp>
        <p:nvSpPr>
          <p:cNvPr id="40" name="Felirat: íves vonal kiemelősávval 39">
            <a:extLst>
              <a:ext uri="{FF2B5EF4-FFF2-40B4-BE49-F238E27FC236}">
                <a16:creationId xmlns:a16="http://schemas.microsoft.com/office/drawing/2014/main" id="{81F747BE-E1D5-4D7F-9725-3DA009FAEA96}"/>
              </a:ext>
            </a:extLst>
          </p:cNvPr>
          <p:cNvSpPr/>
          <p:nvPr/>
        </p:nvSpPr>
        <p:spPr>
          <a:xfrm>
            <a:off x="4330257" y="4576063"/>
            <a:ext cx="3038492" cy="2008672"/>
          </a:xfrm>
          <a:prstGeom prst="accentCallout2">
            <a:avLst>
              <a:gd name="adj1" fmla="val 18750"/>
              <a:gd name="adj2" fmla="val -8333"/>
              <a:gd name="adj3" fmla="val 18750"/>
              <a:gd name="adj4" fmla="val -16667"/>
              <a:gd name="adj5" fmla="val 8897"/>
              <a:gd name="adj6" fmla="val -4251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600" dirty="0"/>
              <a:t>A </a:t>
            </a:r>
            <a:r>
              <a:rPr lang="hu-HU" sz="1600" dirty="0" err="1"/>
              <a:t>JMeter</a:t>
            </a:r>
            <a:r>
              <a:rPr lang="hu-HU" sz="1600" dirty="0"/>
              <a:t> kiegészül egy csomó új </a:t>
            </a:r>
            <a:r>
              <a:rPr lang="hu-HU" sz="1600" dirty="0" err="1"/>
              <a:t>specializát</a:t>
            </a:r>
            <a:r>
              <a:rPr lang="hu-HU" sz="1600" dirty="0"/>
              <a:t> </a:t>
            </a:r>
            <a:r>
              <a:rPr lang="hu-HU" sz="1600" dirty="0" err="1"/>
              <a:t>terheléstesztel</a:t>
            </a:r>
            <a:r>
              <a:rPr lang="hu-HU" sz="1600" dirty="0"/>
              <a:t> (</a:t>
            </a:r>
            <a:r>
              <a:rPr lang="hu-HU" sz="1600" dirty="0" err="1"/>
              <a:t>cpu</a:t>
            </a:r>
            <a:r>
              <a:rPr lang="hu-HU" sz="1600" dirty="0"/>
              <a:t>, </a:t>
            </a:r>
            <a:r>
              <a:rPr lang="hu-HU" sz="1600" dirty="0" err="1"/>
              <a:t>io</a:t>
            </a:r>
            <a:r>
              <a:rPr lang="hu-HU" sz="1600" dirty="0"/>
              <a:t>, net, </a:t>
            </a:r>
            <a:r>
              <a:rPr lang="hu-HU" sz="1600" dirty="0" err="1"/>
              <a:t>hdd</a:t>
            </a:r>
            <a:r>
              <a:rPr lang="hu-HU" sz="1600" dirty="0"/>
              <a:t>, intenzív)</a:t>
            </a:r>
          </a:p>
        </p:txBody>
      </p:sp>
      <p:sp>
        <p:nvSpPr>
          <p:cNvPr id="42" name="Felirat: íves vonal kiemelősávval 41">
            <a:extLst>
              <a:ext uri="{FF2B5EF4-FFF2-40B4-BE49-F238E27FC236}">
                <a16:creationId xmlns:a16="http://schemas.microsoft.com/office/drawing/2014/main" id="{492C772F-84CD-4407-9D9E-F99505C55878}"/>
              </a:ext>
            </a:extLst>
          </p:cNvPr>
          <p:cNvSpPr/>
          <p:nvPr/>
        </p:nvSpPr>
        <p:spPr>
          <a:xfrm>
            <a:off x="7888014" y="4586569"/>
            <a:ext cx="3038492" cy="2008672"/>
          </a:xfrm>
          <a:prstGeom prst="accentCallout2">
            <a:avLst>
              <a:gd name="adj1" fmla="val 18750"/>
              <a:gd name="adj2" fmla="val -8333"/>
              <a:gd name="adj3" fmla="val -27558"/>
              <a:gd name="adj4" fmla="val -8365"/>
              <a:gd name="adj5" fmla="val -53108"/>
              <a:gd name="adj6" fmla="val 1248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600" dirty="0"/>
              <a:t>Ahol korábban a WordPress volt ott most egy minden típusú tesztre felkészített JAVA alkalmazás áll ami </a:t>
            </a:r>
            <a:r>
              <a:rPr lang="hu-HU" sz="1600" dirty="0" err="1"/>
              <a:t>különböz</a:t>
            </a:r>
            <a:r>
              <a:rPr lang="hu-HU" sz="1600" dirty="0"/>
              <a:t> REST API-</a:t>
            </a:r>
            <a:r>
              <a:rPr lang="hu-HU" sz="1600" dirty="0" err="1"/>
              <a:t>kon</a:t>
            </a:r>
            <a:r>
              <a:rPr lang="hu-HU" sz="1600" dirty="0"/>
              <a:t> keresztül megszólítható.</a:t>
            </a:r>
          </a:p>
        </p:txBody>
      </p:sp>
    </p:spTree>
    <p:extLst>
      <p:ext uri="{BB962C8B-B14F-4D97-AF65-F5344CB8AC3E}">
        <p14:creationId xmlns:p14="http://schemas.microsoft.com/office/powerpoint/2010/main" val="1636843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0" grpId="0" animBg="1"/>
      <p:bldP spid="4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Hogyan tovább?</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68</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472592" y="1015403"/>
            <a:ext cx="790691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Józsi a következő kérdéseket vettet fel: [amelyeken szeretnék tovább haladni]</a:t>
            </a:r>
          </a:p>
        </p:txBody>
      </p:sp>
      <p:sp>
        <p:nvSpPr>
          <p:cNvPr id="17" name="Szöveg helye 14">
            <a:extLst>
              <a:ext uri="{FF2B5EF4-FFF2-40B4-BE49-F238E27FC236}">
                <a16:creationId xmlns:a16="http://schemas.microsoft.com/office/drawing/2014/main" id="{7A1AAD10-1B74-41EF-93E9-9CA28C27D00E}"/>
              </a:ext>
            </a:extLst>
          </p:cNvPr>
          <p:cNvSpPr txBox="1">
            <a:spLocks/>
          </p:cNvSpPr>
          <p:nvPr/>
        </p:nvSpPr>
        <p:spPr>
          <a:xfrm>
            <a:off x="472591" y="1722594"/>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1,</a:t>
            </a:r>
            <a:r>
              <a:rPr lang="hu-HU" dirty="0">
                <a:solidFill>
                  <a:schemeClr val="tx1"/>
                </a:solidFill>
                <a:latin typeface="Calibri Light" panose="020F0302020204030204" pitchFamily="34" charset="0"/>
                <a:cs typeface="Calibri Light" panose="020F0302020204030204" pitchFamily="34" charset="0"/>
              </a:rPr>
              <a:t> Kertész Gábor szakmai kifogásai a </a:t>
            </a:r>
            <a:r>
              <a:rPr lang="hu-HU" dirty="0" err="1">
                <a:solidFill>
                  <a:schemeClr val="tx1"/>
                </a:solidFill>
                <a:latin typeface="Calibri Light" panose="020F0302020204030204" pitchFamily="34" charset="0"/>
                <a:cs typeface="Calibri Light" panose="020F0302020204030204" pitchFamily="34" charset="0"/>
              </a:rPr>
              <a:t>válassztott</a:t>
            </a:r>
            <a:r>
              <a:rPr lang="hu-HU" dirty="0">
                <a:solidFill>
                  <a:schemeClr val="tx1"/>
                </a:solidFill>
                <a:latin typeface="Calibri Light" panose="020F0302020204030204" pitchFamily="34" charset="0"/>
                <a:cs typeface="Calibri Light" panose="020F0302020204030204" pitchFamily="34" charset="0"/>
              </a:rPr>
              <a:t> modell ellen.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4" name="Szöveg helye 14">
            <a:extLst>
              <a:ext uri="{FF2B5EF4-FFF2-40B4-BE49-F238E27FC236}">
                <a16:creationId xmlns:a16="http://schemas.microsoft.com/office/drawing/2014/main" id="{710F8F71-9AA7-440B-BF99-75DC7F662FE3}"/>
              </a:ext>
            </a:extLst>
          </p:cNvPr>
          <p:cNvSpPr txBox="1">
            <a:spLocks/>
          </p:cNvSpPr>
          <p:nvPr/>
        </p:nvSpPr>
        <p:spPr>
          <a:xfrm>
            <a:off x="472591" y="2728210"/>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2,</a:t>
            </a:r>
            <a:r>
              <a:rPr lang="hu-HU" dirty="0">
                <a:solidFill>
                  <a:schemeClr val="tx1"/>
                </a:solidFill>
                <a:latin typeface="Calibri Light" panose="020F0302020204030204" pitchFamily="34" charset="0"/>
                <a:cs typeface="Calibri Light" panose="020F0302020204030204" pitchFamily="34" charset="0"/>
              </a:rPr>
              <a:t> A mérési eredményeknek szimulált környezetet kell biztosítani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sofwerre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a:t>
            </a:r>
            <a:r>
              <a:rPr lang="hu-HU" dirty="0" err="1">
                <a:solidFill>
                  <a:schemeClr val="tx1"/>
                </a:solidFill>
                <a:latin typeface="Calibri Light" panose="020F0302020204030204" pitchFamily="34" charset="0"/>
                <a:cs typeface="Calibri Light" panose="020F0302020204030204" pitchFamily="34" charset="0"/>
              </a:rPr>
              <a:t>kutási</a:t>
            </a:r>
            <a:r>
              <a:rPr lang="hu-HU" dirty="0">
                <a:solidFill>
                  <a:schemeClr val="tx1"/>
                </a:solidFill>
                <a:latin typeface="Calibri Light" panose="020F0302020204030204" pitchFamily="34" charset="0"/>
                <a:cs typeface="Calibri Light" panose="020F0302020204030204" pitchFamily="34" charset="0"/>
              </a:rPr>
              <a:t> hipotézisem arra </a:t>
            </a:r>
            <a:r>
              <a:rPr lang="hu-HU" dirty="0" err="1">
                <a:solidFill>
                  <a:schemeClr val="tx1"/>
                </a:solidFill>
                <a:latin typeface="Calibri Light" panose="020F0302020204030204" pitchFamily="34" charset="0"/>
                <a:cs typeface="Calibri Light" panose="020F0302020204030204" pitchFamily="34" charset="0"/>
              </a:rPr>
              <a:t>vonatkozolag</a:t>
            </a:r>
            <a:r>
              <a:rPr lang="hu-HU" dirty="0">
                <a:solidFill>
                  <a:schemeClr val="tx1"/>
                </a:solidFill>
                <a:latin typeface="Calibri Light" panose="020F0302020204030204" pitchFamily="34" charset="0"/>
                <a:cs typeface="Calibri Light" panose="020F0302020204030204" pitchFamily="34" charset="0"/>
              </a:rPr>
              <a:t>, hogy lehetne javítani a tanulást (és ez kapcsolódik is a szimulált környezethez)</a:t>
            </a:r>
          </a:p>
        </p:txBody>
      </p:sp>
      <p:sp>
        <p:nvSpPr>
          <p:cNvPr id="20" name="Szöveg helye 14">
            <a:extLst>
              <a:ext uri="{FF2B5EF4-FFF2-40B4-BE49-F238E27FC236}">
                <a16:creationId xmlns:a16="http://schemas.microsoft.com/office/drawing/2014/main" id="{19B9504A-BCF0-4DF5-9119-F012BBC183EF}"/>
              </a:ext>
            </a:extLst>
          </p:cNvPr>
          <p:cNvSpPr txBox="1">
            <a:spLocks/>
          </p:cNvSpPr>
          <p:nvPr/>
        </p:nvSpPr>
        <p:spPr>
          <a:xfrm>
            <a:off x="945182" y="209355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LSTM modell összevetése a jelenlegivel teljesen releváns kutatási téma lehet</a:t>
            </a:r>
          </a:p>
        </p:txBody>
      </p:sp>
      <p:sp>
        <p:nvSpPr>
          <p:cNvPr id="21" name="Szöveg helye 14">
            <a:extLst>
              <a:ext uri="{FF2B5EF4-FFF2-40B4-BE49-F238E27FC236}">
                <a16:creationId xmlns:a16="http://schemas.microsoft.com/office/drawing/2014/main" id="{265111A0-E679-4B4F-8177-62B427429A43}"/>
              </a:ext>
            </a:extLst>
          </p:cNvPr>
          <p:cNvSpPr txBox="1">
            <a:spLocks/>
          </p:cNvSpPr>
          <p:nvPr/>
        </p:nvSpPr>
        <p:spPr>
          <a:xfrm>
            <a:off x="945183" y="307415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Készült szimulált környezet, ahol össze lehet hasonlítani az egyes modelleket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22" name="Szöveg helye 14">
            <a:extLst>
              <a:ext uri="{FF2B5EF4-FFF2-40B4-BE49-F238E27FC236}">
                <a16:creationId xmlns:a16="http://schemas.microsoft.com/office/drawing/2014/main" id="{7865E3CD-4B0C-43BF-A8D2-6DC63F372EF4}"/>
              </a:ext>
            </a:extLst>
          </p:cNvPr>
          <p:cNvSpPr txBox="1">
            <a:spLocks/>
          </p:cNvSpPr>
          <p:nvPr/>
        </p:nvSpPr>
        <p:spPr>
          <a:xfrm>
            <a:off x="473393" y="46648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4,</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User</a:t>
            </a:r>
            <a:r>
              <a:rPr lang="hu-HU" dirty="0">
                <a:solidFill>
                  <a:schemeClr val="tx1"/>
                </a:solidFill>
                <a:latin typeface="Calibri Light" panose="020F0302020204030204" pitchFamily="34" charset="0"/>
                <a:cs typeface="Calibri Light" panose="020F0302020204030204" pitchFamily="34" charset="0"/>
              </a:rPr>
              <a:t> élmény növelése – hogyan lehet rögtön </a:t>
            </a:r>
            <a:r>
              <a:rPr lang="hu-HU" dirty="0" err="1">
                <a:solidFill>
                  <a:schemeClr val="tx1"/>
                </a:solidFill>
                <a:latin typeface="Calibri Light" panose="020F0302020204030204" pitchFamily="34" charset="0"/>
                <a:cs typeface="Calibri Light" panose="020F0302020204030204" pitchFamily="34" charset="0"/>
              </a:rPr>
              <a:t>production</a:t>
            </a:r>
            <a:r>
              <a:rPr lang="hu-HU" dirty="0">
                <a:solidFill>
                  <a:schemeClr val="tx1"/>
                </a:solidFill>
                <a:latin typeface="Calibri Light" panose="020F0302020204030204" pitchFamily="34" charset="0"/>
                <a:cs typeface="Calibri Light" panose="020F0302020204030204" pitchFamily="34" charset="0"/>
              </a:rPr>
              <a:t>-be tenni az eszközt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23" name="Szöveg helye 14">
            <a:extLst>
              <a:ext uri="{FF2B5EF4-FFF2-40B4-BE49-F238E27FC236}">
                <a16:creationId xmlns:a16="http://schemas.microsoft.com/office/drawing/2014/main" id="{C88BF651-9AF4-4BB4-95A2-98BCC26BEC0A}"/>
              </a:ext>
            </a:extLst>
          </p:cNvPr>
          <p:cNvSpPr txBox="1">
            <a:spLocks/>
          </p:cNvSpPr>
          <p:nvPr/>
        </p:nvSpPr>
        <p:spPr>
          <a:xfrm>
            <a:off x="945183" y="5000040"/>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Releváns kérdés, de jelenleg </a:t>
            </a:r>
            <a:r>
              <a:rPr lang="hu-HU" dirty="0" err="1">
                <a:solidFill>
                  <a:schemeClr val="tx1"/>
                </a:solidFill>
                <a:latin typeface="Calibri Light" panose="020F0302020204030204" pitchFamily="34" charset="0"/>
                <a:cs typeface="Calibri Light" panose="020F0302020204030204" pitchFamily="34" charset="0"/>
              </a:rPr>
              <a:t>nics</a:t>
            </a:r>
            <a:r>
              <a:rPr lang="hu-HU" dirty="0">
                <a:solidFill>
                  <a:schemeClr val="tx1"/>
                </a:solidFill>
                <a:latin typeface="Calibri Light" panose="020F0302020204030204" pitchFamily="34" charset="0"/>
                <a:cs typeface="Calibri Light" panose="020F0302020204030204" pitchFamily="34" charset="0"/>
              </a:rPr>
              <a:t> rá jól kidolgozott válaszom [ötletek vannak]</a:t>
            </a:r>
          </a:p>
        </p:txBody>
      </p:sp>
      <p:sp>
        <p:nvSpPr>
          <p:cNvPr id="13" name="Téglalap: szamárfül 12">
            <a:extLst>
              <a:ext uri="{FF2B5EF4-FFF2-40B4-BE49-F238E27FC236}">
                <a16:creationId xmlns:a16="http://schemas.microsoft.com/office/drawing/2014/main" id="{9E23D1B1-218F-475A-A8A9-28180C4FB900}"/>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52: 2-eshez annyit, hogy nem </a:t>
            </a:r>
            <a:r>
              <a:rPr lang="hu-HU" sz="1200" dirty="0" err="1">
                <a:solidFill>
                  <a:srgbClr val="000000"/>
                </a:solidFill>
                <a:latin typeface="Arial Nova Cond" panose="020B0506020202020204" pitchFamily="34" charset="0"/>
              </a:rPr>
              <a:t>kotelezo</a:t>
            </a:r>
            <a:r>
              <a:rPr lang="hu-HU" sz="1200" dirty="0">
                <a:solidFill>
                  <a:srgbClr val="000000"/>
                </a:solidFill>
                <a:latin typeface="Arial Nova Cond" panose="020B0506020202020204" pitchFamily="34" charset="0"/>
              </a:rPr>
              <a:t>/kell, hanem javasolt, </a:t>
            </a:r>
            <a:r>
              <a:rPr lang="hu-HU" sz="1200" dirty="0" err="1">
                <a:solidFill>
                  <a:srgbClr val="000000"/>
                </a:solidFill>
                <a:latin typeface="Arial Nova Cond" panose="020B0506020202020204" pitchFamily="34" charset="0"/>
              </a:rPr>
              <a:t>kulonben</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hagyomanyos</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meresek</a:t>
            </a:r>
            <a:r>
              <a:rPr lang="hu-HU" sz="1200" dirty="0">
                <a:solidFill>
                  <a:srgbClr val="000000"/>
                </a:solidFill>
                <a:latin typeface="Arial Nova Cond" panose="020B0506020202020204" pitchFamily="34" charset="0"/>
              </a:rPr>
              <a:t> eseten azt </a:t>
            </a:r>
            <a:r>
              <a:rPr lang="hu-HU" sz="1200" dirty="0" err="1">
                <a:solidFill>
                  <a:srgbClr val="000000"/>
                </a:solidFill>
                <a:latin typeface="Arial Nova Cond" panose="020B0506020202020204" pitchFamily="34" charset="0"/>
              </a:rPr>
              <a:t>nehez</a:t>
            </a:r>
            <a:r>
              <a:rPr lang="hu-HU" sz="1200" dirty="0">
                <a:solidFill>
                  <a:srgbClr val="000000"/>
                </a:solidFill>
                <a:latin typeface="Arial Nova Cond" panose="020B0506020202020204" pitchFamily="34" charset="0"/>
              </a:rPr>
              <a:t> bizonyitani, hogy a </a:t>
            </a:r>
            <a:r>
              <a:rPr lang="hu-HU" sz="1200" dirty="0" err="1">
                <a:solidFill>
                  <a:srgbClr val="000000"/>
                </a:solidFill>
                <a:latin typeface="Arial Nova Cond" panose="020B0506020202020204" pitchFamily="34" charset="0"/>
              </a:rPr>
              <a:t>meres</a:t>
            </a:r>
            <a:r>
              <a:rPr lang="hu-HU" sz="1200" dirty="0">
                <a:solidFill>
                  <a:srgbClr val="000000"/>
                </a:solidFill>
                <a:latin typeface="Arial Nova Cond" panose="020B0506020202020204" pitchFamily="34" charset="0"/>
              </a:rPr>
              <a:t> helyes volt, a </a:t>
            </a:r>
            <a:r>
              <a:rPr lang="hu-HU" sz="1200" dirty="0" err="1">
                <a:solidFill>
                  <a:srgbClr val="000000"/>
                </a:solidFill>
                <a:latin typeface="Arial Nova Cond" panose="020B0506020202020204" pitchFamily="34" charset="0"/>
              </a:rPr>
              <a:t>szimulacios</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kornyezetben</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meresi</a:t>
            </a:r>
            <a:r>
              <a:rPr lang="hu-HU" sz="1200" dirty="0">
                <a:solidFill>
                  <a:srgbClr val="000000"/>
                </a:solidFill>
                <a:latin typeface="Arial Nova Cond" panose="020B0506020202020204" pitchFamily="34" charset="0"/>
              </a:rPr>
              <a:t> hiba </a:t>
            </a:r>
            <a:r>
              <a:rPr lang="hu-HU" sz="1200" dirty="0" err="1">
                <a:solidFill>
                  <a:srgbClr val="000000"/>
                </a:solidFill>
                <a:latin typeface="Arial Nova Cond" panose="020B0506020202020204" pitchFamily="34" charset="0"/>
              </a:rPr>
              <a:t>eloforudlasa</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nagysagrendekkel</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kissebb</a:t>
            </a:r>
            <a:r>
              <a:rPr lang="hu-HU" sz="1200" dirty="0">
                <a:solidFill>
                  <a:srgbClr val="000000"/>
                </a:solidFill>
                <a:latin typeface="Arial Nova Cond" panose="020B0506020202020204" pitchFamily="34" charset="0"/>
              </a:rPr>
              <a:t>, mivel </a:t>
            </a:r>
            <a:r>
              <a:rPr lang="hu-HU" sz="1200" dirty="0" err="1">
                <a:solidFill>
                  <a:srgbClr val="000000"/>
                </a:solidFill>
                <a:latin typeface="Arial Nova Cond" panose="020B0506020202020204" pitchFamily="34" charset="0"/>
              </a:rPr>
              <a:t>mesterseges</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kornyezet</a:t>
            </a:r>
            <a:r>
              <a:rPr lang="hu-HU" sz="1200" dirty="0">
                <a:solidFill>
                  <a:srgbClr val="000000"/>
                </a:solidFill>
                <a:latin typeface="Arial Nova Cond" panose="020B0506020202020204" pitchFamily="34" charset="0"/>
              </a:rPr>
              <a:t>, nincsenek zavarok/zajok.</a:t>
            </a:r>
            <a:endParaRPr lang="hu-HU" sz="1200" dirty="0">
              <a:latin typeface="Arial Nova Cond" panose="020B0506020202020204" pitchFamily="34" charset="0"/>
            </a:endParaRPr>
          </a:p>
        </p:txBody>
      </p:sp>
      <p:sp>
        <p:nvSpPr>
          <p:cNvPr id="15" name="Téglalap: szamárfül 14">
            <a:extLst>
              <a:ext uri="{FF2B5EF4-FFF2-40B4-BE49-F238E27FC236}">
                <a16:creationId xmlns:a16="http://schemas.microsoft.com/office/drawing/2014/main" id="{D291A01E-D947-402D-8792-9291CBC3C627}"/>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Igen.</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Készül a szimulációs környezet. Nagy erőket fektetek abba, hogy ezt megcsináljam nem kevés plusz feladatot jelent, de megcsinálom.</a:t>
            </a:r>
            <a:endParaRPr lang="hu-HU" sz="1200" dirty="0">
              <a:solidFill>
                <a:schemeClr val="bg1"/>
              </a:solidFill>
              <a:latin typeface="Arial Nova Cond" panose="020B0506020202020204" pitchFamily="34" charset="0"/>
            </a:endParaRPr>
          </a:p>
        </p:txBody>
      </p:sp>
      <p:sp>
        <p:nvSpPr>
          <p:cNvPr id="24" name="Téglalap: szamárfül 23">
            <a:extLst>
              <a:ext uri="{FF2B5EF4-FFF2-40B4-BE49-F238E27FC236}">
                <a16:creationId xmlns:a16="http://schemas.microsoft.com/office/drawing/2014/main" id="{696F4388-5765-4250-AB72-1F0E03DCCD81}"/>
              </a:ext>
            </a:extLst>
          </p:cNvPr>
          <p:cNvSpPr/>
          <p:nvPr/>
        </p:nvSpPr>
        <p:spPr>
          <a:xfrm>
            <a:off x="2141907" y="3397883"/>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Igen.</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Az algoritmus működésének be-mutatásának céljából, bizonyítás és egyéb összehasonlító vizsgálatok szempontjából egyéként is elenged-</a:t>
            </a:r>
            <a:r>
              <a:rPr lang="hu-HU" sz="1200" dirty="0" err="1">
                <a:solidFill>
                  <a:srgbClr val="000000"/>
                </a:solidFill>
                <a:latin typeface="Arial Nova Cond" panose="020B0506020202020204" pitchFamily="34" charset="0"/>
              </a:rPr>
              <a:t>hetetlen</a:t>
            </a:r>
            <a:r>
              <a:rPr lang="hu-HU" sz="1200" dirty="0">
                <a:solidFill>
                  <a:srgbClr val="000000"/>
                </a:solidFill>
                <a:latin typeface="Arial Nova Cond" panose="020B0506020202020204" pitchFamily="34" charset="0"/>
              </a:rPr>
              <a:t>. (</a:t>
            </a:r>
            <a:r>
              <a:rPr lang="hu-HU" sz="1200" dirty="0">
                <a:solidFill>
                  <a:schemeClr val="bg1"/>
                </a:solidFill>
                <a:latin typeface="Arial Nova Cond" panose="020B0506020202020204" pitchFamily="34" charset="0"/>
              </a:rPr>
              <a:t>lásd. Későbbi </a:t>
            </a:r>
            <a:r>
              <a:rPr lang="hu-HU" sz="1200" dirty="0" err="1">
                <a:solidFill>
                  <a:schemeClr val="bg1"/>
                </a:solidFill>
                <a:latin typeface="Arial Nova Cond" panose="020B0506020202020204" pitchFamily="34" charset="0"/>
              </a:rPr>
              <a:t>slidok</a:t>
            </a:r>
            <a:r>
              <a:rPr lang="hu-HU" sz="1200" dirty="0">
                <a:solidFill>
                  <a:srgbClr val="000000"/>
                </a:solidFill>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3738259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3" grpId="0" animBg="1"/>
      <p:bldP spid="13" grpId="0" animBg="1"/>
      <p:bldP spid="15" grpId="0" animBg="1"/>
      <p:bldP spid="2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soportba foglalás 1">
            <a:extLst>
              <a:ext uri="{FF2B5EF4-FFF2-40B4-BE49-F238E27FC236}">
                <a16:creationId xmlns:a16="http://schemas.microsoft.com/office/drawing/2014/main" id="{77881899-E6BA-4BAF-8110-051B7E6DC8B8}"/>
              </a:ext>
            </a:extLst>
          </p:cNvPr>
          <p:cNvGrpSpPr/>
          <p:nvPr/>
        </p:nvGrpSpPr>
        <p:grpSpPr>
          <a:xfrm>
            <a:off x="472591" y="1722594"/>
            <a:ext cx="11719408" cy="1376579"/>
            <a:chOff x="472591" y="1722594"/>
            <a:chExt cx="11719408" cy="1376579"/>
          </a:xfrm>
        </p:grpSpPr>
        <p:sp>
          <p:nvSpPr>
            <p:cNvPr id="17" name="Szöveg helye 14">
              <a:extLst>
                <a:ext uri="{FF2B5EF4-FFF2-40B4-BE49-F238E27FC236}">
                  <a16:creationId xmlns:a16="http://schemas.microsoft.com/office/drawing/2014/main" id="{7A1AAD10-1B74-41EF-93E9-9CA28C27D00E}"/>
                </a:ext>
              </a:extLst>
            </p:cNvPr>
            <p:cNvSpPr txBox="1">
              <a:spLocks/>
            </p:cNvSpPr>
            <p:nvPr/>
          </p:nvSpPr>
          <p:spPr>
            <a:xfrm>
              <a:off x="472591" y="1722594"/>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1,</a:t>
              </a:r>
              <a:r>
                <a:rPr lang="hu-HU" dirty="0">
                  <a:solidFill>
                    <a:schemeClr val="tx1"/>
                  </a:solidFill>
                  <a:latin typeface="Calibri Light" panose="020F0302020204030204" pitchFamily="34" charset="0"/>
                  <a:cs typeface="Calibri Light" panose="020F0302020204030204" pitchFamily="34" charset="0"/>
                </a:rPr>
                <a:t> Kertész Gábor szakmai kifogásai a </a:t>
              </a:r>
              <a:r>
                <a:rPr lang="hu-HU" dirty="0" err="1">
                  <a:solidFill>
                    <a:schemeClr val="tx1"/>
                  </a:solidFill>
                  <a:latin typeface="Calibri Light" panose="020F0302020204030204" pitchFamily="34" charset="0"/>
                  <a:cs typeface="Calibri Light" panose="020F0302020204030204" pitchFamily="34" charset="0"/>
                </a:rPr>
                <a:t>válassztott</a:t>
              </a:r>
              <a:r>
                <a:rPr lang="hu-HU" dirty="0">
                  <a:solidFill>
                    <a:schemeClr val="tx1"/>
                  </a:solidFill>
                  <a:latin typeface="Calibri Light" panose="020F0302020204030204" pitchFamily="34" charset="0"/>
                  <a:cs typeface="Calibri Light" panose="020F0302020204030204" pitchFamily="34" charset="0"/>
                </a:rPr>
                <a:t> modell ellen.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20" name="Szöveg helye 14">
              <a:extLst>
                <a:ext uri="{FF2B5EF4-FFF2-40B4-BE49-F238E27FC236}">
                  <a16:creationId xmlns:a16="http://schemas.microsoft.com/office/drawing/2014/main" id="{19B9504A-BCF0-4DF5-9119-F012BBC183EF}"/>
                </a:ext>
              </a:extLst>
            </p:cNvPr>
            <p:cNvSpPr txBox="1">
              <a:spLocks/>
            </p:cNvSpPr>
            <p:nvPr/>
          </p:nvSpPr>
          <p:spPr>
            <a:xfrm>
              <a:off x="945182" y="2093557"/>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LSTM modell összevetése a jelenlegivel teljesen releváns kutatási téma lehet</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69</a:t>
            </a:fld>
            <a:endParaRPr lang="en-GB" dirty="0"/>
          </a:p>
        </p:txBody>
      </p:sp>
      <p:sp>
        <p:nvSpPr>
          <p:cNvPr id="15" name="Szöveg helye 14">
            <a:extLst>
              <a:ext uri="{FF2B5EF4-FFF2-40B4-BE49-F238E27FC236}">
                <a16:creationId xmlns:a16="http://schemas.microsoft.com/office/drawing/2014/main" id="{F58227C4-4CD8-4B6B-9279-6DA6E9EC61F5}"/>
              </a:ext>
            </a:extLst>
          </p:cNvPr>
          <p:cNvSpPr txBox="1">
            <a:spLocks/>
          </p:cNvSpPr>
          <p:nvPr/>
        </p:nvSpPr>
        <p:spPr>
          <a:xfrm>
            <a:off x="945182"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Teljesen jogos felvetés,</a:t>
            </a:r>
            <a:r>
              <a:rPr lang="hu-HU" dirty="0">
                <a:solidFill>
                  <a:schemeClr val="tx1"/>
                </a:solidFill>
                <a:latin typeface="Calibri Light" panose="020F0302020204030204" pitchFamily="34" charset="0"/>
                <a:cs typeface="Calibri Light" panose="020F0302020204030204" pitchFamily="34" charset="0"/>
              </a:rPr>
              <a:t> a történeti hűséghez hozzátartozik, hogy egy meglévő elgondolást akartunk implementálni és </a:t>
            </a:r>
            <a:r>
              <a:rPr lang="hu-HU" dirty="0" err="1">
                <a:solidFill>
                  <a:schemeClr val="tx1"/>
                </a:solidFill>
                <a:latin typeface="Calibri Light" panose="020F0302020204030204" pitchFamily="34" charset="0"/>
                <a:cs typeface="Calibri Light" panose="020F0302020204030204" pitchFamily="34" charset="0"/>
              </a:rPr>
              <a:t>alakalmazni</a:t>
            </a:r>
            <a:r>
              <a:rPr lang="hu-HU" dirty="0">
                <a:solidFill>
                  <a:schemeClr val="tx1"/>
                </a:solidFill>
                <a:latin typeface="Calibri Light" panose="020F0302020204030204" pitchFamily="34" charset="0"/>
                <a:cs typeface="Calibri Light" panose="020F0302020204030204" pitchFamily="34" charset="0"/>
              </a:rPr>
              <a:t>.</a:t>
            </a:r>
          </a:p>
        </p:txBody>
      </p:sp>
      <p:sp>
        <p:nvSpPr>
          <p:cNvPr id="24" name="Szöveg helye 14">
            <a:extLst>
              <a:ext uri="{FF2B5EF4-FFF2-40B4-BE49-F238E27FC236}">
                <a16:creationId xmlns:a16="http://schemas.microsoft.com/office/drawing/2014/main" id="{42814B5E-DDA6-462F-9111-8A6A16C67380}"/>
              </a:ext>
            </a:extLst>
          </p:cNvPr>
          <p:cNvSpPr txBox="1">
            <a:spLocks/>
          </p:cNvSpPr>
          <p:nvPr/>
        </p:nvSpPr>
        <p:spPr>
          <a:xfrm>
            <a:off x="4425386"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Jó ötlet, tervbe volt véve,</a:t>
            </a:r>
            <a:r>
              <a:rPr lang="hu-HU" dirty="0">
                <a:solidFill>
                  <a:schemeClr val="tx1"/>
                </a:solidFill>
                <a:latin typeface="Calibri Light" panose="020F0302020204030204" pitchFamily="34" charset="0"/>
                <a:cs typeface="Calibri Light" panose="020F0302020204030204" pitchFamily="34" charset="0"/>
              </a:rPr>
              <a:t> az egész kutatás logikája úgy volt felépítve, hogy ezt a megoldást csak akkor fogadom el, ha össze tudom vetni a másik (eredeti) elképzeléssel és mérésekkel tudom igazolni az utóbbi létjogosultságát.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Mivel még az eredetit sem tudtuk összevetni a </a:t>
            </a:r>
            <a:r>
              <a:rPr lang="hu-HU" dirty="0" err="1">
                <a:solidFill>
                  <a:schemeClr val="tx1"/>
                </a:solidFill>
                <a:latin typeface="Calibri Light" panose="020F0302020204030204" pitchFamily="34" charset="0"/>
                <a:cs typeface="Calibri Light" panose="020F0302020204030204" pitchFamily="34" charset="0"/>
              </a:rPr>
              <a:t>threshold</a:t>
            </a:r>
            <a:r>
              <a:rPr lang="hu-HU" dirty="0">
                <a:solidFill>
                  <a:schemeClr val="tx1"/>
                </a:solidFill>
                <a:latin typeface="Calibri Light" panose="020F0302020204030204" pitchFamily="34" charset="0"/>
                <a:cs typeface="Calibri Light" panose="020F0302020204030204" pitchFamily="34" charset="0"/>
              </a:rPr>
              <a:t> alapúval ezért idáig nem </a:t>
            </a:r>
            <a:r>
              <a:rPr lang="hu-HU" dirty="0" err="1">
                <a:solidFill>
                  <a:schemeClr val="tx1"/>
                </a:solidFill>
                <a:latin typeface="Calibri Light" panose="020F0302020204030204" pitchFamily="34" charset="0"/>
                <a:cs typeface="Calibri Light" panose="020F0302020204030204" pitchFamily="34" charset="0"/>
              </a:rPr>
              <a:t>juttottunk</a:t>
            </a:r>
            <a:r>
              <a:rPr lang="hu-HU" dirty="0">
                <a:solidFill>
                  <a:schemeClr val="tx1"/>
                </a:solidFill>
                <a:latin typeface="Calibri Light" panose="020F0302020204030204" pitchFamily="34" charset="0"/>
                <a:cs typeface="Calibri Light" panose="020F0302020204030204" pitchFamily="34" charset="0"/>
              </a:rPr>
              <a:t> el.</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Tervbe volt véve, hogy ezt a </a:t>
            </a:r>
            <a:r>
              <a:rPr lang="hu-HU" dirty="0" err="1">
                <a:solidFill>
                  <a:schemeClr val="tx1"/>
                </a:solidFill>
                <a:latin typeface="Calibri Light" panose="020F0302020204030204" pitchFamily="34" charset="0"/>
                <a:cs typeface="Calibri Light" panose="020F0302020204030204" pitchFamily="34" charset="0"/>
              </a:rPr>
              <a:t>módsezrt</a:t>
            </a:r>
            <a:r>
              <a:rPr lang="hu-HU" dirty="0">
                <a:solidFill>
                  <a:schemeClr val="tx1"/>
                </a:solidFill>
                <a:latin typeface="Calibri Light" panose="020F0302020204030204" pitchFamily="34" charset="0"/>
                <a:cs typeface="Calibri Light" panose="020F0302020204030204" pitchFamily="34" charset="0"/>
              </a:rPr>
              <a:t> mint hozzáadott kutatási értéket prezentáljuk.</a:t>
            </a:r>
          </a:p>
        </p:txBody>
      </p:sp>
      <p:sp>
        <p:nvSpPr>
          <p:cNvPr id="26" name="Szöveg helye 14">
            <a:extLst>
              <a:ext uri="{FF2B5EF4-FFF2-40B4-BE49-F238E27FC236}">
                <a16:creationId xmlns:a16="http://schemas.microsoft.com/office/drawing/2014/main" id="{422D72C3-F872-4205-8D7D-8D8642B7AA57}"/>
              </a:ext>
            </a:extLst>
          </p:cNvPr>
          <p:cNvSpPr txBox="1">
            <a:spLocks/>
          </p:cNvSpPr>
          <p:nvPr/>
        </p:nvSpPr>
        <p:spPr>
          <a:xfrm>
            <a:off x="8233476"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A szimulációs környezet,</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(következő) vázolni is fogom, hogy milyen kísérlet keretében képzeltem ezt el.</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Természetesen ha azon a teszten átmegy akkor a </a:t>
            </a:r>
            <a:r>
              <a:rPr lang="hu-HU" dirty="0" err="1">
                <a:solidFill>
                  <a:schemeClr val="tx1"/>
                </a:solidFill>
                <a:latin typeface="Calibri Light" panose="020F0302020204030204" pitchFamily="34" charset="0"/>
                <a:cs typeface="Calibri Light" panose="020F0302020204030204" pitchFamily="34" charset="0"/>
              </a:rPr>
              <a:t>production</a:t>
            </a:r>
            <a:r>
              <a:rPr lang="hu-HU" dirty="0">
                <a:solidFill>
                  <a:schemeClr val="tx1"/>
                </a:solidFill>
                <a:latin typeface="Calibri Light" panose="020F0302020204030204" pitchFamily="34" charset="0"/>
                <a:cs typeface="Calibri Light" panose="020F0302020204030204" pitchFamily="34" charset="0"/>
              </a:rPr>
              <a:t>-be is ez a megoldás megy be.</a:t>
            </a:r>
          </a:p>
        </p:txBody>
      </p:sp>
    </p:spTree>
    <p:extLst>
      <p:ext uri="{BB962C8B-B14F-4D97-AF65-F5344CB8AC3E}">
        <p14:creationId xmlns:p14="http://schemas.microsoft.com/office/powerpoint/2010/main" val="329199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04167E-6 1.11111E-6 L -1.04167E-6 -0.23195 " pathEditMode="relative" rAng="0" ptsTypes="AA">
                                      <p:cBhvr>
                                        <p:cTn id="6" dur="2000" fill="hold"/>
                                        <p:tgtEl>
                                          <p:spTgt spid="2"/>
                                        </p:tgtEl>
                                        <p:attrNameLst>
                                          <p:attrName>ppt_x</p:attrName>
                                          <p:attrName>ppt_y</p:attrName>
                                        </p:attrNameLst>
                                      </p:cBhvr>
                                      <p:rCtr x="0" y="-11597"/>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4" grpId="0" animBg="1"/>
      <p:bldP spid="26"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chemeClr val="bg1">
            <a:alpha val="1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1" name="Straight Connector 2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defTabSz="457200">
              <a:spcAft>
                <a:spcPts val="600"/>
              </a:spcAft>
            </a:pPr>
            <a:fld id="{19B51A1E-902D-48AF-9020-955120F399B6}" type="slidenum">
              <a:rPr lang="en-GB" smtClean="0">
                <a:solidFill>
                  <a:srgbClr val="FFFFFF"/>
                </a:solidFill>
              </a:rPr>
              <a:pPr defTabSz="457200">
                <a:spcAft>
                  <a:spcPts val="600"/>
                </a:spcAft>
              </a:pPr>
              <a:t>7</a:t>
            </a:fld>
            <a:endParaRPr lang="en-GB">
              <a:solidFill>
                <a:srgbClr val="FFFFFF"/>
              </a:solidFill>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a:xfrm>
            <a:off x="523875" y="425950"/>
            <a:ext cx="11210925" cy="744836"/>
          </a:xfrm>
        </p:spPr>
        <p:txBody>
          <a:bodyPr vert="horz" lIns="91440" tIns="45720" rIns="91440" bIns="45720" rtlCol="0" anchor="ctr">
            <a:normAutofit/>
          </a:bodyPr>
          <a:lstStyle/>
          <a:p>
            <a:pPr algn="ctr"/>
            <a:r>
              <a:rPr lang="hu-HU" sz="3600" dirty="0">
                <a:solidFill>
                  <a:schemeClr val="tx1">
                    <a:lumMod val="85000"/>
                    <a:lumOff val="15000"/>
                  </a:schemeClr>
                </a:solidFill>
              </a:rPr>
              <a:t>A Neurális háló tanítása</a:t>
            </a:r>
            <a:endParaRPr lang="en-GB" sz="3600" dirty="0">
              <a:solidFill>
                <a:schemeClr val="tx1">
                  <a:lumMod val="85000"/>
                  <a:lumOff val="15000"/>
                </a:schemeClr>
              </a:solidFill>
            </a:endParaRPr>
          </a:p>
        </p:txBody>
      </p:sp>
      <p:sp>
        <p:nvSpPr>
          <p:cNvPr id="22" name="Szöveg helye 17">
            <a:extLst>
              <a:ext uri="{FF2B5EF4-FFF2-40B4-BE49-F238E27FC236}">
                <a16:creationId xmlns:a16="http://schemas.microsoft.com/office/drawing/2014/main" id="{2553D144-03D7-4FC2-8C8D-69742709A5FE}"/>
              </a:ext>
            </a:extLst>
          </p:cNvPr>
          <p:cNvSpPr txBox="1">
            <a:spLocks/>
          </p:cNvSpPr>
          <p:nvPr/>
        </p:nvSpPr>
        <p:spPr>
          <a:xfrm>
            <a:off x="1851822" y="1771230"/>
            <a:ext cx="2396238" cy="368224"/>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Iteráció</a:t>
            </a:r>
            <a:r>
              <a:rPr lang="en-GB" dirty="0"/>
              <a:t> = 250</a:t>
            </a:r>
          </a:p>
        </p:txBody>
      </p:sp>
      <p:pic>
        <p:nvPicPr>
          <p:cNvPr id="7" name="Kép 6">
            <a:extLst>
              <a:ext uri="{FF2B5EF4-FFF2-40B4-BE49-F238E27FC236}">
                <a16:creationId xmlns:a16="http://schemas.microsoft.com/office/drawing/2014/main" id="{6D2D2F45-FB9D-48BA-B4EA-CBD9C790DB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277" y="2247741"/>
            <a:ext cx="5687649" cy="3199302"/>
          </a:xfrm>
          <a:prstGeom prst="rect">
            <a:avLst/>
          </a:prstGeom>
        </p:spPr>
      </p:pic>
      <p:sp>
        <p:nvSpPr>
          <p:cNvPr id="18" name="Szöveg helye 17">
            <a:extLst>
              <a:ext uri="{FF2B5EF4-FFF2-40B4-BE49-F238E27FC236}">
                <a16:creationId xmlns:a16="http://schemas.microsoft.com/office/drawing/2014/main" id="{B25A3526-0A49-44C2-9CB2-B62A57FAEBDA}"/>
              </a:ext>
            </a:extLst>
          </p:cNvPr>
          <p:cNvSpPr txBox="1">
            <a:spLocks/>
          </p:cNvSpPr>
          <p:nvPr/>
        </p:nvSpPr>
        <p:spPr>
          <a:xfrm>
            <a:off x="3801730" y="5733778"/>
            <a:ext cx="2396238" cy="85110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Láthatjuk, hogyan változnak a súlyok a tanulás során</a:t>
            </a:r>
            <a:endParaRPr lang="en-GB" dirty="0"/>
          </a:p>
        </p:txBody>
      </p:sp>
      <p:sp>
        <p:nvSpPr>
          <p:cNvPr id="17" name="Szöveg helye 17">
            <a:extLst>
              <a:ext uri="{FF2B5EF4-FFF2-40B4-BE49-F238E27FC236}">
                <a16:creationId xmlns:a16="http://schemas.microsoft.com/office/drawing/2014/main" id="{54EFFFCF-24F3-4DD8-8A1D-14F25BC8361B}"/>
              </a:ext>
            </a:extLst>
          </p:cNvPr>
          <p:cNvSpPr txBox="1">
            <a:spLocks/>
          </p:cNvSpPr>
          <p:nvPr/>
        </p:nvSpPr>
        <p:spPr>
          <a:xfrm>
            <a:off x="2272664" y="2534476"/>
            <a:ext cx="3859165" cy="85110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250 iteráció után a </a:t>
            </a:r>
            <a:r>
              <a:rPr lang="hu-HU" dirty="0">
                <a:solidFill>
                  <a:schemeClr val="accent2"/>
                </a:solidFill>
              </a:rPr>
              <a:t>becslési hiba</a:t>
            </a:r>
            <a:r>
              <a:rPr lang="hu-HU" dirty="0"/>
              <a:t> egy elfogadható szint alá csökkent</a:t>
            </a:r>
            <a:endParaRPr lang="en-GB" dirty="0"/>
          </a:p>
        </p:txBody>
      </p:sp>
      <p:sp>
        <p:nvSpPr>
          <p:cNvPr id="20" name="Ábra 18" title="Sablon utasítási nyíl">
            <a:extLst>
              <a:ext uri="{FF2B5EF4-FFF2-40B4-BE49-F238E27FC236}">
                <a16:creationId xmlns:a16="http://schemas.microsoft.com/office/drawing/2014/main" id="{8A267097-18E3-41CC-BFC4-81F792E5B1A2}"/>
              </a:ext>
            </a:extLst>
          </p:cNvPr>
          <p:cNvSpPr/>
          <p:nvPr/>
        </p:nvSpPr>
        <p:spPr>
          <a:xfrm rot="7109028" flipH="1" flipV="1">
            <a:off x="1977822" y="2112761"/>
            <a:ext cx="453870" cy="669953"/>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16" name="Ábra 18" title="Sablon utasítási nyíl">
            <a:extLst>
              <a:ext uri="{FF2B5EF4-FFF2-40B4-BE49-F238E27FC236}">
                <a16:creationId xmlns:a16="http://schemas.microsoft.com/office/drawing/2014/main" id="{B58F3747-A9FD-4C76-8943-FA056F31558E}"/>
              </a:ext>
            </a:extLst>
          </p:cNvPr>
          <p:cNvSpPr/>
          <p:nvPr/>
        </p:nvSpPr>
        <p:spPr>
          <a:xfrm>
            <a:off x="5743756" y="4495563"/>
            <a:ext cx="875636" cy="116005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pic>
        <p:nvPicPr>
          <p:cNvPr id="5" name="Kép 4">
            <a:extLst>
              <a:ext uri="{FF2B5EF4-FFF2-40B4-BE49-F238E27FC236}">
                <a16:creationId xmlns:a16="http://schemas.microsoft.com/office/drawing/2014/main" id="{5EFBE266-8152-4D4D-A1F2-005F67DF1F5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81574" y="1104271"/>
            <a:ext cx="5527509" cy="5291134"/>
          </a:xfrm>
          <a:prstGeom prst="rect">
            <a:avLst/>
          </a:prstGeom>
        </p:spPr>
      </p:pic>
    </p:spTree>
    <p:extLst>
      <p:ext uri="{BB962C8B-B14F-4D97-AF65-F5344CB8AC3E}">
        <p14:creationId xmlns:p14="http://schemas.microsoft.com/office/powerpoint/2010/main" val="330096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soportba foglalás 1">
            <a:extLst>
              <a:ext uri="{FF2B5EF4-FFF2-40B4-BE49-F238E27FC236}">
                <a16:creationId xmlns:a16="http://schemas.microsoft.com/office/drawing/2014/main" id="{8FC9D4EA-C380-4021-8649-E4A67E03965F}"/>
              </a:ext>
            </a:extLst>
          </p:cNvPr>
          <p:cNvGrpSpPr/>
          <p:nvPr/>
        </p:nvGrpSpPr>
        <p:grpSpPr>
          <a:xfrm>
            <a:off x="472591" y="2728210"/>
            <a:ext cx="11719409" cy="1351563"/>
            <a:chOff x="472591" y="2728210"/>
            <a:chExt cx="11719409" cy="1351563"/>
          </a:xfrm>
        </p:grpSpPr>
        <p:sp>
          <p:nvSpPr>
            <p:cNvPr id="14" name="Szöveg helye 14">
              <a:extLst>
                <a:ext uri="{FF2B5EF4-FFF2-40B4-BE49-F238E27FC236}">
                  <a16:creationId xmlns:a16="http://schemas.microsoft.com/office/drawing/2014/main" id="{710F8F71-9AA7-440B-BF99-75DC7F662FE3}"/>
                </a:ext>
              </a:extLst>
            </p:cNvPr>
            <p:cNvSpPr txBox="1">
              <a:spLocks/>
            </p:cNvSpPr>
            <p:nvPr/>
          </p:nvSpPr>
          <p:spPr>
            <a:xfrm>
              <a:off x="472591" y="2728210"/>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2,</a:t>
              </a:r>
              <a:r>
                <a:rPr lang="hu-HU" dirty="0">
                  <a:solidFill>
                    <a:schemeClr val="tx1"/>
                  </a:solidFill>
                  <a:latin typeface="Calibri Light" panose="020F0302020204030204" pitchFamily="34" charset="0"/>
                  <a:cs typeface="Calibri Light" panose="020F0302020204030204" pitchFamily="34" charset="0"/>
                </a:rPr>
                <a:t> A mérési eredményeknek szimulált környezetet kell biztosítani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21" name="Szöveg helye 14">
              <a:extLst>
                <a:ext uri="{FF2B5EF4-FFF2-40B4-BE49-F238E27FC236}">
                  <a16:creationId xmlns:a16="http://schemas.microsoft.com/office/drawing/2014/main" id="{265111A0-E679-4B4F-8177-62B427429A43}"/>
                </a:ext>
              </a:extLst>
            </p:cNvPr>
            <p:cNvSpPr txBox="1">
              <a:spLocks/>
            </p:cNvSpPr>
            <p:nvPr/>
          </p:nvSpPr>
          <p:spPr>
            <a:xfrm>
              <a:off x="945183" y="3074157"/>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Készült szimulált környezet, ahol össze lehet hasonlítani az egyes modelleket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70</a:t>
            </a:fld>
            <a:endParaRPr lang="en-GB" dirty="0"/>
          </a:p>
        </p:txBody>
      </p:sp>
      <p:sp>
        <p:nvSpPr>
          <p:cNvPr id="15" name="Szöveg helye 14">
            <a:extLst>
              <a:ext uri="{FF2B5EF4-FFF2-40B4-BE49-F238E27FC236}">
                <a16:creationId xmlns:a16="http://schemas.microsoft.com/office/drawing/2014/main" id="{7EF69865-2DEE-47A4-A418-AAF523AE69D5}"/>
              </a:ext>
            </a:extLst>
          </p:cNvPr>
          <p:cNvSpPr txBox="1">
            <a:spLocks/>
          </p:cNvSpPr>
          <p:nvPr/>
        </p:nvSpPr>
        <p:spPr>
          <a:xfrm>
            <a:off x="945182"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Szimulált környezetet az elméletnek,</a:t>
            </a:r>
            <a:r>
              <a:rPr lang="hu-HU" dirty="0">
                <a:solidFill>
                  <a:schemeClr val="tx1"/>
                </a:solidFill>
                <a:latin typeface="Calibri Light" panose="020F0302020204030204" pitchFamily="34" charset="0"/>
                <a:cs typeface="Calibri Light" panose="020F0302020204030204" pitchFamily="34" charset="0"/>
              </a:rPr>
              <a:t> Hagyatkozok a Józsi megjegyzésére mert ő már megcsinálta a doktorit és tudja miről beszél ezért nem veszem </a:t>
            </a:r>
            <a:r>
              <a:rPr lang="hu-HU" dirty="0" err="1">
                <a:solidFill>
                  <a:schemeClr val="tx1"/>
                </a:solidFill>
                <a:latin typeface="Calibri Light" panose="020F0302020204030204" pitchFamily="34" charset="0"/>
                <a:cs typeface="Calibri Light" panose="020F0302020204030204" pitchFamily="34" charset="0"/>
              </a:rPr>
              <a:t>félválról</a:t>
            </a:r>
            <a:r>
              <a:rPr lang="hu-HU" dirty="0">
                <a:solidFill>
                  <a:schemeClr val="tx1"/>
                </a:solidFill>
                <a:latin typeface="Calibri Light" panose="020F0302020204030204" pitchFamily="34" charset="0"/>
                <a:cs typeface="Calibri Light" panose="020F0302020204030204" pitchFamily="34" charset="0"/>
              </a:rPr>
              <a:t> a felvetését</a:t>
            </a:r>
          </a:p>
        </p:txBody>
      </p:sp>
      <p:sp>
        <p:nvSpPr>
          <p:cNvPr id="24" name="Szöveg helye 14">
            <a:extLst>
              <a:ext uri="{FF2B5EF4-FFF2-40B4-BE49-F238E27FC236}">
                <a16:creationId xmlns:a16="http://schemas.microsoft.com/office/drawing/2014/main" id="{55C68DBA-3C80-4914-AB72-7C1E15076513}"/>
              </a:ext>
            </a:extLst>
          </p:cNvPr>
          <p:cNvSpPr txBox="1">
            <a:spLocks/>
          </p:cNvSpPr>
          <p:nvPr/>
        </p:nvSpPr>
        <p:spPr>
          <a:xfrm>
            <a:off x="4425386"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Ugyanakkor én aki a társadalom kutatás világából jövök,</a:t>
            </a:r>
            <a:r>
              <a:rPr lang="hu-HU" dirty="0">
                <a:solidFill>
                  <a:schemeClr val="tx1"/>
                </a:solidFill>
                <a:latin typeface="Calibri Light" panose="020F0302020204030204" pitchFamily="34" charset="0"/>
                <a:cs typeface="Calibri Light" panose="020F0302020204030204" pitchFamily="34" charset="0"/>
              </a:rPr>
              <a:t> és belátom nagy a különbség a mérnöki és a társadalom tudományok között – felmerül bennem a kérdés, hogy miért nem lehet valamit valószínűségi alapon </a:t>
            </a:r>
            <a:r>
              <a:rPr lang="hu-HU" dirty="0" err="1">
                <a:solidFill>
                  <a:schemeClr val="tx1"/>
                </a:solidFill>
                <a:latin typeface="Calibri Light" panose="020F0302020204030204" pitchFamily="34" charset="0"/>
                <a:cs typeface="Calibri Light" panose="020F0302020204030204" pitchFamily="34" charset="0"/>
              </a:rPr>
              <a:t>eflogadni</a:t>
            </a:r>
            <a:r>
              <a:rPr lang="hu-HU"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Azt gondolom – de Gábor majd kijavít, ha nem így van – hogy ML megoldásokban sokszor senki nem tudja, hogy egy módszer miért működik jobban mint egy másik – ha erre képes lennék </a:t>
            </a:r>
            <a:r>
              <a:rPr lang="hu-HU" dirty="0" err="1">
                <a:solidFill>
                  <a:schemeClr val="tx1"/>
                </a:solidFill>
                <a:latin typeface="Calibri Light" panose="020F0302020204030204" pitchFamily="34" charset="0"/>
                <a:cs typeface="Calibri Light" panose="020F0302020204030204" pitchFamily="34" charset="0"/>
              </a:rPr>
              <a:t>valószínáleg</a:t>
            </a:r>
            <a:r>
              <a:rPr lang="hu-HU" dirty="0">
                <a:solidFill>
                  <a:schemeClr val="tx1"/>
                </a:solidFill>
                <a:latin typeface="Calibri Light" panose="020F0302020204030204" pitchFamily="34" charset="0"/>
                <a:cs typeface="Calibri Light" panose="020F0302020204030204" pitchFamily="34" charset="0"/>
              </a:rPr>
              <a:t> már Nobel </a:t>
            </a:r>
            <a:r>
              <a:rPr lang="hu-HU" dirty="0" err="1">
                <a:solidFill>
                  <a:schemeClr val="tx1"/>
                </a:solidFill>
                <a:latin typeface="Calibri Light" panose="020F0302020204030204" pitchFamily="34" charset="0"/>
                <a:cs typeface="Calibri Light" panose="020F0302020204030204" pitchFamily="34" charset="0"/>
              </a:rPr>
              <a:t>dijat</a:t>
            </a:r>
            <a:r>
              <a:rPr lang="hu-HU" dirty="0">
                <a:solidFill>
                  <a:schemeClr val="tx1"/>
                </a:solidFill>
                <a:latin typeface="Calibri Light" panose="020F0302020204030204" pitchFamily="34" charset="0"/>
                <a:cs typeface="Calibri Light" panose="020F0302020204030204" pitchFamily="34" charset="0"/>
              </a:rPr>
              <a:t> kaptam volna.</a:t>
            </a:r>
          </a:p>
        </p:txBody>
      </p:sp>
      <p:sp>
        <p:nvSpPr>
          <p:cNvPr id="25" name="Szöveg helye 14">
            <a:extLst>
              <a:ext uri="{FF2B5EF4-FFF2-40B4-BE49-F238E27FC236}">
                <a16:creationId xmlns:a16="http://schemas.microsoft.com/office/drawing/2014/main" id="{3D0D3BBC-BCF1-4307-9DED-0E72A59A2437}"/>
              </a:ext>
            </a:extLst>
          </p:cNvPr>
          <p:cNvSpPr txBox="1">
            <a:spLocks/>
          </p:cNvSpPr>
          <p:nvPr/>
        </p:nvSpPr>
        <p:spPr>
          <a:xfrm>
            <a:off x="8233476"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Visszatérve,</a:t>
            </a:r>
            <a:r>
              <a:rPr lang="hu-HU" dirty="0">
                <a:solidFill>
                  <a:schemeClr val="tx1"/>
                </a:solidFill>
                <a:latin typeface="Calibri Light" panose="020F0302020204030204" pitchFamily="34" charset="0"/>
                <a:cs typeface="Calibri Light" panose="020F0302020204030204" pitchFamily="34" charset="0"/>
              </a:rPr>
              <a:t> azt gondolom, hogy itt maximum azt lehet majd bemutatni, statisztikai tesztekkel alá tudtam támasztani azt hogy .. Illetve, hogy ilyen és ilyen valószínűséggel mondhatom azt, hogy az adott módszer 100 esetben jobb eredményt fog adni mint .. Illetve annak a valószínűsége, hogy a módszer nem jobb mint a másik módszer a tesztek alapján (p &lt; 0.05, vagy p &lt; 0.001)</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Statisztikai hipotézis vizsgálatok világában ilyen értékeket már el szoktak fogadni (lásd pl. gyógyszerkísérletek, várható </a:t>
            </a:r>
            <a:r>
              <a:rPr lang="hu-HU" dirty="0" err="1">
                <a:solidFill>
                  <a:schemeClr val="tx1"/>
                </a:solidFill>
                <a:latin typeface="Calibri Light" panose="020F0302020204030204" pitchFamily="34" charset="0"/>
                <a:cs typeface="Calibri Light" panose="020F0302020204030204" pitchFamily="34" charset="0"/>
              </a:rPr>
              <a:t>melléhatások</a:t>
            </a:r>
            <a:r>
              <a:rPr lang="hu-HU" dirty="0">
                <a:solidFill>
                  <a:schemeClr val="tx1"/>
                </a:solidFill>
                <a:latin typeface="Calibri Light" panose="020F0302020204030204" pitchFamily="34" charset="0"/>
                <a:cs typeface="Calibri Light" panose="020F0302020204030204" pitchFamily="34" charset="0"/>
              </a:rPr>
              <a:t> valószínűsége)</a:t>
            </a:r>
          </a:p>
        </p:txBody>
      </p:sp>
      <p:sp>
        <p:nvSpPr>
          <p:cNvPr id="9" name="Téglalap: szamárfül 8">
            <a:extLst>
              <a:ext uri="{FF2B5EF4-FFF2-40B4-BE49-F238E27FC236}">
                <a16:creationId xmlns:a16="http://schemas.microsoft.com/office/drawing/2014/main" id="{9EBE925F-9924-4886-A56E-2F8B801D4D34}"/>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54: </a:t>
            </a:r>
            <a:r>
              <a:rPr lang="hu-HU" sz="1200" dirty="0" err="1">
                <a:solidFill>
                  <a:srgbClr val="000000"/>
                </a:solidFill>
                <a:latin typeface="Arial Nova Cond" panose="020B0506020202020204" pitchFamily="34" charset="0"/>
              </a:rPr>
              <a:t>ertem</a:t>
            </a:r>
            <a:r>
              <a:rPr lang="hu-HU" sz="1200" dirty="0">
                <a:solidFill>
                  <a:srgbClr val="000000"/>
                </a:solidFill>
                <a:latin typeface="Arial Nova Cond" panose="020B0506020202020204" pitchFamily="34" charset="0"/>
              </a:rPr>
              <a:t>, hogy a </a:t>
            </a:r>
            <a:r>
              <a:rPr lang="hu-HU" sz="1200" dirty="0" err="1">
                <a:solidFill>
                  <a:srgbClr val="000000"/>
                </a:solidFill>
                <a:latin typeface="Arial Nova Cond" panose="020B0506020202020204" pitchFamily="34" charset="0"/>
              </a:rPr>
              <a:t>tarsadalomkutatas</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vilagabol</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jottel</a:t>
            </a:r>
            <a:r>
              <a:rPr lang="hu-HU" sz="1200" dirty="0">
                <a:solidFill>
                  <a:srgbClr val="000000"/>
                </a:solidFill>
                <a:latin typeface="Arial Nova Cond" panose="020B0506020202020204" pitchFamily="34" charset="0"/>
              </a:rPr>
              <a:t>, de informatikai </a:t>
            </a:r>
            <a:r>
              <a:rPr lang="hu-HU" sz="1200" dirty="0" err="1">
                <a:solidFill>
                  <a:srgbClr val="000000"/>
                </a:solidFill>
                <a:latin typeface="Arial Nova Cond" panose="020B0506020202020204" pitchFamily="34" charset="0"/>
              </a:rPr>
              <a:t>phd-n</a:t>
            </a:r>
            <a:r>
              <a:rPr lang="hu-HU" sz="1200" dirty="0">
                <a:solidFill>
                  <a:srgbClr val="000000"/>
                </a:solidFill>
                <a:latin typeface="Arial Nova Cond" panose="020B0506020202020204" pitchFamily="34" charset="0"/>
              </a:rPr>
              <a:t> dolgozol... </a:t>
            </a:r>
            <a:r>
              <a:rPr lang="hu-HU" sz="1200" dirty="0" err="1">
                <a:solidFill>
                  <a:srgbClr val="000000"/>
                </a:solidFill>
                <a:latin typeface="Arial Nova Cond" panose="020B0506020202020204" pitchFamily="34" charset="0"/>
              </a:rPr>
              <a:t>Termeszetesen</a:t>
            </a:r>
            <a:r>
              <a:rPr lang="hu-HU" sz="1200" dirty="0">
                <a:solidFill>
                  <a:srgbClr val="000000"/>
                </a:solidFill>
                <a:latin typeface="Arial Nova Cond" panose="020B0506020202020204" pitchFamily="34" charset="0"/>
              </a:rPr>
              <a:t> nem </a:t>
            </a:r>
            <a:r>
              <a:rPr lang="hu-HU" sz="1200" dirty="0" err="1">
                <a:solidFill>
                  <a:srgbClr val="000000"/>
                </a:solidFill>
                <a:latin typeface="Arial Nova Cond" panose="020B0506020202020204" pitchFamily="34" charset="0"/>
              </a:rPr>
              <a:t>allitom</a:t>
            </a:r>
            <a:r>
              <a:rPr lang="hu-HU" sz="1200" dirty="0">
                <a:solidFill>
                  <a:srgbClr val="000000"/>
                </a:solidFill>
                <a:latin typeface="Arial Nova Cond" panose="020B0506020202020204" pitchFamily="34" charset="0"/>
              </a:rPr>
              <a:t>, hogy nem szabad statisztikai alapon bizonyitani, csak szokatlan. :).</a:t>
            </a:r>
            <a:endParaRPr lang="hu-HU" sz="1200" dirty="0">
              <a:latin typeface="Arial Nova Cond" panose="020B0506020202020204" pitchFamily="34" charset="0"/>
            </a:endParaRPr>
          </a:p>
        </p:txBody>
      </p:sp>
      <p:sp>
        <p:nvSpPr>
          <p:cNvPr id="10" name="Téglalap: szamárfül 9">
            <a:extLst>
              <a:ext uri="{FF2B5EF4-FFF2-40B4-BE49-F238E27FC236}">
                <a16:creationId xmlns:a16="http://schemas.microsoft.com/office/drawing/2014/main" id="{DBD92642-DA15-4936-8E25-82DD4B7BA1A6}"/>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Dr. Prof Takács Márta – Bevezetés a Statisztikai hipotézis vizsgálatba című tantárgyát ebben a félévben (is) felvettem. Nem könnyű őt utol érni. De belenéztem a korábbi tananyagaiba amelyek végig </a:t>
            </a:r>
            <a:r>
              <a:rPr lang="hu-HU" sz="1200" dirty="0" err="1">
                <a:solidFill>
                  <a:srgbClr val="000000"/>
                </a:solidFill>
                <a:latin typeface="Arial Nova Cond" panose="020B0506020202020204" pitchFamily="34" charset="0"/>
              </a:rPr>
              <a:t>full</a:t>
            </a:r>
            <a:r>
              <a:rPr lang="hu-HU" sz="1200" dirty="0">
                <a:solidFill>
                  <a:srgbClr val="000000"/>
                </a:solidFill>
                <a:latin typeface="Arial Nova Cond" panose="020B0506020202020204" pitchFamily="34" charset="0"/>
              </a:rPr>
              <a:t> mérnöki példákon alapulnak.</a:t>
            </a:r>
            <a:endParaRPr lang="hu-HU" sz="1200" dirty="0">
              <a:solidFill>
                <a:schemeClr val="bg1"/>
              </a:solidFill>
              <a:latin typeface="Arial Nova Cond" panose="020B0506020202020204" pitchFamily="34" charset="0"/>
            </a:endParaRPr>
          </a:p>
        </p:txBody>
      </p:sp>
      <p:sp>
        <p:nvSpPr>
          <p:cNvPr id="11" name="Téglalap: szamárfül 10">
            <a:extLst>
              <a:ext uri="{FF2B5EF4-FFF2-40B4-BE49-F238E27FC236}">
                <a16:creationId xmlns:a16="http://schemas.microsoft.com/office/drawing/2014/main" id="{8548F1A0-ADA3-4290-A62A-0986E0B28CCA}"/>
              </a:ext>
            </a:extLst>
          </p:cNvPr>
          <p:cNvSpPr/>
          <p:nvPr/>
        </p:nvSpPr>
        <p:spPr>
          <a:xfrm>
            <a:off x="2115095" y="342900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Töréstesztek, Anyagszerkezet vizsgálatok, Hatás vizsgálatok, stb. Sehol nem lehet 100%-</a:t>
            </a:r>
            <a:r>
              <a:rPr lang="hu-HU" sz="1200" dirty="0" err="1">
                <a:solidFill>
                  <a:srgbClr val="000000"/>
                </a:solidFill>
                <a:latin typeface="Arial Nova Cond" panose="020B0506020202020204" pitchFamily="34" charset="0"/>
              </a:rPr>
              <a:t>kosan</a:t>
            </a:r>
            <a:r>
              <a:rPr lang="hu-HU" sz="1200" dirty="0">
                <a:solidFill>
                  <a:srgbClr val="000000"/>
                </a:solidFill>
                <a:latin typeface="Arial Nova Cond" panose="020B0506020202020204" pitchFamily="34" charset="0"/>
              </a:rPr>
              <a:t> kijelenti, hogy az alkatrész nem fog elromlani, csak azt, hogy ilyen és ilyen valószínűséggel nem fog.</a:t>
            </a:r>
            <a:endParaRPr lang="hu-HU" sz="1200" dirty="0">
              <a:solidFill>
                <a:schemeClr val="bg1"/>
              </a:solidFill>
              <a:latin typeface="Arial Nova Cond" panose="020B0506020202020204" pitchFamily="34" charset="0"/>
            </a:endParaRPr>
          </a:p>
        </p:txBody>
      </p:sp>
      <p:sp>
        <p:nvSpPr>
          <p:cNvPr id="12" name="Téglalap: szamárfül 11">
            <a:extLst>
              <a:ext uri="{FF2B5EF4-FFF2-40B4-BE49-F238E27FC236}">
                <a16:creationId xmlns:a16="http://schemas.microsoft.com/office/drawing/2014/main" id="{D35CC645-792F-404E-91C0-CEDBA9D9DDA8}"/>
              </a:ext>
            </a:extLst>
          </p:cNvPr>
          <p:cNvSpPr/>
          <p:nvPr/>
        </p:nvSpPr>
        <p:spPr>
          <a:xfrm>
            <a:off x="4827181" y="3428999"/>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Ennek ellenére természetesen nyitott vagyok minden észrevételre, javaslatra és örömmel veszem a segítségedet is de olyan dolgot vársz el tőlem amire nem tudok választ adni.</a:t>
            </a:r>
            <a:endParaRPr lang="hu-HU" sz="1200" dirty="0">
              <a:solidFill>
                <a:schemeClr val="bg1"/>
              </a:solidFill>
              <a:latin typeface="Arial Nova Cond" panose="020B0506020202020204" pitchFamily="34" charset="0"/>
            </a:endParaRPr>
          </a:p>
        </p:txBody>
      </p:sp>
      <p:sp>
        <p:nvSpPr>
          <p:cNvPr id="13" name="Téglalap: szamárfül 12">
            <a:extLst>
              <a:ext uri="{FF2B5EF4-FFF2-40B4-BE49-F238E27FC236}">
                <a16:creationId xmlns:a16="http://schemas.microsoft.com/office/drawing/2014/main" id="{20A674EB-0680-4A8A-B48D-7D3D4EE29908}"/>
              </a:ext>
            </a:extLst>
          </p:cNvPr>
          <p:cNvSpPr/>
          <p:nvPr/>
        </p:nvSpPr>
        <p:spPr>
          <a:xfrm>
            <a:off x="7499344" y="3408439"/>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Ha ez viszont elvárás akkor dolgozzunk rajta és a jövőben fordítsunk rá nagyobb figyelmet.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2756184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4167E-6 3.7037E-6 L -1.04167E-6 -0.3882 " pathEditMode="relative" rAng="0" ptsTypes="AA">
                                      <p:cBhvr>
                                        <p:cTn id="6" dur="2000" fill="hold"/>
                                        <p:tgtEl>
                                          <p:spTgt spid="2"/>
                                        </p:tgtEl>
                                        <p:attrNameLst>
                                          <p:attrName>ppt_x</p:attrName>
                                          <p:attrName>ppt_y</p:attrName>
                                        </p:attrNameLst>
                                      </p:cBhvr>
                                      <p:rCtr x="0" y="-19421"/>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4" grpId="0" animBg="1"/>
      <p:bldP spid="25" grpId="0" animBg="1"/>
      <p:bldP spid="9" grpId="0" animBg="1"/>
      <p:bldP spid="10" grpId="0" animBg="1"/>
      <p:bldP spid="11" grpId="0" animBg="1"/>
      <p:bldP spid="12" grpId="0" animBg="1"/>
      <p:bldP spid="1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Kép 11">
            <a:extLst>
              <a:ext uri="{FF2B5EF4-FFF2-40B4-BE49-F238E27FC236}">
                <a16:creationId xmlns:a16="http://schemas.microsoft.com/office/drawing/2014/main" id="{AAA95A8A-0662-4183-8B9D-E96F54AC5D49}"/>
              </a:ext>
            </a:extLst>
          </p:cNvPr>
          <p:cNvPicPr>
            <a:picLocks noChangeAspect="1"/>
          </p:cNvPicPr>
          <p:nvPr/>
        </p:nvPicPr>
        <p:blipFill rotWithShape="1">
          <a:blip r:embed="rId3">
            <a:extLst>
              <a:ext uri="{28A0092B-C50C-407E-A947-70E740481C1C}">
                <a14:useLocalDpi xmlns:a14="http://schemas.microsoft.com/office/drawing/2010/main" val="0"/>
              </a:ext>
            </a:extLst>
          </a:blip>
          <a:srcRect l="10135" t="29025" r="45297" b="8049"/>
          <a:stretch/>
        </p:blipFill>
        <p:spPr>
          <a:xfrm>
            <a:off x="3999704" y="2329475"/>
            <a:ext cx="7956000" cy="4320000"/>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3684297"/>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sofwerre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a:t>
              </a:r>
              <a:r>
                <a:rPr lang="hu-HU" dirty="0" err="1">
                  <a:solidFill>
                    <a:schemeClr val="tx1"/>
                  </a:solidFill>
                  <a:latin typeface="Calibri Light" panose="020F0302020204030204" pitchFamily="34" charset="0"/>
                  <a:cs typeface="Calibri Light" panose="020F0302020204030204" pitchFamily="34" charset="0"/>
                </a:rPr>
                <a:t>kutási</a:t>
              </a:r>
              <a:r>
                <a:rPr lang="hu-HU" dirty="0">
                  <a:solidFill>
                    <a:schemeClr val="tx1"/>
                  </a:solidFill>
                  <a:latin typeface="Calibri Light" panose="020F0302020204030204" pitchFamily="34" charset="0"/>
                  <a:cs typeface="Calibri Light" panose="020F0302020204030204" pitchFamily="34" charset="0"/>
                </a:rPr>
                <a:t> hipotézisem arra </a:t>
              </a:r>
              <a:r>
                <a:rPr lang="hu-HU" dirty="0" err="1">
                  <a:solidFill>
                    <a:schemeClr val="tx1"/>
                  </a:solidFill>
                  <a:latin typeface="Calibri Light" panose="020F0302020204030204" pitchFamily="34" charset="0"/>
                  <a:cs typeface="Calibri Light" panose="020F0302020204030204" pitchFamily="34" charset="0"/>
                </a:rPr>
                <a:t>vonatkozolag</a:t>
              </a:r>
              <a:r>
                <a:rPr lang="hu-HU" dirty="0">
                  <a:solidFill>
                    <a:schemeClr val="tx1"/>
                  </a:solidFill>
                  <a:latin typeface="Calibri Light" panose="020F0302020204030204" pitchFamily="34" charset="0"/>
                  <a:cs typeface="Calibri Light" panose="020F0302020204030204" pitchFamily="34" charset="0"/>
                </a:rPr>
                <a:t>,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71</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651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Van egy kutatási hipotézisem,</a:t>
            </a:r>
            <a:r>
              <a:rPr lang="hu-HU" dirty="0">
                <a:solidFill>
                  <a:schemeClr val="tx1"/>
                </a:solidFill>
                <a:latin typeface="Calibri Light" panose="020F0302020204030204" pitchFamily="34" charset="0"/>
                <a:cs typeface="Calibri Light" panose="020F0302020204030204" pitchFamily="34" charset="0"/>
              </a:rPr>
              <a:t> ami valóban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szimulált környezet elkészítése közben merült fel bennem.</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 az ábra még erősen hiányos de dolgozom rajta.</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Annyit el lehet róla mondani szóban,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hogy az a feladat hogy a kis pöttyöt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 úgy vigye végig a kék és a </a:t>
            </a:r>
            <a:r>
              <a:rPr lang="hu-HU" dirty="0" err="1">
                <a:solidFill>
                  <a:schemeClr val="tx1"/>
                </a:solidFill>
                <a:latin typeface="Calibri Light" panose="020F0302020204030204" pitchFamily="34" charset="0"/>
                <a:cs typeface="Calibri Light" panose="020F0302020204030204" pitchFamily="34" charset="0"/>
              </a:rPr>
              <a:t>naracssárga</a:t>
            </a:r>
            <a:r>
              <a:rPr lang="hu-HU" dirty="0">
                <a:solidFill>
                  <a:schemeClr val="tx1"/>
                </a:solidFill>
                <a:latin typeface="Calibri Light" panose="020F0302020204030204" pitchFamily="34" charset="0"/>
                <a:cs typeface="Calibri Light" panose="020F0302020204030204" pitchFamily="34" charset="0"/>
              </a:rPr>
              <a:t> vonal között, hogy nem lép ki belőle és </a:t>
            </a:r>
            <a:r>
              <a:rPr lang="hu-HU" dirty="0" err="1">
                <a:solidFill>
                  <a:schemeClr val="tx1"/>
                </a:solidFill>
                <a:latin typeface="Calibri Light" panose="020F0302020204030204" pitchFamily="34" charset="0"/>
                <a:cs typeface="Calibri Light" panose="020F0302020204030204" pitchFamily="34" charset="0"/>
              </a:rPr>
              <a:t>minnél</a:t>
            </a:r>
            <a:r>
              <a:rPr lang="hu-HU" dirty="0">
                <a:solidFill>
                  <a:schemeClr val="tx1"/>
                </a:solidFill>
                <a:latin typeface="Calibri Light" panose="020F0302020204030204" pitchFamily="34" charset="0"/>
                <a:cs typeface="Calibri Light" panose="020F0302020204030204" pitchFamily="34" charset="0"/>
              </a:rPr>
              <a:t> közelebb tartja a középponthoz amit az ábrán zöld színnel jelöltem.</a:t>
            </a:r>
          </a:p>
        </p:txBody>
      </p:sp>
      <p:sp>
        <p:nvSpPr>
          <p:cNvPr id="18" name="Szöveg helye 14">
            <a:extLst>
              <a:ext uri="{FF2B5EF4-FFF2-40B4-BE49-F238E27FC236}">
                <a16:creationId xmlns:a16="http://schemas.microsoft.com/office/drawing/2014/main" id="{FEE4ACFB-23B7-4D76-9F14-D1E4F25C2736}"/>
              </a:ext>
            </a:extLst>
          </p:cNvPr>
          <p:cNvSpPr txBox="1">
            <a:spLocks/>
          </p:cNvSpPr>
          <p:nvPr/>
        </p:nvSpPr>
        <p:spPr>
          <a:xfrm>
            <a:off x="4701783" y="1687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Szemmel láthatóan elég béna,</a:t>
            </a:r>
            <a:r>
              <a:rPr lang="hu-HU" dirty="0">
                <a:solidFill>
                  <a:schemeClr val="tx1"/>
                </a:solidFill>
                <a:latin typeface="Calibri Light" panose="020F0302020204030204" pitchFamily="34" charset="0"/>
                <a:cs typeface="Calibri Light" panose="020F0302020204030204" pitchFamily="34" charset="0"/>
              </a:rPr>
              <a:t> a program. Három szenzorból kapja az adatokat, amelyek a felső faltól az alsó faltól mért távolságok és bármelyik amelyik előtte van.</a:t>
            </a:r>
          </a:p>
        </p:txBody>
      </p:sp>
      <p:sp>
        <p:nvSpPr>
          <p:cNvPr id="20" name="Szöveg helye 14">
            <a:extLst>
              <a:ext uri="{FF2B5EF4-FFF2-40B4-BE49-F238E27FC236}">
                <a16:creationId xmlns:a16="http://schemas.microsoft.com/office/drawing/2014/main" id="{2CBF2B86-1514-43B7-9ED9-46ECE2417A20}"/>
              </a:ext>
            </a:extLst>
          </p:cNvPr>
          <p:cNvSpPr txBox="1">
            <a:spLocks/>
          </p:cNvSpPr>
          <p:nvPr/>
        </p:nvSpPr>
        <p:spPr>
          <a:xfrm>
            <a:off x="8482224" y="1651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 a három érték a neurális háló bemenete. A példa innentől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analógiája. Meg kell mondania, hogy hány lépéssel tudna vissza korrigálni az út közepére. Annyit fog föl vagy le lépni amennyivel szerinte a legközelebb kerül az út közepéhez.</a:t>
            </a:r>
          </a:p>
        </p:txBody>
      </p:sp>
    </p:spTree>
    <p:extLst>
      <p:ext uri="{BB962C8B-B14F-4D97-AF65-F5344CB8AC3E}">
        <p14:creationId xmlns:p14="http://schemas.microsoft.com/office/powerpoint/2010/main" val="2017866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4167E-6 -4.07407E-6 L -1.04167E-6 -0.51481 " pathEditMode="relative" rAng="0" ptsTypes="AA">
                                      <p:cBhvr>
                                        <p:cTn id="6" dur="2000" fill="hold"/>
                                        <p:tgtEl>
                                          <p:spTgt spid="2"/>
                                        </p:tgtEl>
                                        <p:attrNameLst>
                                          <p:attrName>ppt_x</p:attrName>
                                          <p:attrName>ppt_y</p:attrName>
                                        </p:attrNameLst>
                                      </p:cBhvr>
                                      <p:rCtr x="0" y="-25741"/>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par>
                          <p:cTn id="11" fill="hold">
                            <p:stCondLst>
                              <p:cond delay="2500"/>
                            </p:stCondLst>
                            <p:childTnLst>
                              <p:par>
                                <p:cTn id="12" presetID="10"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par>
                          <p:cTn id="15" fill="hold">
                            <p:stCondLst>
                              <p:cond delay="3000"/>
                            </p:stCondLst>
                            <p:childTnLst>
                              <p:par>
                                <p:cTn id="16" presetID="10" presetClass="entr" presetSubtype="0"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par>
                          <p:cTn id="19" fill="hold">
                            <p:stCondLst>
                              <p:cond delay="3500"/>
                            </p:stCondLst>
                            <p:childTnLst>
                              <p:par>
                                <p:cTn id="20" presetID="10" presetClass="entr" presetSubtype="0"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20"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5E063FEB-C70A-43FB-825C-F34964136A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2127523"/>
            <a:ext cx="12191999" cy="4715543"/>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72</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651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Végső soron,</a:t>
            </a:r>
            <a:r>
              <a:rPr lang="hu-HU" dirty="0">
                <a:solidFill>
                  <a:schemeClr val="tx1"/>
                </a:solidFill>
                <a:latin typeface="Calibri Light" panose="020F0302020204030204" pitchFamily="34" charset="0"/>
                <a:cs typeface="Calibri Light" panose="020F0302020204030204" pitchFamily="34" charset="0"/>
              </a:rPr>
              <a:t> az előbbi animáció egy ilyen utat futott be.</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vízszintes tengely ezen az ábrán felfogható az idő tengelyének is.</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Ha mögé tennék (folyamatban) egy olyan grafikont is, ami a kumulált hibát ábrázolja ami a pontnak a közepétől vett eltérésének a mértéke, akkor két módszer vagy futás összehasonlítható aszerint, hogy mekkora kumulált (összesített) hibát ért el.</a:t>
            </a:r>
          </a:p>
        </p:txBody>
      </p:sp>
      <p:sp>
        <p:nvSpPr>
          <p:cNvPr id="18" name="Szöveg helye 14">
            <a:extLst>
              <a:ext uri="{FF2B5EF4-FFF2-40B4-BE49-F238E27FC236}">
                <a16:creationId xmlns:a16="http://schemas.microsoft.com/office/drawing/2014/main" id="{FEE4ACFB-23B7-4D76-9F14-D1E4F25C2736}"/>
              </a:ext>
            </a:extLst>
          </p:cNvPr>
          <p:cNvSpPr txBox="1">
            <a:spLocks/>
          </p:cNvSpPr>
          <p:nvPr/>
        </p:nvSpPr>
        <p:spPr>
          <a:xfrm>
            <a:off x="4701783" y="1687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Két módszer,</a:t>
            </a:r>
            <a:r>
              <a:rPr lang="hu-HU" dirty="0">
                <a:solidFill>
                  <a:schemeClr val="tx1"/>
                </a:solidFill>
                <a:latin typeface="Calibri Light" panose="020F0302020204030204" pitchFamily="34" charset="0"/>
                <a:cs typeface="Calibri Light" panose="020F0302020204030204" pitchFamily="34" charset="0"/>
              </a:rPr>
              <a:t> ezáltal számszerűleg is összehasonlítható lesz és ezeken már lehet statisztikai hipotézis vizsgálatokat végezni</a:t>
            </a:r>
          </a:p>
        </p:txBody>
      </p:sp>
      <p:sp>
        <p:nvSpPr>
          <p:cNvPr id="20" name="Szöveg helye 14">
            <a:extLst>
              <a:ext uri="{FF2B5EF4-FFF2-40B4-BE49-F238E27FC236}">
                <a16:creationId xmlns:a16="http://schemas.microsoft.com/office/drawing/2014/main" id="{2CBF2B86-1514-43B7-9ED9-46ECE2417A20}"/>
              </a:ext>
            </a:extLst>
          </p:cNvPr>
          <p:cNvSpPr txBox="1">
            <a:spLocks/>
          </p:cNvSpPr>
          <p:nvPr/>
        </p:nvSpPr>
        <p:spPr>
          <a:xfrm>
            <a:off x="8482224" y="1651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                   Illetve sok-sok futás együttes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               eloszlásait vizsgálni.</a:t>
            </a:r>
          </a:p>
        </p:txBody>
      </p:sp>
      <p:sp>
        <p:nvSpPr>
          <p:cNvPr id="10" name="Téglalap: szamárfül 9">
            <a:extLst>
              <a:ext uri="{FF2B5EF4-FFF2-40B4-BE49-F238E27FC236}">
                <a16:creationId xmlns:a16="http://schemas.microsoft.com/office/drawing/2014/main" id="{215C8FC1-4ECD-4AAA-BC1D-37140E2F5E30}"/>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da-DK" sz="1200" dirty="0">
                <a:solidFill>
                  <a:srgbClr val="000000"/>
                </a:solidFill>
                <a:latin typeface="Arial Nova Cond" panose="020B0506020202020204" pitchFamily="34" charset="0"/>
              </a:rPr>
              <a:t>56: az itteni grafikon nem egyezik az elozo slide-beli grafikonnal :)</a:t>
            </a:r>
            <a:endParaRPr lang="hu-HU" sz="1200" dirty="0">
              <a:latin typeface="Arial Nova Cond" panose="020B0506020202020204" pitchFamily="34" charset="0"/>
            </a:endParaRPr>
          </a:p>
        </p:txBody>
      </p:sp>
      <p:sp>
        <p:nvSpPr>
          <p:cNvPr id="11" name="Téglalap: szamárfül 10">
            <a:extLst>
              <a:ext uri="{FF2B5EF4-FFF2-40B4-BE49-F238E27FC236}">
                <a16:creationId xmlns:a16="http://schemas.microsoft.com/office/drawing/2014/main" id="{AC0827A9-2657-4516-9A59-CA335A8F5CC6}"/>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:DD</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err="1">
                <a:solidFill>
                  <a:srgbClr val="000000"/>
                </a:solidFill>
                <a:latin typeface="Arial Nova Cond" panose="020B0506020202020204" pitchFamily="34" charset="0"/>
              </a:rPr>
              <a:t>Baz</a:t>
            </a:r>
            <a:r>
              <a:rPr lang="hu-HU" sz="1200" dirty="0">
                <a:solidFill>
                  <a:srgbClr val="000000"/>
                </a:solidFill>
                <a:latin typeface="Arial Nova Cond" panose="020B0506020202020204" pitchFamily="34" charset="0"/>
              </a:rPr>
              <a:t>, tudtam, hogy nem kerüli el a figyelmedet, már amikor beraktam. </a:t>
            </a:r>
            <a:r>
              <a:rPr lang="hu-HU" sz="1200" dirty="0">
                <a:solidFill>
                  <a:srgbClr val="000000"/>
                </a:solidFill>
                <a:latin typeface="Arial Nova Cond" panose="020B0506020202020204" pitchFamily="34" charset="0"/>
                <a:sym typeface="Wingdings" panose="05000000000000000000" pitchFamily="2" charset="2"/>
              </a:rPr>
              <a:t> Igen sajnos két különböző futáson végeztem képernyőmentést.</a:t>
            </a:r>
            <a:endParaRPr lang="hu-HU" sz="1200" dirty="0">
              <a:solidFill>
                <a:schemeClr val="bg1"/>
              </a:solidFill>
              <a:latin typeface="Arial Nova Cond" panose="020B0506020202020204" pitchFamily="34" charset="0"/>
            </a:endParaRPr>
          </a:p>
        </p:txBody>
      </p:sp>
      <p:sp>
        <p:nvSpPr>
          <p:cNvPr id="12" name="Téglalap: szamárfül 11">
            <a:extLst>
              <a:ext uri="{FF2B5EF4-FFF2-40B4-BE49-F238E27FC236}">
                <a16:creationId xmlns:a16="http://schemas.microsoft.com/office/drawing/2014/main" id="{2EEF51FF-C0F4-4394-8C73-70F832EBFA91}"/>
              </a:ext>
            </a:extLst>
          </p:cNvPr>
          <p:cNvSpPr/>
          <p:nvPr/>
        </p:nvSpPr>
        <p:spPr>
          <a:xfrm>
            <a:off x="2141907" y="3385169"/>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Most, hogy</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 </a:t>
            </a:r>
            <a:r>
              <a:rPr lang="hu-HU" sz="1200" dirty="0" err="1">
                <a:solidFill>
                  <a:srgbClr val="000000"/>
                </a:solidFill>
                <a:latin typeface="Arial Nova Cond" panose="020B0506020202020204" pitchFamily="34" charset="0"/>
              </a:rPr>
              <a:t>WebApp</a:t>
            </a:r>
            <a:r>
              <a:rPr lang="hu-HU" sz="1200" dirty="0">
                <a:solidFill>
                  <a:srgbClr val="000000"/>
                </a:solidFill>
                <a:latin typeface="Arial Nova Cond" panose="020B0506020202020204" pitchFamily="34" charset="0"/>
              </a:rPr>
              <a:t> már 90%-ban kész van a jövő héttől pontosan a szimulációs &lt;</a:t>
            </a:r>
            <a:r>
              <a:rPr lang="hu-HU" sz="1200" dirty="0" err="1">
                <a:solidFill>
                  <a:srgbClr val="000000"/>
                </a:solidFill>
                <a:latin typeface="Arial Nova Cond" panose="020B0506020202020204" pitchFamily="34" charset="0"/>
              </a:rPr>
              <a:t>Phyton</a:t>
            </a:r>
            <a:r>
              <a:rPr lang="hu-HU" sz="1200" dirty="0">
                <a:solidFill>
                  <a:srgbClr val="000000"/>
                </a:solidFill>
                <a:latin typeface="Arial Nova Cond" panose="020B0506020202020204" pitchFamily="34" charset="0"/>
              </a:rPr>
              <a:t>&gt; programra szeretnék </a:t>
            </a:r>
            <a:r>
              <a:rPr lang="hu-HU" sz="1200" dirty="0" err="1">
                <a:solidFill>
                  <a:srgbClr val="000000"/>
                </a:solidFill>
                <a:latin typeface="Arial Nova Cond" panose="020B0506020202020204" pitchFamily="34" charset="0"/>
              </a:rPr>
              <a:t>koncenrálni</a:t>
            </a:r>
            <a:r>
              <a:rPr lang="hu-HU" sz="1200" dirty="0">
                <a:solidFill>
                  <a:srgbClr val="000000"/>
                </a:solidFill>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
        <p:nvSpPr>
          <p:cNvPr id="13" name="Téglalap: szamárfül 12">
            <a:extLst>
              <a:ext uri="{FF2B5EF4-FFF2-40B4-BE49-F238E27FC236}">
                <a16:creationId xmlns:a16="http://schemas.microsoft.com/office/drawing/2014/main" id="{67A731F0-7A94-4B52-A256-B4DABDD4F052}"/>
              </a:ext>
            </a:extLst>
          </p:cNvPr>
          <p:cNvSpPr/>
          <p:nvPr/>
        </p:nvSpPr>
        <p:spPr>
          <a:xfrm>
            <a:off x="4827181" y="338516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Azon belül is</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Hogy a futások eredményei értelmes és követhető módon kerüljenek tárolásra (ennek nagy hasznát fogom venni a későbbi kiértékeléseknél)</a:t>
            </a:r>
            <a:endParaRPr lang="hu-HU" sz="1200" dirty="0">
              <a:solidFill>
                <a:schemeClr val="bg1"/>
              </a:solidFill>
              <a:latin typeface="Arial Nova Cond" panose="020B0506020202020204" pitchFamily="34" charset="0"/>
            </a:endParaRPr>
          </a:p>
        </p:txBody>
      </p:sp>
      <p:sp>
        <p:nvSpPr>
          <p:cNvPr id="14" name="Téglalap: szamárfül 13">
            <a:extLst>
              <a:ext uri="{FF2B5EF4-FFF2-40B4-BE49-F238E27FC236}">
                <a16:creationId xmlns:a16="http://schemas.microsoft.com/office/drawing/2014/main" id="{24989BFF-BA25-4F17-BDD3-62C1192FAA3D}"/>
              </a:ext>
            </a:extLst>
          </p:cNvPr>
          <p:cNvSpPr/>
          <p:nvPr/>
        </p:nvSpPr>
        <p:spPr>
          <a:xfrm>
            <a:off x="7511328" y="338516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Eddig</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 prototípuson dolgoztam, hogy tényleg az történjen aminek történni kell. Nem volt egyszerű feladat – és közben jött néhány új ötlet is (l</a:t>
            </a:r>
            <a:r>
              <a:rPr lang="hu-HU" sz="1200" dirty="0">
                <a:solidFill>
                  <a:schemeClr val="bg1"/>
                </a:solidFill>
                <a:latin typeface="Arial Nova Cond" panose="020B0506020202020204" pitchFamily="34" charset="0"/>
              </a:rPr>
              <a:t>ásd később hipotézis címszó alatt</a:t>
            </a:r>
            <a:r>
              <a:rPr lang="hu-HU" sz="1200" dirty="0">
                <a:solidFill>
                  <a:srgbClr val="000000"/>
                </a:solidFill>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412336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a:extLst>
              <a:ext uri="{FF2B5EF4-FFF2-40B4-BE49-F238E27FC236}">
                <a16:creationId xmlns:a16="http://schemas.microsoft.com/office/drawing/2014/main" id="{62CEB714-58C9-41C1-81B9-B648FD39D1CE}"/>
              </a:ext>
            </a:extLst>
          </p:cNvPr>
          <p:cNvPicPr>
            <a:picLocks noChangeAspect="1"/>
          </p:cNvPicPr>
          <p:nvPr/>
        </p:nvPicPr>
        <p:blipFill rotWithShape="1">
          <a:blip r:embed="rId3">
            <a:extLst>
              <a:ext uri="{28A0092B-C50C-407E-A947-70E740481C1C}">
                <a14:useLocalDpi xmlns:a14="http://schemas.microsoft.com/office/drawing/2010/main" val="0"/>
              </a:ext>
            </a:extLst>
          </a:blip>
          <a:srcRect l="11398" t="13638" r="11176" b="12348"/>
          <a:stretch/>
        </p:blipFill>
        <p:spPr>
          <a:xfrm>
            <a:off x="6700346" y="2190558"/>
            <a:ext cx="5422141" cy="4319333"/>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73</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651447"/>
            <a:ext cx="2697466"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sp>
        <p:nvSpPr>
          <p:cNvPr id="18" name="Szöveg helye 14">
            <a:extLst>
              <a:ext uri="{FF2B5EF4-FFF2-40B4-BE49-F238E27FC236}">
                <a16:creationId xmlns:a16="http://schemas.microsoft.com/office/drawing/2014/main" id="{FEE4ACFB-23B7-4D76-9F14-D1E4F25C2736}"/>
              </a:ext>
            </a:extLst>
          </p:cNvPr>
          <p:cNvSpPr txBox="1">
            <a:spLocks/>
          </p:cNvSpPr>
          <p:nvPr/>
        </p:nvSpPr>
        <p:spPr>
          <a:xfrm>
            <a:off x="4017612" y="1687447"/>
            <a:ext cx="2889486"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2800" dirty="0">
                <a:solidFill>
                  <a:schemeClr val="tx1"/>
                </a:solidFill>
                <a:latin typeface="Arial" panose="020B0604020202020204" pitchFamily="34" charset="0"/>
                <a:cs typeface="Arial" panose="020B0604020202020204" pitchFamily="34" charset="0"/>
              </a:rPr>
              <a:t>Ábra 1,</a:t>
            </a:r>
            <a:r>
              <a:rPr lang="hu-HU" dirty="0">
                <a:solidFill>
                  <a:schemeClr val="tx1"/>
                </a:solidFill>
                <a:latin typeface="Calibri Light" panose="020F0302020204030204" pitchFamily="34" charset="0"/>
                <a:cs typeface="Calibri Light" panose="020F0302020204030204" pitchFamily="34" charset="0"/>
              </a:rPr>
              <a:t> </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azt a folyamatot próbálom bemutatni, ahogy egy neurális háló az iterációk során egyre közelebb kerül a ténylegesen becsülni kívánt értékhez.</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Narancssárga a neurális háló általbecsült érték, a kék-zöld színnel jelzett pedig a tényleges éréték.</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X és Y függvényében kell megbecsülnie Z (függőleges) érétkét.</a:t>
            </a:r>
          </a:p>
        </p:txBody>
      </p:sp>
      <p:sp>
        <p:nvSpPr>
          <p:cNvPr id="9" name="Téglalap: szamárfül 8">
            <a:extLst>
              <a:ext uri="{FF2B5EF4-FFF2-40B4-BE49-F238E27FC236}">
                <a16:creationId xmlns:a16="http://schemas.microsoft.com/office/drawing/2014/main" id="{682F66A3-BA49-4D84-A79D-DF720BF34F97}"/>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da-DK" sz="1200" dirty="0">
                <a:solidFill>
                  <a:srgbClr val="000000"/>
                </a:solidFill>
                <a:latin typeface="Arial Nova Cond" panose="020B0506020202020204" pitchFamily="34" charset="0"/>
              </a:rPr>
              <a:t>58: szep animacio arra, hogy a ML algoritmus, hogyan probalja railleszteni a grafikonjat egy folyton valtozo fuggvenyre... Tetszik, de ez nem a ML-el altalaban elerheto eredmenyt mutatja? Ha jol sejtem, ez (szinte) mindig igy van...</a:t>
            </a:r>
            <a:endParaRPr lang="hu-HU" sz="1200" dirty="0">
              <a:latin typeface="Arial Nova Cond" panose="020B0506020202020204" pitchFamily="34" charset="0"/>
            </a:endParaRPr>
          </a:p>
        </p:txBody>
      </p:sp>
      <p:sp>
        <p:nvSpPr>
          <p:cNvPr id="10" name="Téglalap: szamárfül 9">
            <a:extLst>
              <a:ext uri="{FF2B5EF4-FFF2-40B4-BE49-F238E27FC236}">
                <a16:creationId xmlns:a16="http://schemas.microsoft.com/office/drawing/2014/main" id="{0DB7A077-F75D-48AC-95A2-D08837F0B5E5}"/>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Ez egy későbbi</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Koncepcionális magyarázat és a működés magyarázatának a része. Szerettem volna csinálni egy ábrát (és a hozzá tartozó </a:t>
            </a:r>
            <a:r>
              <a:rPr lang="hu-HU" sz="1200" dirty="0" err="1">
                <a:solidFill>
                  <a:srgbClr val="000000"/>
                </a:solidFill>
                <a:latin typeface="Arial Nova Cond" panose="020B0506020202020204" pitchFamily="34" charset="0"/>
              </a:rPr>
              <a:t>progit</a:t>
            </a:r>
            <a:r>
              <a:rPr lang="hu-HU" sz="1200" dirty="0">
                <a:solidFill>
                  <a:srgbClr val="000000"/>
                </a:solidFill>
                <a:latin typeface="Arial Nova Cond" panose="020B0506020202020204" pitchFamily="34" charset="0"/>
              </a:rPr>
              <a:t>) ami előállítja ezt. Hasonló lesz a </a:t>
            </a:r>
            <a:r>
              <a:rPr lang="hu-HU" sz="1200" dirty="0" err="1">
                <a:solidFill>
                  <a:srgbClr val="000000"/>
                </a:solidFill>
                <a:latin typeface="Arial Nova Cond" panose="020B0506020202020204" pitchFamily="34" charset="0"/>
              </a:rPr>
              <a:t>Optimizer</a:t>
            </a:r>
            <a:r>
              <a:rPr lang="hu-HU" sz="1200" dirty="0">
                <a:solidFill>
                  <a:srgbClr val="000000"/>
                </a:solidFill>
                <a:latin typeface="Arial Nova Cond" panose="020B0506020202020204" pitchFamily="34" charset="0"/>
              </a:rPr>
              <a:t> esetében is – bár ott nem ilyen szép egyenletes lesz a felület de ez segít megérteni majd a működést.</a:t>
            </a:r>
            <a:endParaRPr lang="hu-HU" sz="1200" dirty="0">
              <a:solidFill>
                <a:schemeClr val="bg1"/>
              </a:solidFill>
              <a:latin typeface="Arial Nova Cond" panose="020B0506020202020204" pitchFamily="34" charset="0"/>
            </a:endParaRPr>
          </a:p>
        </p:txBody>
      </p:sp>
      <p:sp>
        <p:nvSpPr>
          <p:cNvPr id="11" name="Téglalap: szamárfül 10">
            <a:extLst>
              <a:ext uri="{FF2B5EF4-FFF2-40B4-BE49-F238E27FC236}">
                <a16:creationId xmlns:a16="http://schemas.microsoft.com/office/drawing/2014/main" id="{E1260B8F-E0D5-45FE-A061-BA24C7DE6E69}"/>
              </a:ext>
            </a:extLst>
          </p:cNvPr>
          <p:cNvSpPr/>
          <p:nvPr/>
        </p:nvSpPr>
        <p:spPr>
          <a:xfrm>
            <a:off x="316652" y="3525403"/>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Ez egy későbbi</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Két – laikus számára nem annyira – jeltőségteljesen különböző megközelítés van.</a:t>
            </a:r>
            <a:br>
              <a:rPr lang="hu-HU" sz="1200" dirty="0">
                <a:solidFill>
                  <a:srgbClr val="000000"/>
                </a:solidFill>
                <a:latin typeface="Arial Nova Cond" panose="020B0506020202020204" pitchFamily="34" charset="0"/>
              </a:rPr>
            </a:br>
            <a:br>
              <a:rPr lang="hu-HU" sz="1200" dirty="0">
                <a:solidFill>
                  <a:srgbClr val="000000"/>
                </a:solidFill>
                <a:latin typeface="Arial Nova Cond" panose="020B0506020202020204" pitchFamily="34" charset="0"/>
              </a:rPr>
            </a:br>
            <a:r>
              <a:rPr lang="hu-HU" sz="1200" dirty="0">
                <a:solidFill>
                  <a:srgbClr val="000000"/>
                </a:solidFill>
                <a:latin typeface="Arial Nova Cond" panose="020B0506020202020204" pitchFamily="34" charset="0"/>
              </a:rPr>
              <a:t>És egy ilyen ábra segítségével fogom tudni majd bemutatni a két megközelítés közötti eltérést </a:t>
            </a:r>
            <a:r>
              <a:rPr lang="hu-HU" sz="1200" dirty="0">
                <a:solidFill>
                  <a:schemeClr val="bg1"/>
                </a:solidFill>
                <a:latin typeface="Arial Nova Cond" panose="020B0506020202020204" pitchFamily="34" charset="0"/>
              </a:rPr>
              <a:t>(!)</a:t>
            </a:r>
          </a:p>
        </p:txBody>
      </p:sp>
    </p:spTree>
    <p:extLst>
      <p:ext uri="{BB962C8B-B14F-4D97-AF65-F5344CB8AC3E}">
        <p14:creationId xmlns:p14="http://schemas.microsoft.com/office/powerpoint/2010/main" val="245726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74</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Ábra 1,</a:t>
            </a:r>
            <a:r>
              <a:rPr lang="hu-HU" dirty="0">
                <a:solidFill>
                  <a:schemeClr val="tx1"/>
                </a:solidFill>
                <a:latin typeface="Calibri Light" panose="020F0302020204030204" pitchFamily="34" charset="0"/>
                <a:cs typeface="Calibri Light" panose="020F0302020204030204" pitchFamily="34" charset="0"/>
              </a:rPr>
              <a:t> </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ennél egyszerűbb ha csak egy változó esetében becsülöm egy másik változót</a:t>
            </a:r>
          </a:p>
        </p:txBody>
      </p:sp>
      <p:pic>
        <p:nvPicPr>
          <p:cNvPr id="5" name="Kép 4">
            <a:extLst>
              <a:ext uri="{FF2B5EF4-FFF2-40B4-BE49-F238E27FC236}">
                <a16:creationId xmlns:a16="http://schemas.microsoft.com/office/drawing/2014/main" id="{7A489B67-C5ED-4309-B5BF-B5F700F791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3228468"/>
            <a:ext cx="10287000" cy="2743200"/>
          </a:xfrm>
          <a:prstGeom prst="rect">
            <a:avLst/>
          </a:prstGeom>
        </p:spPr>
      </p:pic>
      <p:sp>
        <p:nvSpPr>
          <p:cNvPr id="13" name="Szöveg helye 14">
            <a:extLst>
              <a:ext uri="{FF2B5EF4-FFF2-40B4-BE49-F238E27FC236}">
                <a16:creationId xmlns:a16="http://schemas.microsoft.com/office/drawing/2014/main" id="{95C9B4AD-93CB-48CD-92EB-44AA938F13C1}"/>
              </a:ext>
            </a:extLst>
          </p:cNvPr>
          <p:cNvSpPr txBox="1">
            <a:spLocks/>
          </p:cNvSpPr>
          <p:nvPr/>
        </p:nvSpPr>
        <p:spPr>
          <a:xfrm>
            <a:off x="3787622"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Ball oldalon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Piros a becsült, kék a tényleges. A tanulás itt úgy zajlik, hogy nem az összes adatot látja egyszerre, hanem az utolsó beérkezett alapján módosít a korábbi modellen</a:t>
            </a:r>
          </a:p>
        </p:txBody>
      </p:sp>
      <p:sp>
        <p:nvSpPr>
          <p:cNvPr id="14" name="Szöveg helye 14">
            <a:extLst>
              <a:ext uri="{FF2B5EF4-FFF2-40B4-BE49-F238E27FC236}">
                <a16:creationId xmlns:a16="http://schemas.microsoft.com/office/drawing/2014/main" id="{9B489B13-3C72-4186-8303-E1AC1BBF36DC}"/>
              </a:ext>
            </a:extLst>
          </p:cNvPr>
          <p:cNvSpPr txBox="1">
            <a:spLocks/>
          </p:cNvSpPr>
          <p:nvPr/>
        </p:nvSpPr>
        <p:spPr>
          <a:xfrm>
            <a:off x="6949044"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Jobb oldalon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tényleges és becsült közötti hiba mértéke (a tanulás egyes pontjain teljesen rossz becslést ad)</a:t>
            </a:r>
          </a:p>
        </p:txBody>
      </p:sp>
      <p:sp>
        <p:nvSpPr>
          <p:cNvPr id="10" name="Téglalap: szamárfül 9">
            <a:extLst>
              <a:ext uri="{FF2B5EF4-FFF2-40B4-BE49-F238E27FC236}">
                <a16:creationId xmlns:a16="http://schemas.microsoft.com/office/drawing/2014/main" id="{881B8AD2-F8D8-448A-B565-AC4A21F9E1D4}"/>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 most következő</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Két </a:t>
            </a:r>
            <a:r>
              <a:rPr lang="hu-HU" sz="1200" dirty="0" err="1">
                <a:solidFill>
                  <a:srgbClr val="000000"/>
                </a:solidFill>
                <a:latin typeface="Arial Nova Cond" panose="020B0506020202020204" pitchFamily="34" charset="0"/>
              </a:rPr>
              <a:t>slide</a:t>
            </a:r>
            <a:r>
              <a:rPr lang="hu-HU" sz="1200" dirty="0">
                <a:solidFill>
                  <a:srgbClr val="000000"/>
                </a:solidFill>
                <a:latin typeface="Arial Nova Cond" panose="020B0506020202020204" pitchFamily="34" charset="0"/>
              </a:rPr>
              <a:t> ennek a két megközelítésnek az eltérő jellegét mutatja be.</a:t>
            </a:r>
            <a:endParaRPr lang="hu-HU" sz="1200" dirty="0">
              <a:solidFill>
                <a:schemeClr val="bg1"/>
              </a:solidFill>
              <a:latin typeface="Arial Nova Cond" panose="020B0506020202020204" pitchFamily="34" charset="0"/>
            </a:endParaRPr>
          </a:p>
        </p:txBody>
      </p:sp>
      <p:sp>
        <p:nvSpPr>
          <p:cNvPr id="11" name="Téglalap: szamárfül 10">
            <a:extLst>
              <a:ext uri="{FF2B5EF4-FFF2-40B4-BE49-F238E27FC236}">
                <a16:creationId xmlns:a16="http://schemas.microsoft.com/office/drawing/2014/main" id="{D6B93A8B-7319-49ED-B184-2432666087D3}"/>
              </a:ext>
            </a:extLst>
          </p:cNvPr>
          <p:cNvSpPr/>
          <p:nvPr/>
        </p:nvSpPr>
        <p:spPr>
          <a:xfrm>
            <a:off x="4860563" y="1148597"/>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Bár ezeket itt még</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Nem fejtem alaposan ki, a fejemben már összeállt és egy olyan problémát nyit ki ami messze túlmutat az </a:t>
            </a:r>
            <a:r>
              <a:rPr lang="hu-HU" sz="1200" dirty="0" err="1">
                <a:solidFill>
                  <a:srgbClr val="000000"/>
                </a:solidFill>
                <a:latin typeface="Arial Nova Cond" panose="020B0506020202020204" pitchFamily="34" charset="0"/>
              </a:rPr>
              <a:t>optimizeren</a:t>
            </a:r>
            <a:r>
              <a:rPr lang="hu-HU" sz="1200" dirty="0">
                <a:solidFill>
                  <a:srgbClr val="000000"/>
                </a:solidFill>
                <a:latin typeface="Arial Nova Cond" panose="020B0506020202020204" pitchFamily="34" charset="0"/>
              </a:rPr>
              <a:t> – ha felhasználó szempontból nézed.</a:t>
            </a:r>
            <a:endParaRPr lang="hu-HU" sz="1200" dirty="0">
              <a:solidFill>
                <a:schemeClr val="bg1"/>
              </a:solidFill>
              <a:latin typeface="Arial Nova Cond" panose="020B0506020202020204" pitchFamily="34" charset="0"/>
            </a:endParaRPr>
          </a:p>
        </p:txBody>
      </p:sp>
      <p:sp>
        <p:nvSpPr>
          <p:cNvPr id="12" name="Téglalap: szamárfül 11">
            <a:extLst>
              <a:ext uri="{FF2B5EF4-FFF2-40B4-BE49-F238E27FC236}">
                <a16:creationId xmlns:a16="http://schemas.microsoft.com/office/drawing/2014/main" id="{5458DE69-0E59-4DD9-999F-0D03F175509F}"/>
              </a:ext>
            </a:extLst>
          </p:cNvPr>
          <p:cNvSpPr/>
          <p:nvPr/>
        </p:nvSpPr>
        <p:spPr>
          <a:xfrm>
            <a:off x="7579219" y="1148597"/>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Ha ML</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Szemüvegen keresztül nézed, akkor ez egy nagyon érdekes kérdés de gyanítom, hogy ez engem érdekel a laborban és (pont)</a:t>
            </a:r>
            <a:endParaRPr lang="hu-HU" sz="1200" dirty="0">
              <a:solidFill>
                <a:schemeClr val="bg1"/>
              </a:solidFill>
              <a:latin typeface="Arial Nova Cond" panose="020B0506020202020204" pitchFamily="34" charset="0"/>
            </a:endParaRPr>
          </a:p>
        </p:txBody>
      </p:sp>
      <p:sp>
        <p:nvSpPr>
          <p:cNvPr id="17" name="Téglalap: szamárfül 16">
            <a:extLst>
              <a:ext uri="{FF2B5EF4-FFF2-40B4-BE49-F238E27FC236}">
                <a16:creationId xmlns:a16="http://schemas.microsoft.com/office/drawing/2014/main" id="{E5277CEC-4A97-4A4D-AA73-CA8E25C6FE77}"/>
              </a:ext>
            </a:extLst>
          </p:cNvPr>
          <p:cNvSpPr/>
          <p:nvPr/>
        </p:nvSpPr>
        <p:spPr>
          <a:xfrm>
            <a:off x="2141907" y="342900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Hosszú távon</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Viszont engem ez a kérdés jobban érdekel mint bármi.</a:t>
            </a:r>
            <a:endParaRPr lang="hu-HU" sz="1200" dirty="0">
              <a:solidFill>
                <a:schemeClr val="bg1"/>
              </a:solidFill>
              <a:latin typeface="Arial Nova Cond" panose="020B0506020202020204" pitchFamily="34" charset="0"/>
            </a:endParaRPr>
          </a:p>
        </p:txBody>
      </p:sp>
      <p:sp>
        <p:nvSpPr>
          <p:cNvPr id="18" name="Téglalap: szamárfül 17">
            <a:extLst>
              <a:ext uri="{FF2B5EF4-FFF2-40B4-BE49-F238E27FC236}">
                <a16:creationId xmlns:a16="http://schemas.microsoft.com/office/drawing/2014/main" id="{9CCAAC2B-BC3C-4044-A7A9-3757F8042796}"/>
              </a:ext>
            </a:extLst>
          </p:cNvPr>
          <p:cNvSpPr/>
          <p:nvPr/>
        </p:nvSpPr>
        <p:spPr>
          <a:xfrm>
            <a:off x="4860563" y="342900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Az ML is olyan dolog</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Hogy lehet hozzá úgy érteni, hogy össze tudsz rakni egy programot </a:t>
            </a:r>
            <a:r>
              <a:rPr lang="hu-HU" sz="1200" dirty="0" err="1">
                <a:solidFill>
                  <a:srgbClr val="000000"/>
                </a:solidFill>
                <a:latin typeface="Arial Nova Cond" panose="020B0506020202020204" pitchFamily="34" charset="0"/>
              </a:rPr>
              <a:t>Kerasban</a:t>
            </a:r>
            <a:r>
              <a:rPr lang="hu-HU" sz="1200" dirty="0">
                <a:solidFill>
                  <a:srgbClr val="000000"/>
                </a:solidFill>
                <a:latin typeface="Arial Nova Cond" panose="020B0506020202020204" pitchFamily="34" charset="0"/>
              </a:rPr>
              <a:t> vagy </a:t>
            </a:r>
            <a:r>
              <a:rPr lang="hu-HU" sz="1200" dirty="0" err="1">
                <a:solidFill>
                  <a:srgbClr val="000000"/>
                </a:solidFill>
                <a:latin typeface="Arial Nova Cond" panose="020B0506020202020204" pitchFamily="34" charset="0"/>
              </a:rPr>
              <a:t>PyTorchban</a:t>
            </a:r>
            <a:r>
              <a:rPr lang="hu-HU" sz="1200" dirty="0">
                <a:solidFill>
                  <a:srgbClr val="000000"/>
                </a:solidFill>
                <a:latin typeface="Arial Nova Cond" panose="020B0506020202020204" pitchFamily="34" charset="0"/>
              </a:rPr>
              <a:t> vagy kedvenc keretrendszeredben.</a:t>
            </a:r>
            <a:endParaRPr lang="hu-HU" sz="1200" dirty="0">
              <a:solidFill>
                <a:schemeClr val="bg1"/>
              </a:solidFill>
              <a:latin typeface="Arial Nova Cond" panose="020B0506020202020204" pitchFamily="34" charset="0"/>
            </a:endParaRPr>
          </a:p>
        </p:txBody>
      </p:sp>
      <p:sp>
        <p:nvSpPr>
          <p:cNvPr id="20" name="Téglalap: szamárfül 19">
            <a:extLst>
              <a:ext uri="{FF2B5EF4-FFF2-40B4-BE49-F238E27FC236}">
                <a16:creationId xmlns:a16="http://schemas.microsoft.com/office/drawing/2014/main" id="{79BE2ED8-A1B7-4BFD-B5FA-7072C16F9713}"/>
              </a:ext>
            </a:extLst>
          </p:cNvPr>
          <p:cNvSpPr/>
          <p:nvPr/>
        </p:nvSpPr>
        <p:spPr>
          <a:xfrm>
            <a:off x="7577928" y="3422601"/>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De az megint</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Egy másik dolog  ha érted, hogy mögötte mi történik. Nálam hosszútávon mindenféleképpen ez a cél és ez ebben a felfedező utazásban egy lépés.</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457579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7" grpId="0" animBg="1"/>
      <p:bldP spid="18" grpId="0" animBg="1"/>
      <p:bldP spid="20"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75</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Batch </a:t>
            </a:r>
            <a:r>
              <a:rPr lang="hu-HU" sz="2400" dirty="0" err="1">
                <a:solidFill>
                  <a:schemeClr val="tx1"/>
                </a:solidFill>
                <a:latin typeface="Arial" panose="020B0604020202020204" pitchFamily="34" charset="0"/>
                <a:cs typeface="Arial" panose="020B0604020202020204" pitchFamily="34" charset="0"/>
              </a:rPr>
              <a:t>vs</a:t>
            </a:r>
            <a:r>
              <a:rPr lang="hu-HU" sz="2400" dirty="0">
                <a:solidFill>
                  <a:schemeClr val="tx1"/>
                </a:solidFill>
                <a:latin typeface="Arial" panose="020B0604020202020204" pitchFamily="34" charset="0"/>
                <a:cs typeface="Arial" panose="020B0604020202020204" pitchFamily="34" charset="0"/>
              </a:rPr>
              <a:t> Online</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Itt az összes adatot megkapja egyszere de két különböző</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tanulási megközelítés látható</a:t>
            </a:r>
          </a:p>
        </p:txBody>
      </p:sp>
      <p:pic>
        <p:nvPicPr>
          <p:cNvPr id="5" name="Kép 4">
            <a:extLst>
              <a:ext uri="{FF2B5EF4-FFF2-40B4-BE49-F238E27FC236}">
                <a16:creationId xmlns:a16="http://schemas.microsoft.com/office/drawing/2014/main" id="{7A489B67-C5ED-4309-B5BF-B5F700F7910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2500" y="3228468"/>
            <a:ext cx="10287000" cy="2743200"/>
          </a:xfrm>
          <a:prstGeom prst="rect">
            <a:avLst/>
          </a:prstGeom>
        </p:spPr>
      </p:pic>
      <p:sp>
        <p:nvSpPr>
          <p:cNvPr id="13" name="Szöveg helye 14">
            <a:extLst>
              <a:ext uri="{FF2B5EF4-FFF2-40B4-BE49-F238E27FC236}">
                <a16:creationId xmlns:a16="http://schemas.microsoft.com/office/drawing/2014/main" id="{95C9B4AD-93CB-48CD-92EB-44AA938F13C1}"/>
              </a:ext>
            </a:extLst>
          </p:cNvPr>
          <p:cNvSpPr txBox="1">
            <a:spLocks/>
          </p:cNvSpPr>
          <p:nvPr/>
        </p:nvSpPr>
        <p:spPr>
          <a:xfrm>
            <a:off x="3787622"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Batch</a:t>
            </a:r>
            <a:r>
              <a:rPr lang="hu-HU" dirty="0">
                <a:solidFill>
                  <a:schemeClr val="tx1"/>
                </a:solidFill>
                <a:latin typeface="Calibri Light" panose="020F0302020204030204" pitchFamily="34" charset="0"/>
                <a:cs typeface="Calibri Light" panose="020F0302020204030204" pitchFamily="34" charset="0"/>
              </a:rPr>
              <a:t>fekete vonal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gyorsabban konvergál viszont végül nem ér el olyan jó eredményt mint az online (piros vonal)</a:t>
            </a:r>
          </a:p>
        </p:txBody>
      </p:sp>
      <p:sp>
        <p:nvSpPr>
          <p:cNvPr id="14" name="Szöveg helye 14">
            <a:extLst>
              <a:ext uri="{FF2B5EF4-FFF2-40B4-BE49-F238E27FC236}">
                <a16:creationId xmlns:a16="http://schemas.microsoft.com/office/drawing/2014/main" id="{9B489B13-3C72-4186-8303-E1AC1BBF36DC}"/>
              </a:ext>
            </a:extLst>
          </p:cNvPr>
          <p:cNvSpPr txBox="1">
            <a:spLocks/>
          </p:cNvSpPr>
          <p:nvPr/>
        </p:nvSpPr>
        <p:spPr>
          <a:xfrm>
            <a:off x="6949044"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Online</a:t>
            </a:r>
            <a:r>
              <a:rPr lang="hu-HU" sz="2400" dirty="0">
                <a:solidFill>
                  <a:schemeClr val="tx1"/>
                </a:solidFill>
                <a:latin typeface="Calibri Light" panose="020F0302020204030204" pitchFamily="34" charset="0"/>
                <a:cs typeface="Calibri Light" panose="020F0302020204030204" pitchFamily="34" charset="0"/>
              </a:rPr>
              <a:t> </a:t>
            </a:r>
            <a:r>
              <a:rPr lang="hu-HU" dirty="0">
                <a:solidFill>
                  <a:schemeClr val="tx1"/>
                </a:solidFill>
                <a:latin typeface="Calibri Light" panose="020F0302020204030204" pitchFamily="34" charset="0"/>
                <a:cs typeface="Calibri Light" panose="020F0302020204030204" pitchFamily="34" charset="0"/>
              </a:rPr>
              <a:t>piros vonal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tanulás elején többször visszaesik, lassabban konvergál de végül jobb eredményt ad mint a batch </a:t>
            </a:r>
            <a:r>
              <a:rPr lang="hu-HU" dirty="0" err="1">
                <a:solidFill>
                  <a:schemeClr val="tx1"/>
                </a:solidFill>
                <a:latin typeface="Calibri Light" panose="020F0302020204030204" pitchFamily="34" charset="0"/>
                <a:cs typeface="Calibri Light" panose="020F0302020204030204" pitchFamily="34" charset="0"/>
              </a:rPr>
              <a:t>learning</a:t>
            </a:r>
            <a:r>
              <a:rPr lang="hu-HU" dirty="0">
                <a:solidFill>
                  <a:schemeClr val="tx1"/>
                </a:solidFill>
                <a:latin typeface="Calibri Light" panose="020F0302020204030204" pitchFamily="34" charset="0"/>
                <a:cs typeface="Calibri Light" panose="020F0302020204030204" pitchFamily="34" charset="0"/>
              </a:rPr>
              <a:t> (fekete vonal)</a:t>
            </a:r>
          </a:p>
        </p:txBody>
      </p:sp>
      <p:sp>
        <p:nvSpPr>
          <p:cNvPr id="4" name="Felirat: vonal kerettel és kiemelősávval 3">
            <a:extLst>
              <a:ext uri="{FF2B5EF4-FFF2-40B4-BE49-F238E27FC236}">
                <a16:creationId xmlns:a16="http://schemas.microsoft.com/office/drawing/2014/main" id="{0378A3F2-96D5-4B52-B6FB-0D0367FDB750}"/>
              </a:ext>
            </a:extLst>
          </p:cNvPr>
          <p:cNvSpPr/>
          <p:nvPr/>
        </p:nvSpPr>
        <p:spPr>
          <a:xfrm>
            <a:off x="314582" y="3587377"/>
            <a:ext cx="1418968" cy="841747"/>
          </a:xfrm>
          <a:prstGeom prst="accentBorderCallout1">
            <a:avLst>
              <a:gd name="adj1" fmla="val 33002"/>
              <a:gd name="adj2" fmla="val 107370"/>
              <a:gd name="adj3" fmla="val 151546"/>
              <a:gd name="adj4" fmla="val 1473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1200" dirty="0">
                <a:latin typeface="Arial Nova Cond" panose="020B0506020202020204" pitchFamily="34" charset="0"/>
                <a:cs typeface="Aldhabi" panose="020B0604020202020204" pitchFamily="2" charset="-78"/>
              </a:rPr>
              <a:t>A kék vonal a függvény amit közelíteni akarunk</a:t>
            </a:r>
          </a:p>
        </p:txBody>
      </p:sp>
      <p:sp>
        <p:nvSpPr>
          <p:cNvPr id="11" name="Felirat: vonal kerettel és kiemelősávval 10">
            <a:extLst>
              <a:ext uri="{FF2B5EF4-FFF2-40B4-BE49-F238E27FC236}">
                <a16:creationId xmlns:a16="http://schemas.microsoft.com/office/drawing/2014/main" id="{37046418-775D-4153-9131-379E46C3BF29}"/>
              </a:ext>
            </a:extLst>
          </p:cNvPr>
          <p:cNvSpPr/>
          <p:nvPr/>
        </p:nvSpPr>
        <p:spPr>
          <a:xfrm>
            <a:off x="314582" y="4511302"/>
            <a:ext cx="1418968" cy="841747"/>
          </a:xfrm>
          <a:prstGeom prst="accentBorderCallout1">
            <a:avLst>
              <a:gd name="adj1" fmla="val 33002"/>
              <a:gd name="adj2" fmla="val 107370"/>
              <a:gd name="adj3" fmla="val -55533"/>
              <a:gd name="adj4" fmla="val 15067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hu-HU" sz="1200" dirty="0">
                <a:latin typeface="Arial Nova Cond" panose="020B0506020202020204" pitchFamily="34" charset="0"/>
                <a:cs typeface="Aldhabi" panose="020B0604020202020204" pitchFamily="2" charset="-78"/>
              </a:rPr>
              <a:t>A fekete a batch </a:t>
            </a:r>
            <a:r>
              <a:rPr lang="hu-HU" sz="1200" dirty="0" err="1">
                <a:latin typeface="Arial Nova Cond" panose="020B0506020202020204" pitchFamily="34" charset="0"/>
                <a:cs typeface="Aldhabi" panose="020B0604020202020204" pitchFamily="2" charset="-78"/>
              </a:rPr>
              <a:t>learning</a:t>
            </a:r>
            <a:endParaRPr lang="hu-HU" sz="1200" dirty="0">
              <a:latin typeface="Arial Nova Cond" panose="020B0506020202020204" pitchFamily="34" charset="0"/>
              <a:cs typeface="Aldhabi" panose="020B0604020202020204" pitchFamily="2" charset="-78"/>
            </a:endParaRPr>
          </a:p>
        </p:txBody>
      </p:sp>
      <p:sp>
        <p:nvSpPr>
          <p:cNvPr id="12" name="Felirat: vonal kerettel és kiemelősávval 11">
            <a:extLst>
              <a:ext uri="{FF2B5EF4-FFF2-40B4-BE49-F238E27FC236}">
                <a16:creationId xmlns:a16="http://schemas.microsoft.com/office/drawing/2014/main" id="{FA3D6F10-4CA2-46EF-BAF8-12056FDE4886}"/>
              </a:ext>
            </a:extLst>
          </p:cNvPr>
          <p:cNvSpPr/>
          <p:nvPr/>
        </p:nvSpPr>
        <p:spPr>
          <a:xfrm>
            <a:off x="314582" y="5435227"/>
            <a:ext cx="1418968" cy="841747"/>
          </a:xfrm>
          <a:prstGeom prst="accentBorderCallout1">
            <a:avLst>
              <a:gd name="adj1" fmla="val 33002"/>
              <a:gd name="adj2" fmla="val 107370"/>
              <a:gd name="adj3" fmla="val -54401"/>
              <a:gd name="adj4" fmla="val 145302"/>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hu-HU" sz="1200" dirty="0">
                <a:latin typeface="Arial Nova Cond" panose="020B0506020202020204" pitchFamily="34" charset="0"/>
                <a:cs typeface="Aldhabi" panose="020B0604020202020204" pitchFamily="2" charset="-78"/>
              </a:rPr>
              <a:t>A piros az Online </a:t>
            </a:r>
            <a:r>
              <a:rPr lang="hu-HU" sz="1200" dirty="0" err="1">
                <a:latin typeface="Arial Nova Cond" panose="020B0506020202020204" pitchFamily="34" charset="0"/>
                <a:cs typeface="Aldhabi" panose="020B0604020202020204" pitchFamily="2" charset="-78"/>
              </a:rPr>
              <a:t>learning</a:t>
            </a:r>
            <a:endParaRPr lang="hu-HU" sz="1200" dirty="0">
              <a:latin typeface="Arial Nova Cond" panose="020B0506020202020204" pitchFamily="34" charset="0"/>
              <a:cs typeface="Aldhabi" panose="020B0604020202020204" pitchFamily="2" charset="-78"/>
            </a:endParaRPr>
          </a:p>
        </p:txBody>
      </p:sp>
      <p:sp>
        <p:nvSpPr>
          <p:cNvPr id="17" name="Felirat: vonal kerettel és kiemelősávval 16">
            <a:extLst>
              <a:ext uri="{FF2B5EF4-FFF2-40B4-BE49-F238E27FC236}">
                <a16:creationId xmlns:a16="http://schemas.microsoft.com/office/drawing/2014/main" id="{41F86232-4B46-47D8-BD6C-C3C52D5BB337}"/>
              </a:ext>
            </a:extLst>
          </p:cNvPr>
          <p:cNvSpPr/>
          <p:nvPr/>
        </p:nvSpPr>
        <p:spPr>
          <a:xfrm>
            <a:off x="10544432" y="3587377"/>
            <a:ext cx="1418968" cy="841747"/>
          </a:xfrm>
          <a:prstGeom prst="accentBorderCallout1">
            <a:avLst>
              <a:gd name="adj1" fmla="val 34134"/>
              <a:gd name="adj2" fmla="val -6073"/>
              <a:gd name="adj3" fmla="val 19151"/>
              <a:gd name="adj4" fmla="val -31911"/>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1200" dirty="0">
                <a:latin typeface="Arial Nova Cond" panose="020B0506020202020204" pitchFamily="34" charset="0"/>
                <a:cs typeface="Aldhabi" panose="020B0604020202020204" pitchFamily="2" charset="-78"/>
              </a:rPr>
              <a:t>Idővel az </a:t>
            </a:r>
            <a:r>
              <a:rPr lang="hu-HU" sz="1200" dirty="0" err="1">
                <a:latin typeface="Arial Nova Cond" panose="020B0506020202020204" pitchFamily="34" charset="0"/>
                <a:cs typeface="Aldhabi" panose="020B0604020202020204" pitchFamily="2" charset="-78"/>
              </a:rPr>
              <a:t>oline</a:t>
            </a:r>
            <a:r>
              <a:rPr lang="hu-HU" sz="1200" dirty="0">
                <a:latin typeface="Arial Nova Cond" panose="020B0506020202020204" pitchFamily="34" charset="0"/>
                <a:cs typeface="Aldhabi" panose="020B0604020202020204" pitchFamily="2" charset="-78"/>
              </a:rPr>
              <a:t> jobban közelít az eredetihez</a:t>
            </a:r>
          </a:p>
        </p:txBody>
      </p:sp>
      <p:sp>
        <p:nvSpPr>
          <p:cNvPr id="18" name="Felirat: vonal kerettel és kiemelősávval 17">
            <a:extLst>
              <a:ext uri="{FF2B5EF4-FFF2-40B4-BE49-F238E27FC236}">
                <a16:creationId xmlns:a16="http://schemas.microsoft.com/office/drawing/2014/main" id="{F78E8DBA-FD0C-4E08-BE0C-EE729A851F18}"/>
              </a:ext>
            </a:extLst>
          </p:cNvPr>
          <p:cNvSpPr/>
          <p:nvPr/>
        </p:nvSpPr>
        <p:spPr>
          <a:xfrm>
            <a:off x="10544432" y="4511302"/>
            <a:ext cx="1418968" cy="841747"/>
          </a:xfrm>
          <a:prstGeom prst="accentBorderCallout1">
            <a:avLst>
              <a:gd name="adj1" fmla="val 35265"/>
              <a:gd name="adj2" fmla="val -6073"/>
              <a:gd name="adj3" fmla="val -53270"/>
              <a:gd name="adj4" fmla="val -3325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hu-HU" sz="1200" dirty="0">
                <a:latin typeface="Arial Nova Cond" panose="020B0506020202020204" pitchFamily="34" charset="0"/>
                <a:cs typeface="Aldhabi" panose="020B0604020202020204" pitchFamily="2" charset="-78"/>
              </a:rPr>
              <a:t>A Batch az elején gyorsabban konvergál</a:t>
            </a:r>
          </a:p>
        </p:txBody>
      </p:sp>
      <p:sp>
        <p:nvSpPr>
          <p:cNvPr id="21" name="Szöveg helye 14">
            <a:extLst>
              <a:ext uri="{FF2B5EF4-FFF2-40B4-BE49-F238E27FC236}">
                <a16:creationId xmlns:a16="http://schemas.microsoft.com/office/drawing/2014/main" id="{0FBB8C52-23D1-4114-8708-94735292629A}"/>
              </a:ext>
            </a:extLst>
          </p:cNvPr>
          <p:cNvSpPr txBox="1">
            <a:spLocks/>
          </p:cNvSpPr>
          <p:nvPr/>
        </p:nvSpPr>
        <p:spPr>
          <a:xfrm>
            <a:off x="2247899" y="5825450"/>
            <a:ext cx="7972425" cy="89602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Az ábrán</a:t>
            </a:r>
            <a:r>
              <a:rPr lang="hu-HU" sz="2400" dirty="0">
                <a:solidFill>
                  <a:schemeClr val="tx1"/>
                </a:solidFill>
                <a:latin typeface="Calibri Light" panose="020F0302020204030204" pitchFamily="34" charset="0"/>
                <a:cs typeface="Calibri Light" panose="020F0302020204030204" pitchFamily="34" charset="0"/>
              </a:rPr>
              <a:t> </a:t>
            </a:r>
            <a:r>
              <a:rPr lang="hu-HU" dirty="0">
                <a:solidFill>
                  <a:schemeClr val="tx1"/>
                </a:solidFill>
                <a:latin typeface="Calibri Light" panose="020F0302020204030204" pitchFamily="34" charset="0"/>
                <a:cs typeface="Calibri Light" panose="020F0302020204030204" pitchFamily="34" charset="0"/>
              </a:rPr>
              <a:t>azt látjuk,</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Hogyan konvergál az iterációk során a két tanulási mód a becsülni kívánt </a:t>
            </a:r>
            <a:r>
              <a:rPr lang="hu-HU" dirty="0" err="1">
                <a:solidFill>
                  <a:schemeClr val="tx1"/>
                </a:solidFill>
                <a:latin typeface="Calibri Light" panose="020F0302020204030204" pitchFamily="34" charset="0"/>
                <a:cs typeface="Calibri Light" panose="020F0302020204030204" pitchFamily="34" charset="0"/>
              </a:rPr>
              <a:t>függvényhze</a:t>
            </a:r>
            <a:r>
              <a:rPr lang="hu-HU" dirty="0">
                <a:solidFill>
                  <a:schemeClr val="tx1"/>
                </a:solidFill>
                <a:latin typeface="Calibri Light" panose="020F0302020204030204" pitchFamily="34" charset="0"/>
                <a:cs typeface="Calibri Light" panose="020F0302020204030204" pitchFamily="34" charset="0"/>
              </a:rPr>
              <a: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Ball oldalon az eredet és a két becsült függvény. Jobb oldalon a kettő (1-hibájának) alakulása.</a:t>
            </a:r>
          </a:p>
        </p:txBody>
      </p:sp>
      <p:sp>
        <p:nvSpPr>
          <p:cNvPr id="22" name="Téglalap: szamárfül 21">
            <a:extLst>
              <a:ext uri="{FF2B5EF4-FFF2-40B4-BE49-F238E27FC236}">
                <a16:creationId xmlns:a16="http://schemas.microsoft.com/office/drawing/2014/main" id="{03CA0483-DBB8-4F2A-9E0C-2342E70305AF}"/>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58: </a:t>
            </a:r>
            <a:r>
              <a:rPr lang="hu-HU" sz="1200" dirty="0" err="1">
                <a:solidFill>
                  <a:srgbClr val="000000"/>
                </a:solidFill>
                <a:latin typeface="Arial Nova Cond" panose="020B0506020202020204" pitchFamily="34" charset="0"/>
              </a:rPr>
              <a:t>szep</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animacio</a:t>
            </a:r>
            <a:r>
              <a:rPr lang="hu-HU" sz="1200" dirty="0">
                <a:solidFill>
                  <a:srgbClr val="000000"/>
                </a:solidFill>
                <a:latin typeface="Arial Nova Cond" panose="020B0506020202020204" pitchFamily="34" charset="0"/>
              </a:rPr>
              <a:t> arra, hogy a ML algoritmus, hogyan </a:t>
            </a:r>
            <a:r>
              <a:rPr lang="hu-HU" sz="1200" dirty="0" err="1">
                <a:solidFill>
                  <a:srgbClr val="000000"/>
                </a:solidFill>
                <a:latin typeface="Arial Nova Cond" panose="020B0506020202020204" pitchFamily="34" charset="0"/>
              </a:rPr>
              <a:t>probalja</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railleszteni</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grafikonjat</a:t>
            </a:r>
            <a:r>
              <a:rPr lang="hu-HU" sz="1200" dirty="0">
                <a:solidFill>
                  <a:srgbClr val="000000"/>
                </a:solidFill>
                <a:latin typeface="Arial Nova Cond" panose="020B0506020202020204" pitchFamily="34" charset="0"/>
              </a:rPr>
              <a:t> egy folyton </a:t>
            </a:r>
            <a:r>
              <a:rPr lang="hu-HU" sz="1200" dirty="0" err="1">
                <a:solidFill>
                  <a:srgbClr val="000000"/>
                </a:solidFill>
                <a:latin typeface="Arial Nova Cond" panose="020B0506020202020204" pitchFamily="34" charset="0"/>
              </a:rPr>
              <a:t>valtozo</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fuggvenyre</a:t>
            </a:r>
            <a:r>
              <a:rPr lang="hu-HU" sz="1200" dirty="0">
                <a:solidFill>
                  <a:srgbClr val="000000"/>
                </a:solidFill>
                <a:latin typeface="Arial Nova Cond" panose="020B0506020202020204" pitchFamily="34" charset="0"/>
              </a:rPr>
              <a:t>... Tetszik, de ez nem a ML-el </a:t>
            </a:r>
            <a:r>
              <a:rPr lang="hu-HU" sz="1200" dirty="0" err="1">
                <a:solidFill>
                  <a:srgbClr val="000000"/>
                </a:solidFill>
                <a:latin typeface="Arial Nova Cond" panose="020B0506020202020204" pitchFamily="34" charset="0"/>
              </a:rPr>
              <a:t>altalaban</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elerheto</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eredmenyt</a:t>
            </a:r>
            <a:r>
              <a:rPr lang="hu-HU" sz="1200" dirty="0">
                <a:solidFill>
                  <a:srgbClr val="000000"/>
                </a:solidFill>
                <a:latin typeface="Arial Nova Cond" panose="020B0506020202020204" pitchFamily="34" charset="0"/>
              </a:rPr>
              <a:t> mutatja? Ha </a:t>
            </a:r>
            <a:r>
              <a:rPr lang="hu-HU" sz="1200" dirty="0" err="1">
                <a:solidFill>
                  <a:srgbClr val="000000"/>
                </a:solidFill>
                <a:latin typeface="Arial Nova Cond" panose="020B0506020202020204" pitchFamily="34" charset="0"/>
              </a:rPr>
              <a:t>jol</a:t>
            </a:r>
            <a:r>
              <a:rPr lang="hu-HU" sz="1200" dirty="0">
                <a:solidFill>
                  <a:srgbClr val="000000"/>
                </a:solidFill>
                <a:latin typeface="Arial Nova Cond" panose="020B0506020202020204" pitchFamily="34" charset="0"/>
              </a:rPr>
              <a:t> sejtem, ez (szinte) mindig igy van....</a:t>
            </a:r>
            <a:endParaRPr lang="hu-HU" sz="1200" dirty="0">
              <a:latin typeface="Arial Nova Cond" panose="020B0506020202020204" pitchFamily="34" charset="0"/>
            </a:endParaRPr>
          </a:p>
        </p:txBody>
      </p:sp>
      <p:sp>
        <p:nvSpPr>
          <p:cNvPr id="23" name="Téglalap: szamárfül 22">
            <a:extLst>
              <a:ext uri="{FF2B5EF4-FFF2-40B4-BE49-F238E27FC236}">
                <a16:creationId xmlns:a16="http://schemas.microsoft.com/office/drawing/2014/main" id="{8388DBA7-CCBF-4B99-B617-77A8F071457C}"/>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Igen.</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Remélem ez ügyben majd még tudunk tovább lépni. Az igazán érdekes dolgok szerintem itt vannak. Ezt </a:t>
            </a:r>
            <a:r>
              <a:rPr lang="hu-HU" sz="1200">
                <a:solidFill>
                  <a:srgbClr val="000000"/>
                </a:solidFill>
                <a:latin typeface="Arial Nova Cond" panose="020B0506020202020204" pitchFamily="34" charset="0"/>
              </a:rPr>
              <a:t>érdemes kutatni.</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318128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project GitHub címe</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76</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442612" y="1015403"/>
            <a:ext cx="4571755"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hlinkClick r:id="rId3"/>
              </a:rPr>
              <a:t>https://github.com/JoDeMiro/Micado-Optimizer-Test</a:t>
            </a:r>
            <a:endParaRPr lang="hu-HU" dirty="0">
              <a:solidFill>
                <a:schemeClr val="tx1"/>
              </a:solidFill>
              <a:latin typeface="Calibri Light" panose="020F0302020204030204" pitchFamily="34" charset="0"/>
              <a:cs typeface="Calibri Light" panose="020F0302020204030204" pitchFamily="34" charset="0"/>
            </a:endParaRP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564" y="2768371"/>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6038098" y="2342607"/>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7867" y="2307073"/>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96185" y="3988363"/>
            <a:ext cx="2039795" cy="761168"/>
          </a:xfrm>
          <a:prstGeom prst="rect">
            <a:avLst/>
          </a:prstGeom>
        </p:spPr>
      </p:pic>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5978" y="1368835"/>
            <a:ext cx="1612985" cy="1612985"/>
          </a:xfrm>
          <a:prstGeom prst="rect">
            <a:avLst/>
          </a:prstGeom>
        </p:spPr>
      </p:pic>
      <p:sp>
        <p:nvSpPr>
          <p:cNvPr id="17" name="Szöveg helye 14">
            <a:extLst>
              <a:ext uri="{FF2B5EF4-FFF2-40B4-BE49-F238E27FC236}">
                <a16:creationId xmlns:a16="http://schemas.microsoft.com/office/drawing/2014/main" id="{7A1AAD10-1B74-41EF-93E9-9CA28C27D00E}"/>
              </a:ext>
            </a:extLst>
          </p:cNvPr>
          <p:cNvSpPr txBox="1">
            <a:spLocks/>
          </p:cNvSpPr>
          <p:nvPr/>
        </p:nvSpPr>
        <p:spPr>
          <a:xfrm>
            <a:off x="2441568" y="1906410"/>
            <a:ext cx="2815750" cy="68954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terhelést végző fájlok is a projektben vannak.</a:t>
            </a:r>
          </a:p>
        </p:txBody>
      </p:sp>
      <p:sp>
        <p:nvSpPr>
          <p:cNvPr id="30" name="Szöveg helye 14">
            <a:extLst>
              <a:ext uri="{FF2B5EF4-FFF2-40B4-BE49-F238E27FC236}">
                <a16:creationId xmlns:a16="http://schemas.microsoft.com/office/drawing/2014/main" id="{653BEC08-5425-4381-B3A1-CC639457F673}"/>
              </a:ext>
            </a:extLst>
          </p:cNvPr>
          <p:cNvSpPr txBox="1">
            <a:spLocks/>
          </p:cNvSpPr>
          <p:nvPr/>
        </p:nvSpPr>
        <p:spPr>
          <a:xfrm>
            <a:off x="2441568" y="2992370"/>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PPT prezentáció is a project alatt van</a:t>
            </a:r>
          </a:p>
        </p:txBody>
      </p:sp>
      <p:pic>
        <p:nvPicPr>
          <p:cNvPr id="6" name="Kép 5">
            <a:extLst>
              <a:ext uri="{FF2B5EF4-FFF2-40B4-BE49-F238E27FC236}">
                <a16:creationId xmlns:a16="http://schemas.microsoft.com/office/drawing/2014/main" id="{9B225947-AD44-40D9-9FF0-68CB19958B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042" y="2966600"/>
            <a:ext cx="1019397" cy="1019397"/>
          </a:xfrm>
          <a:prstGeom prst="rect">
            <a:avLst/>
          </a:prstGeom>
        </p:spPr>
      </p:pic>
      <p:sp>
        <p:nvSpPr>
          <p:cNvPr id="28" name="Szöveg helye 14">
            <a:extLst>
              <a:ext uri="{FF2B5EF4-FFF2-40B4-BE49-F238E27FC236}">
                <a16:creationId xmlns:a16="http://schemas.microsoft.com/office/drawing/2014/main" id="{8C1FF300-4561-41BE-A291-80E292345896}"/>
              </a:ext>
            </a:extLst>
          </p:cNvPr>
          <p:cNvSpPr txBox="1">
            <a:spLocks/>
          </p:cNvSpPr>
          <p:nvPr/>
        </p:nvSpPr>
        <p:spPr>
          <a:xfrm>
            <a:off x="6975113" y="491553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Technológiák lettek felhasználva</a:t>
            </a:r>
          </a:p>
        </p:txBody>
      </p:sp>
    </p:spTree>
    <p:extLst>
      <p:ext uri="{BB962C8B-B14F-4D97-AF65-F5344CB8AC3E}">
        <p14:creationId xmlns:p14="http://schemas.microsoft.com/office/powerpoint/2010/main" val="109274290"/>
      </p:ext>
    </p:extLst>
  </p:cSld>
  <p:clrMapOvr>
    <a:masterClrMapping/>
  </p:clrMapOvr>
  <p:transition spd="slow">
    <p:push di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Kép 6" descr="A képen háló látható&#10;&#10;Automatikusan generált leírás">
            <a:extLst>
              <a:ext uri="{FF2B5EF4-FFF2-40B4-BE49-F238E27FC236}">
                <a16:creationId xmlns:a16="http://schemas.microsoft.com/office/drawing/2014/main" id="{DA2F3432-4189-49BC-901D-3130235DA6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 y="-4863600"/>
            <a:ext cx="17935282" cy="13364303"/>
          </a:xfrm>
          <a:prstGeom prst="rect">
            <a:avLst/>
          </a:prstGeom>
        </p:spPr>
      </p:pic>
      <p:cxnSp>
        <p:nvCxnSpPr>
          <p:cNvPr id="8" name="Straight Connector 43">
            <a:extLst>
              <a:ext uri="{FF2B5EF4-FFF2-40B4-BE49-F238E27FC236}">
                <a16:creationId xmlns:a16="http://schemas.microsoft.com/office/drawing/2014/main" id="{504DE38F-2E8E-452C-8CF3-E0125E7B737C}"/>
              </a:ext>
            </a:extLst>
          </p:cNvPr>
          <p:cNvCxnSpPr/>
          <p:nvPr/>
        </p:nvCxnSpPr>
        <p:spPr>
          <a:xfrm>
            <a:off x="6175088"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53">
            <a:extLst>
              <a:ext uri="{FF2B5EF4-FFF2-40B4-BE49-F238E27FC236}">
                <a16:creationId xmlns:a16="http://schemas.microsoft.com/office/drawing/2014/main" id="{28DAE055-B9F1-4365-864E-7528517596B3}"/>
              </a:ext>
            </a:extLst>
          </p:cNvPr>
          <p:cNvCxnSpPr/>
          <p:nvPr/>
        </p:nvCxnSpPr>
        <p:spPr>
          <a:xfrm>
            <a:off x="8413015"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62">
            <a:extLst>
              <a:ext uri="{FF2B5EF4-FFF2-40B4-BE49-F238E27FC236}">
                <a16:creationId xmlns:a16="http://schemas.microsoft.com/office/drawing/2014/main" id="{85B5E0C1-455B-41B1-B69F-38E126D34747}"/>
              </a:ext>
            </a:extLst>
          </p:cNvPr>
          <p:cNvCxnSpPr>
            <a:cxnSpLocks/>
          </p:cNvCxnSpPr>
          <p:nvPr/>
        </p:nvCxnSpPr>
        <p:spPr>
          <a:xfrm>
            <a:off x="10665885" y="3995319"/>
            <a:ext cx="153851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27">
            <a:extLst>
              <a:ext uri="{FF2B5EF4-FFF2-40B4-BE49-F238E27FC236}">
                <a16:creationId xmlns:a16="http://schemas.microsoft.com/office/drawing/2014/main" id="{CA00A296-3389-4A67-981E-B941C73A9058}"/>
              </a:ext>
            </a:extLst>
          </p:cNvPr>
          <p:cNvCxnSpPr/>
          <p:nvPr/>
        </p:nvCxnSpPr>
        <p:spPr>
          <a:xfrm>
            <a:off x="3911339"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8">
            <a:extLst>
              <a:ext uri="{FF2B5EF4-FFF2-40B4-BE49-F238E27FC236}">
                <a16:creationId xmlns:a16="http://schemas.microsoft.com/office/drawing/2014/main" id="{80AC4B90-AF29-4E8C-B1C3-E8AABED8B7DE}"/>
              </a:ext>
            </a:extLst>
          </p:cNvPr>
          <p:cNvCxnSpPr/>
          <p:nvPr/>
        </p:nvCxnSpPr>
        <p:spPr>
          <a:xfrm>
            <a:off x="1657906"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Arc 10">
            <a:extLst>
              <a:ext uri="{FF2B5EF4-FFF2-40B4-BE49-F238E27FC236}">
                <a16:creationId xmlns:a16="http://schemas.microsoft.com/office/drawing/2014/main" id="{B1F9D99C-9294-406F-A50B-FC05598246C8}"/>
              </a:ext>
            </a:extLst>
          </p:cNvPr>
          <p:cNvSpPr/>
          <p:nvPr/>
        </p:nvSpPr>
        <p:spPr>
          <a:xfrm>
            <a:off x="1150597"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Straight Connector 6">
            <a:extLst>
              <a:ext uri="{FF2B5EF4-FFF2-40B4-BE49-F238E27FC236}">
                <a16:creationId xmlns:a16="http://schemas.microsoft.com/office/drawing/2014/main" id="{74383BA3-0201-4212-B66A-AEAE4E29645E}"/>
              </a:ext>
            </a:extLst>
          </p:cNvPr>
          <p:cNvCxnSpPr>
            <a:cxnSpLocks/>
          </p:cNvCxnSpPr>
          <p:nvPr/>
        </p:nvCxnSpPr>
        <p:spPr>
          <a:xfrm>
            <a:off x="0" y="3995319"/>
            <a:ext cx="153851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Oval 7">
            <a:extLst>
              <a:ext uri="{FF2B5EF4-FFF2-40B4-BE49-F238E27FC236}">
                <a16:creationId xmlns:a16="http://schemas.microsoft.com/office/drawing/2014/main" id="{FA29F680-5F3E-4E5E-BD24-7832A42A6F36}"/>
              </a:ext>
            </a:extLst>
          </p:cNvPr>
          <p:cNvSpPr/>
          <p:nvPr/>
        </p:nvSpPr>
        <p:spPr>
          <a:xfrm>
            <a:off x="1514928" y="3900069"/>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ircle: Hollow 8">
            <a:extLst>
              <a:ext uri="{FF2B5EF4-FFF2-40B4-BE49-F238E27FC236}">
                <a16:creationId xmlns:a16="http://schemas.microsoft.com/office/drawing/2014/main" id="{553C7605-3A18-46DE-BA68-0BC9DEBDB6D0}"/>
              </a:ext>
            </a:extLst>
          </p:cNvPr>
          <p:cNvSpPr/>
          <p:nvPr/>
        </p:nvSpPr>
        <p:spPr>
          <a:xfrm>
            <a:off x="1395865" y="3781006"/>
            <a:ext cx="428626" cy="428626"/>
          </a:xfrm>
          <a:prstGeom prst="donut">
            <a:avLst>
              <a:gd name="adj" fmla="val 5281"/>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Circle: Hollow 9">
            <a:extLst>
              <a:ext uri="{FF2B5EF4-FFF2-40B4-BE49-F238E27FC236}">
                <a16:creationId xmlns:a16="http://schemas.microsoft.com/office/drawing/2014/main" id="{D16FA413-3EA1-4914-9893-63607D7C5807}"/>
              </a:ext>
            </a:extLst>
          </p:cNvPr>
          <p:cNvSpPr/>
          <p:nvPr/>
        </p:nvSpPr>
        <p:spPr>
          <a:xfrm>
            <a:off x="1262993"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8" name="Straight Connector 11">
            <a:extLst>
              <a:ext uri="{FF2B5EF4-FFF2-40B4-BE49-F238E27FC236}">
                <a16:creationId xmlns:a16="http://schemas.microsoft.com/office/drawing/2014/main" id="{5A9A7E4F-62F5-4F3D-BFA1-D32380727C5B}"/>
              </a:ext>
            </a:extLst>
          </p:cNvPr>
          <p:cNvCxnSpPr>
            <a:cxnSpLocks/>
          </p:cNvCxnSpPr>
          <p:nvPr/>
        </p:nvCxnSpPr>
        <p:spPr>
          <a:xfrm flipV="1">
            <a:off x="1610179" y="4342505"/>
            <a:ext cx="0" cy="1033387"/>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sp>
        <p:nvSpPr>
          <p:cNvPr id="19" name="Oval 13">
            <a:extLst>
              <a:ext uri="{FF2B5EF4-FFF2-40B4-BE49-F238E27FC236}">
                <a16:creationId xmlns:a16="http://schemas.microsoft.com/office/drawing/2014/main" id="{BEB029A0-EBC0-4B7F-9C8D-8BE72CD944EB}"/>
              </a:ext>
            </a:extLst>
          </p:cNvPr>
          <p:cNvSpPr/>
          <p:nvPr/>
        </p:nvSpPr>
        <p:spPr>
          <a:xfrm>
            <a:off x="1548058" y="5350759"/>
            <a:ext cx="124240" cy="12424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5">
            <a:extLst>
              <a:ext uri="{FF2B5EF4-FFF2-40B4-BE49-F238E27FC236}">
                <a16:creationId xmlns:a16="http://schemas.microsoft.com/office/drawing/2014/main" id="{23B252F3-C90A-458B-94CD-ADC6C6071E8F}"/>
              </a:ext>
            </a:extLst>
          </p:cNvPr>
          <p:cNvSpPr txBox="1"/>
          <p:nvPr/>
        </p:nvSpPr>
        <p:spPr>
          <a:xfrm>
            <a:off x="852485" y="2961830"/>
            <a:ext cx="1515386" cy="646331"/>
          </a:xfrm>
          <a:prstGeom prst="rect">
            <a:avLst/>
          </a:prstGeom>
          <a:noFill/>
        </p:spPr>
        <p:txBody>
          <a:bodyPr wrap="square" rtlCol="0">
            <a:spAutoFit/>
          </a:bodyPr>
          <a:lstStyle/>
          <a:p>
            <a:pPr algn="ctr"/>
            <a:r>
              <a:rPr lang="hu-HU" sz="3600" dirty="0">
                <a:solidFill>
                  <a:srgbClr val="03A1A4"/>
                </a:solidFill>
                <a:latin typeface="Century Gothic" panose="020B0502020202020204" pitchFamily="34" charset="0"/>
              </a:rPr>
              <a:t>10.15</a:t>
            </a:r>
            <a:endParaRPr lang="en-US" sz="3600" dirty="0">
              <a:solidFill>
                <a:srgbClr val="03A1A4"/>
              </a:solidFill>
              <a:latin typeface="Century Gothic" panose="020B0502020202020204" pitchFamily="34" charset="0"/>
            </a:endParaRPr>
          </a:p>
        </p:txBody>
      </p:sp>
      <p:sp>
        <p:nvSpPr>
          <p:cNvPr id="21" name="TextBox 16">
            <a:extLst>
              <a:ext uri="{FF2B5EF4-FFF2-40B4-BE49-F238E27FC236}">
                <a16:creationId xmlns:a16="http://schemas.microsoft.com/office/drawing/2014/main" id="{F5DF8717-DBA7-4231-96E0-B66A9F88BC7B}"/>
              </a:ext>
            </a:extLst>
          </p:cNvPr>
          <p:cNvSpPr txBox="1"/>
          <p:nvPr/>
        </p:nvSpPr>
        <p:spPr>
          <a:xfrm>
            <a:off x="547906" y="5602985"/>
            <a:ext cx="3201043" cy="523220"/>
          </a:xfrm>
          <a:prstGeom prst="rect">
            <a:avLst/>
          </a:prstGeom>
          <a:noFill/>
        </p:spPr>
        <p:txBody>
          <a:bodyPr wrap="square" rtlCol="0">
            <a:spAutoFit/>
          </a:bodyPr>
          <a:lstStyle/>
          <a:p>
            <a:r>
              <a:rPr lang="hu-HU" sz="1400" dirty="0">
                <a:solidFill>
                  <a:schemeClr val="bg2">
                    <a:lumMod val="50000"/>
                  </a:schemeClr>
                </a:solidFill>
                <a:latin typeface="Century Gothic" panose="020B0502020202020204" pitchFamily="34" charset="0"/>
              </a:rPr>
              <a:t>JAVA TEST SZERVER ÉS A</a:t>
            </a:r>
            <a:br>
              <a:rPr lang="hu-HU" sz="1400" dirty="0">
                <a:solidFill>
                  <a:schemeClr val="bg2">
                    <a:lumMod val="50000"/>
                  </a:schemeClr>
                </a:solidFill>
                <a:latin typeface="Century Gothic" panose="020B0502020202020204" pitchFamily="34" charset="0"/>
              </a:rPr>
            </a:br>
            <a:r>
              <a:rPr lang="hu-HU" sz="1400" dirty="0">
                <a:solidFill>
                  <a:schemeClr val="bg2">
                    <a:lumMod val="50000"/>
                  </a:schemeClr>
                </a:solidFill>
                <a:latin typeface="Century Gothic" panose="020B0502020202020204" pitchFamily="34" charset="0"/>
              </a:rPr>
              <a:t>JMETER TESZTEK ELKÉSZÍTE</a:t>
            </a:r>
            <a:endParaRPr lang="en-US" sz="1400" dirty="0">
              <a:solidFill>
                <a:schemeClr val="bg2">
                  <a:lumMod val="50000"/>
                </a:schemeClr>
              </a:solidFill>
              <a:latin typeface="Century Gothic" panose="020B0502020202020204" pitchFamily="34" charset="0"/>
            </a:endParaRPr>
          </a:p>
        </p:txBody>
      </p:sp>
      <p:sp>
        <p:nvSpPr>
          <p:cNvPr id="22" name="Arc 17">
            <a:extLst>
              <a:ext uri="{FF2B5EF4-FFF2-40B4-BE49-F238E27FC236}">
                <a16:creationId xmlns:a16="http://schemas.microsoft.com/office/drawing/2014/main" id="{E169F957-DF60-4ED2-A90E-E3D5285B92FC}"/>
              </a:ext>
            </a:extLst>
          </p:cNvPr>
          <p:cNvSpPr/>
          <p:nvPr/>
        </p:nvSpPr>
        <p:spPr>
          <a:xfrm rot="5400000">
            <a:off x="3389075"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Oval 19">
            <a:extLst>
              <a:ext uri="{FF2B5EF4-FFF2-40B4-BE49-F238E27FC236}">
                <a16:creationId xmlns:a16="http://schemas.microsoft.com/office/drawing/2014/main" id="{2DF7CF8D-D639-4987-9150-0974E55ED9FB}"/>
              </a:ext>
            </a:extLst>
          </p:cNvPr>
          <p:cNvSpPr/>
          <p:nvPr/>
        </p:nvSpPr>
        <p:spPr>
          <a:xfrm>
            <a:off x="3753406" y="3900069"/>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ircle: Hollow 20">
            <a:extLst>
              <a:ext uri="{FF2B5EF4-FFF2-40B4-BE49-F238E27FC236}">
                <a16:creationId xmlns:a16="http://schemas.microsoft.com/office/drawing/2014/main" id="{5101FD55-C81E-41CE-86B4-96DD15AFAB58}"/>
              </a:ext>
            </a:extLst>
          </p:cNvPr>
          <p:cNvSpPr/>
          <p:nvPr/>
        </p:nvSpPr>
        <p:spPr>
          <a:xfrm>
            <a:off x="3634343" y="3781006"/>
            <a:ext cx="428626" cy="428626"/>
          </a:xfrm>
          <a:prstGeom prst="donut">
            <a:avLst>
              <a:gd name="adj" fmla="val 5281"/>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Circle: Hollow 21">
            <a:extLst>
              <a:ext uri="{FF2B5EF4-FFF2-40B4-BE49-F238E27FC236}">
                <a16:creationId xmlns:a16="http://schemas.microsoft.com/office/drawing/2014/main" id="{E018487C-A7EA-402A-ADD9-A10BF4F980C3}"/>
              </a:ext>
            </a:extLst>
          </p:cNvPr>
          <p:cNvSpPr/>
          <p:nvPr/>
        </p:nvSpPr>
        <p:spPr>
          <a:xfrm>
            <a:off x="3501471"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6" name="Straight Connector 22">
            <a:extLst>
              <a:ext uri="{FF2B5EF4-FFF2-40B4-BE49-F238E27FC236}">
                <a16:creationId xmlns:a16="http://schemas.microsoft.com/office/drawing/2014/main" id="{71DDCC82-B1F5-45A7-AB05-EDA84375F915}"/>
              </a:ext>
            </a:extLst>
          </p:cNvPr>
          <p:cNvCxnSpPr>
            <a:cxnSpLocks/>
          </p:cNvCxnSpPr>
          <p:nvPr/>
        </p:nvCxnSpPr>
        <p:spPr>
          <a:xfrm flipV="1">
            <a:off x="3848657" y="2614747"/>
            <a:ext cx="0" cy="1033387"/>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sp>
        <p:nvSpPr>
          <p:cNvPr id="27" name="Oval 23">
            <a:extLst>
              <a:ext uri="{FF2B5EF4-FFF2-40B4-BE49-F238E27FC236}">
                <a16:creationId xmlns:a16="http://schemas.microsoft.com/office/drawing/2014/main" id="{C9BB475F-4E65-4187-81E2-8FA28CA50208}"/>
              </a:ext>
            </a:extLst>
          </p:cNvPr>
          <p:cNvSpPr/>
          <p:nvPr/>
        </p:nvSpPr>
        <p:spPr>
          <a:xfrm>
            <a:off x="3786536" y="2568391"/>
            <a:ext cx="124240" cy="12424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4">
            <a:extLst>
              <a:ext uri="{FF2B5EF4-FFF2-40B4-BE49-F238E27FC236}">
                <a16:creationId xmlns:a16="http://schemas.microsoft.com/office/drawing/2014/main" id="{52EDD36B-1F1F-4388-84AF-1A88B9E6C019}"/>
              </a:ext>
            </a:extLst>
          </p:cNvPr>
          <p:cNvSpPr txBox="1"/>
          <p:nvPr/>
        </p:nvSpPr>
        <p:spPr>
          <a:xfrm>
            <a:off x="3090963" y="4382611"/>
            <a:ext cx="1515386" cy="646331"/>
          </a:xfrm>
          <a:prstGeom prst="rect">
            <a:avLst/>
          </a:prstGeom>
          <a:noFill/>
        </p:spPr>
        <p:txBody>
          <a:bodyPr wrap="square" rtlCol="0">
            <a:spAutoFit/>
          </a:bodyPr>
          <a:lstStyle/>
          <a:p>
            <a:pPr algn="ctr"/>
            <a:r>
              <a:rPr lang="hu-HU" sz="3600" dirty="0">
                <a:solidFill>
                  <a:srgbClr val="EE9524"/>
                </a:solidFill>
                <a:latin typeface="Century Gothic" panose="020B0502020202020204" pitchFamily="34" charset="0"/>
              </a:rPr>
              <a:t>10.22</a:t>
            </a:r>
            <a:endParaRPr lang="en-US" sz="3600" dirty="0">
              <a:solidFill>
                <a:srgbClr val="EE9524"/>
              </a:solidFill>
              <a:latin typeface="Century Gothic" panose="020B0502020202020204" pitchFamily="34" charset="0"/>
            </a:endParaRPr>
          </a:p>
        </p:txBody>
      </p:sp>
      <p:sp>
        <p:nvSpPr>
          <p:cNvPr id="29" name="TextBox 25">
            <a:extLst>
              <a:ext uri="{FF2B5EF4-FFF2-40B4-BE49-F238E27FC236}">
                <a16:creationId xmlns:a16="http://schemas.microsoft.com/office/drawing/2014/main" id="{1FCAD552-34F2-4AD4-8BB2-7FD0EA50E5D9}"/>
              </a:ext>
            </a:extLst>
          </p:cNvPr>
          <p:cNvSpPr txBox="1"/>
          <p:nvPr/>
        </p:nvSpPr>
        <p:spPr>
          <a:xfrm>
            <a:off x="2700522" y="1926108"/>
            <a:ext cx="3201043" cy="523220"/>
          </a:xfrm>
          <a:prstGeom prst="rect">
            <a:avLst/>
          </a:prstGeom>
          <a:noFill/>
        </p:spPr>
        <p:txBody>
          <a:bodyPr wrap="square" rtlCol="0">
            <a:spAutoFit/>
          </a:bodyPr>
          <a:lstStyle/>
          <a:p>
            <a:r>
              <a:rPr lang="hu-HU" sz="1400" dirty="0">
                <a:solidFill>
                  <a:schemeClr val="bg2">
                    <a:lumMod val="50000"/>
                  </a:schemeClr>
                </a:solidFill>
                <a:latin typeface="Century Gothic" panose="020B0502020202020204" pitchFamily="34" charset="0"/>
              </a:rPr>
              <a:t>SZIMULÁLT KÖRNYEZET KIÉPÍTÉSE</a:t>
            </a:r>
            <a:br>
              <a:rPr lang="hu-HU" sz="1400" dirty="0">
                <a:solidFill>
                  <a:schemeClr val="bg2">
                    <a:lumMod val="50000"/>
                  </a:schemeClr>
                </a:solidFill>
                <a:latin typeface="Century Gothic" panose="020B0502020202020204" pitchFamily="34" charset="0"/>
              </a:rPr>
            </a:br>
            <a:r>
              <a:rPr lang="hu-HU" sz="1400" dirty="0">
                <a:solidFill>
                  <a:schemeClr val="bg2">
                    <a:lumMod val="50000"/>
                  </a:schemeClr>
                </a:solidFill>
                <a:latin typeface="Century Gothic" panose="020B0502020202020204" pitchFamily="34" charset="0"/>
              </a:rPr>
              <a:t>VÉGLEGESÍTÉSE</a:t>
            </a:r>
            <a:endParaRPr lang="en-US" sz="1400" dirty="0">
              <a:solidFill>
                <a:schemeClr val="bg2">
                  <a:lumMod val="50000"/>
                </a:schemeClr>
              </a:solidFill>
              <a:latin typeface="Century Gothic" panose="020B0502020202020204" pitchFamily="34" charset="0"/>
            </a:endParaRPr>
          </a:p>
        </p:txBody>
      </p:sp>
      <p:sp>
        <p:nvSpPr>
          <p:cNvPr id="30" name="Arc 26">
            <a:extLst>
              <a:ext uri="{FF2B5EF4-FFF2-40B4-BE49-F238E27FC236}">
                <a16:creationId xmlns:a16="http://schemas.microsoft.com/office/drawing/2014/main" id="{97F944A4-EF85-4D1B-8057-19478413AE11}"/>
              </a:ext>
            </a:extLst>
          </p:cNvPr>
          <p:cNvSpPr/>
          <p:nvPr/>
        </p:nvSpPr>
        <p:spPr>
          <a:xfrm>
            <a:off x="5642508"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Oval 28">
            <a:extLst>
              <a:ext uri="{FF2B5EF4-FFF2-40B4-BE49-F238E27FC236}">
                <a16:creationId xmlns:a16="http://schemas.microsoft.com/office/drawing/2014/main" id="{62A2BCF5-7190-47B8-A4FC-0C91AC291FA6}"/>
              </a:ext>
            </a:extLst>
          </p:cNvPr>
          <p:cNvSpPr/>
          <p:nvPr/>
        </p:nvSpPr>
        <p:spPr>
          <a:xfrm>
            <a:off x="6006839" y="3900069"/>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ircle: Hollow 29">
            <a:extLst>
              <a:ext uri="{FF2B5EF4-FFF2-40B4-BE49-F238E27FC236}">
                <a16:creationId xmlns:a16="http://schemas.microsoft.com/office/drawing/2014/main" id="{9377A79E-E301-497A-A159-B417EB2B0E7E}"/>
              </a:ext>
            </a:extLst>
          </p:cNvPr>
          <p:cNvSpPr/>
          <p:nvPr/>
        </p:nvSpPr>
        <p:spPr>
          <a:xfrm>
            <a:off x="5887776" y="3781006"/>
            <a:ext cx="428626" cy="428626"/>
          </a:xfrm>
          <a:prstGeom prst="donut">
            <a:avLst>
              <a:gd name="adj" fmla="val 5281"/>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ircle: Hollow 30">
            <a:extLst>
              <a:ext uri="{FF2B5EF4-FFF2-40B4-BE49-F238E27FC236}">
                <a16:creationId xmlns:a16="http://schemas.microsoft.com/office/drawing/2014/main" id="{6926425E-109E-4362-A080-26F7933CFABC}"/>
              </a:ext>
            </a:extLst>
          </p:cNvPr>
          <p:cNvSpPr/>
          <p:nvPr/>
        </p:nvSpPr>
        <p:spPr>
          <a:xfrm>
            <a:off x="5754904"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4" name="Straight Connector 31">
            <a:extLst>
              <a:ext uri="{FF2B5EF4-FFF2-40B4-BE49-F238E27FC236}">
                <a16:creationId xmlns:a16="http://schemas.microsoft.com/office/drawing/2014/main" id="{6A97363D-2D3D-487E-902D-9D01B5BABFAF}"/>
              </a:ext>
            </a:extLst>
          </p:cNvPr>
          <p:cNvCxnSpPr>
            <a:cxnSpLocks/>
          </p:cNvCxnSpPr>
          <p:nvPr/>
        </p:nvCxnSpPr>
        <p:spPr>
          <a:xfrm flipV="1">
            <a:off x="6102090" y="4342505"/>
            <a:ext cx="0" cy="1033387"/>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sp>
        <p:nvSpPr>
          <p:cNvPr id="35" name="Oval 32">
            <a:extLst>
              <a:ext uri="{FF2B5EF4-FFF2-40B4-BE49-F238E27FC236}">
                <a16:creationId xmlns:a16="http://schemas.microsoft.com/office/drawing/2014/main" id="{DED1C53A-7F9E-454F-A5CF-B6BA28FB3E4F}"/>
              </a:ext>
            </a:extLst>
          </p:cNvPr>
          <p:cNvSpPr/>
          <p:nvPr/>
        </p:nvSpPr>
        <p:spPr>
          <a:xfrm>
            <a:off x="6039969" y="5350759"/>
            <a:ext cx="124240" cy="12424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3">
            <a:extLst>
              <a:ext uri="{FF2B5EF4-FFF2-40B4-BE49-F238E27FC236}">
                <a16:creationId xmlns:a16="http://schemas.microsoft.com/office/drawing/2014/main" id="{A98F45A1-A791-4F3D-AC7A-10DFF3C2DE5F}"/>
              </a:ext>
            </a:extLst>
          </p:cNvPr>
          <p:cNvSpPr txBox="1"/>
          <p:nvPr/>
        </p:nvSpPr>
        <p:spPr>
          <a:xfrm>
            <a:off x="5344396" y="2961830"/>
            <a:ext cx="1515386" cy="646331"/>
          </a:xfrm>
          <a:prstGeom prst="rect">
            <a:avLst/>
          </a:prstGeom>
          <a:noFill/>
        </p:spPr>
        <p:txBody>
          <a:bodyPr wrap="square" rtlCol="0">
            <a:spAutoFit/>
          </a:bodyPr>
          <a:lstStyle/>
          <a:p>
            <a:pPr algn="ctr"/>
            <a:r>
              <a:rPr lang="hu-HU" sz="3600" dirty="0">
                <a:solidFill>
                  <a:srgbClr val="EF3078"/>
                </a:solidFill>
                <a:latin typeface="Century Gothic" panose="020B0502020202020204" pitchFamily="34" charset="0"/>
              </a:rPr>
              <a:t>10.29</a:t>
            </a:r>
            <a:endParaRPr lang="en-US" sz="3600" dirty="0">
              <a:solidFill>
                <a:srgbClr val="EF3078"/>
              </a:solidFill>
              <a:latin typeface="Century Gothic" panose="020B0502020202020204" pitchFamily="34" charset="0"/>
            </a:endParaRPr>
          </a:p>
        </p:txBody>
      </p:sp>
      <p:sp>
        <p:nvSpPr>
          <p:cNvPr id="37" name="TextBox 34">
            <a:extLst>
              <a:ext uri="{FF2B5EF4-FFF2-40B4-BE49-F238E27FC236}">
                <a16:creationId xmlns:a16="http://schemas.microsoft.com/office/drawing/2014/main" id="{08A40659-1C6B-468E-8AFB-195FDCBE6DDD}"/>
              </a:ext>
            </a:extLst>
          </p:cNvPr>
          <p:cNvSpPr txBox="1"/>
          <p:nvPr/>
        </p:nvSpPr>
        <p:spPr>
          <a:xfrm>
            <a:off x="5039817" y="5602985"/>
            <a:ext cx="3201043" cy="523220"/>
          </a:xfrm>
          <a:prstGeom prst="rect">
            <a:avLst/>
          </a:prstGeom>
          <a:noFill/>
        </p:spPr>
        <p:txBody>
          <a:bodyPr wrap="square" rtlCol="0">
            <a:spAutoFit/>
          </a:bodyPr>
          <a:lstStyle/>
          <a:p>
            <a:r>
              <a:rPr lang="hu-HU" sz="1400" dirty="0">
                <a:solidFill>
                  <a:schemeClr val="bg2">
                    <a:lumMod val="50000"/>
                  </a:schemeClr>
                </a:solidFill>
                <a:latin typeface="Century Gothic" panose="020B0502020202020204" pitchFamily="34" charset="0"/>
              </a:rPr>
              <a:t>ÖSSZEHASONLÍTÓ VIZSGÁLATOK ÉS MÉRÉSEK A SZIMULÁCIÓBAN</a:t>
            </a:r>
            <a:endParaRPr lang="en-US" sz="1400" dirty="0">
              <a:solidFill>
                <a:schemeClr val="bg2">
                  <a:lumMod val="50000"/>
                </a:schemeClr>
              </a:solidFill>
              <a:latin typeface="Century Gothic" panose="020B0502020202020204" pitchFamily="34" charset="0"/>
            </a:endParaRPr>
          </a:p>
        </p:txBody>
      </p:sp>
      <p:sp>
        <p:nvSpPr>
          <p:cNvPr id="38" name="Arc 44">
            <a:extLst>
              <a:ext uri="{FF2B5EF4-FFF2-40B4-BE49-F238E27FC236}">
                <a16:creationId xmlns:a16="http://schemas.microsoft.com/office/drawing/2014/main" id="{FF488AAA-72C7-4A8B-8F0A-CB17368357A6}"/>
              </a:ext>
            </a:extLst>
          </p:cNvPr>
          <p:cNvSpPr/>
          <p:nvPr/>
        </p:nvSpPr>
        <p:spPr>
          <a:xfrm rot="5400000">
            <a:off x="7906257"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Oval 45">
            <a:extLst>
              <a:ext uri="{FF2B5EF4-FFF2-40B4-BE49-F238E27FC236}">
                <a16:creationId xmlns:a16="http://schemas.microsoft.com/office/drawing/2014/main" id="{7C9122AE-9DBD-4DF9-9EDA-339EA6EDA66F}"/>
              </a:ext>
            </a:extLst>
          </p:cNvPr>
          <p:cNvSpPr/>
          <p:nvPr/>
        </p:nvSpPr>
        <p:spPr>
          <a:xfrm>
            <a:off x="8270588" y="3900069"/>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ircle: Hollow 46">
            <a:extLst>
              <a:ext uri="{FF2B5EF4-FFF2-40B4-BE49-F238E27FC236}">
                <a16:creationId xmlns:a16="http://schemas.microsoft.com/office/drawing/2014/main" id="{EDCCC468-D97B-4368-9CF6-0ECCA7AFE6D0}"/>
              </a:ext>
            </a:extLst>
          </p:cNvPr>
          <p:cNvSpPr/>
          <p:nvPr/>
        </p:nvSpPr>
        <p:spPr>
          <a:xfrm>
            <a:off x="8151525" y="3781006"/>
            <a:ext cx="428626" cy="428626"/>
          </a:xfrm>
          <a:prstGeom prst="donut">
            <a:avLst>
              <a:gd name="adj" fmla="val 5281"/>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Circle: Hollow 47">
            <a:extLst>
              <a:ext uri="{FF2B5EF4-FFF2-40B4-BE49-F238E27FC236}">
                <a16:creationId xmlns:a16="http://schemas.microsoft.com/office/drawing/2014/main" id="{C3B20A6B-7652-4FAB-A4F4-42836EF39098}"/>
              </a:ext>
            </a:extLst>
          </p:cNvPr>
          <p:cNvSpPr/>
          <p:nvPr/>
        </p:nvSpPr>
        <p:spPr>
          <a:xfrm>
            <a:off x="8018653"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2" name="Straight Connector 48">
            <a:extLst>
              <a:ext uri="{FF2B5EF4-FFF2-40B4-BE49-F238E27FC236}">
                <a16:creationId xmlns:a16="http://schemas.microsoft.com/office/drawing/2014/main" id="{7CA6077C-B900-416D-8FA0-CEE45F38F36A}"/>
              </a:ext>
            </a:extLst>
          </p:cNvPr>
          <p:cNvCxnSpPr>
            <a:cxnSpLocks/>
          </p:cNvCxnSpPr>
          <p:nvPr/>
        </p:nvCxnSpPr>
        <p:spPr>
          <a:xfrm flipV="1">
            <a:off x="8365839" y="2614747"/>
            <a:ext cx="0" cy="1033387"/>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43" name="Oval 49">
            <a:extLst>
              <a:ext uri="{FF2B5EF4-FFF2-40B4-BE49-F238E27FC236}">
                <a16:creationId xmlns:a16="http://schemas.microsoft.com/office/drawing/2014/main" id="{DE867087-054C-4B96-B531-CBECF3958A45}"/>
              </a:ext>
            </a:extLst>
          </p:cNvPr>
          <p:cNvSpPr/>
          <p:nvPr/>
        </p:nvSpPr>
        <p:spPr>
          <a:xfrm>
            <a:off x="8303718" y="2568391"/>
            <a:ext cx="124240" cy="12424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50">
            <a:extLst>
              <a:ext uri="{FF2B5EF4-FFF2-40B4-BE49-F238E27FC236}">
                <a16:creationId xmlns:a16="http://schemas.microsoft.com/office/drawing/2014/main" id="{694DDD34-5436-4E62-A6B8-8F33640825A2}"/>
              </a:ext>
            </a:extLst>
          </p:cNvPr>
          <p:cNvSpPr txBox="1"/>
          <p:nvPr/>
        </p:nvSpPr>
        <p:spPr>
          <a:xfrm>
            <a:off x="7608145" y="4382611"/>
            <a:ext cx="1515386" cy="646331"/>
          </a:xfrm>
          <a:prstGeom prst="rect">
            <a:avLst/>
          </a:prstGeom>
          <a:noFill/>
        </p:spPr>
        <p:txBody>
          <a:bodyPr wrap="square" rtlCol="0">
            <a:spAutoFit/>
          </a:bodyPr>
          <a:lstStyle/>
          <a:p>
            <a:pPr algn="ctr"/>
            <a:r>
              <a:rPr lang="hu-HU" sz="3600" dirty="0">
                <a:solidFill>
                  <a:srgbClr val="1C7CBB"/>
                </a:solidFill>
                <a:latin typeface="Century Gothic" panose="020B0502020202020204" pitchFamily="34" charset="0"/>
              </a:rPr>
              <a:t>11.05</a:t>
            </a:r>
            <a:endParaRPr lang="en-US" sz="3600" dirty="0">
              <a:solidFill>
                <a:srgbClr val="1C7CBB"/>
              </a:solidFill>
              <a:latin typeface="Century Gothic" panose="020B0502020202020204" pitchFamily="34" charset="0"/>
            </a:endParaRPr>
          </a:p>
        </p:txBody>
      </p:sp>
      <p:sp>
        <p:nvSpPr>
          <p:cNvPr id="45" name="TextBox 51">
            <a:extLst>
              <a:ext uri="{FF2B5EF4-FFF2-40B4-BE49-F238E27FC236}">
                <a16:creationId xmlns:a16="http://schemas.microsoft.com/office/drawing/2014/main" id="{F2E7B51E-35EB-4F51-BC8B-4F893480FD2E}"/>
              </a:ext>
            </a:extLst>
          </p:cNvPr>
          <p:cNvSpPr txBox="1"/>
          <p:nvPr/>
        </p:nvSpPr>
        <p:spPr>
          <a:xfrm>
            <a:off x="7217704" y="1926108"/>
            <a:ext cx="3201043" cy="523220"/>
          </a:xfrm>
          <a:prstGeom prst="rect">
            <a:avLst/>
          </a:prstGeom>
          <a:noFill/>
        </p:spPr>
        <p:txBody>
          <a:bodyPr wrap="square" rtlCol="0">
            <a:spAutoFit/>
          </a:bodyPr>
          <a:lstStyle/>
          <a:p>
            <a:r>
              <a:rPr lang="hu-HU" sz="1400" dirty="0">
                <a:solidFill>
                  <a:schemeClr val="bg2">
                    <a:lumMod val="50000"/>
                  </a:schemeClr>
                </a:solidFill>
                <a:latin typeface="Century Gothic" panose="020B0502020202020204" pitchFamily="34" charset="0"/>
              </a:rPr>
              <a:t>SZIMULÁCIÓS EREDMÉNYEK PUBLIKÁLÁSA – SZAKMAI VITA</a:t>
            </a:r>
            <a:endParaRPr lang="en-US" sz="1400" dirty="0">
              <a:solidFill>
                <a:schemeClr val="bg2">
                  <a:lumMod val="50000"/>
                </a:schemeClr>
              </a:solidFill>
              <a:latin typeface="Century Gothic" panose="020B0502020202020204" pitchFamily="34" charset="0"/>
            </a:endParaRPr>
          </a:p>
        </p:txBody>
      </p:sp>
      <p:sp>
        <p:nvSpPr>
          <p:cNvPr id="46" name="Arc 52">
            <a:extLst>
              <a:ext uri="{FF2B5EF4-FFF2-40B4-BE49-F238E27FC236}">
                <a16:creationId xmlns:a16="http://schemas.microsoft.com/office/drawing/2014/main" id="{7D72BF89-9C3A-435B-9A0F-1FE99214A844}"/>
              </a:ext>
            </a:extLst>
          </p:cNvPr>
          <p:cNvSpPr/>
          <p:nvPr/>
        </p:nvSpPr>
        <p:spPr>
          <a:xfrm>
            <a:off x="10144184"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Oval 54">
            <a:extLst>
              <a:ext uri="{FF2B5EF4-FFF2-40B4-BE49-F238E27FC236}">
                <a16:creationId xmlns:a16="http://schemas.microsoft.com/office/drawing/2014/main" id="{EF32CA0E-AF1A-40C8-9194-04DC93DB8614}"/>
              </a:ext>
            </a:extLst>
          </p:cNvPr>
          <p:cNvSpPr/>
          <p:nvPr/>
        </p:nvSpPr>
        <p:spPr>
          <a:xfrm>
            <a:off x="10508515" y="3900069"/>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ircle: Hollow 55">
            <a:extLst>
              <a:ext uri="{FF2B5EF4-FFF2-40B4-BE49-F238E27FC236}">
                <a16:creationId xmlns:a16="http://schemas.microsoft.com/office/drawing/2014/main" id="{556E3AAD-7D0F-46D6-8A6D-84BB046590C2}"/>
              </a:ext>
            </a:extLst>
          </p:cNvPr>
          <p:cNvSpPr/>
          <p:nvPr/>
        </p:nvSpPr>
        <p:spPr>
          <a:xfrm>
            <a:off x="10389452" y="3781006"/>
            <a:ext cx="428626" cy="428626"/>
          </a:xfrm>
          <a:prstGeom prst="donut">
            <a:avLst>
              <a:gd name="adj" fmla="val 528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Circle: Hollow 56">
            <a:extLst>
              <a:ext uri="{FF2B5EF4-FFF2-40B4-BE49-F238E27FC236}">
                <a16:creationId xmlns:a16="http://schemas.microsoft.com/office/drawing/2014/main" id="{FCB6E9E3-300F-407E-A21A-95C8CA9896B3}"/>
              </a:ext>
            </a:extLst>
          </p:cNvPr>
          <p:cNvSpPr/>
          <p:nvPr/>
        </p:nvSpPr>
        <p:spPr>
          <a:xfrm>
            <a:off x="10256580"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0" name="Straight Connector 57">
            <a:extLst>
              <a:ext uri="{FF2B5EF4-FFF2-40B4-BE49-F238E27FC236}">
                <a16:creationId xmlns:a16="http://schemas.microsoft.com/office/drawing/2014/main" id="{45099A7F-F987-4181-B0E7-06272A8E22F8}"/>
              </a:ext>
            </a:extLst>
          </p:cNvPr>
          <p:cNvCxnSpPr>
            <a:cxnSpLocks/>
          </p:cNvCxnSpPr>
          <p:nvPr/>
        </p:nvCxnSpPr>
        <p:spPr>
          <a:xfrm flipV="1">
            <a:off x="10603766" y="4342505"/>
            <a:ext cx="0" cy="1033387"/>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51" name="Oval 58">
            <a:extLst>
              <a:ext uri="{FF2B5EF4-FFF2-40B4-BE49-F238E27FC236}">
                <a16:creationId xmlns:a16="http://schemas.microsoft.com/office/drawing/2014/main" id="{306613F0-371D-4207-898E-3E3C53FD79F8}"/>
              </a:ext>
            </a:extLst>
          </p:cNvPr>
          <p:cNvSpPr/>
          <p:nvPr/>
        </p:nvSpPr>
        <p:spPr>
          <a:xfrm>
            <a:off x="10541645" y="5350759"/>
            <a:ext cx="124240" cy="12424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9">
            <a:extLst>
              <a:ext uri="{FF2B5EF4-FFF2-40B4-BE49-F238E27FC236}">
                <a16:creationId xmlns:a16="http://schemas.microsoft.com/office/drawing/2014/main" id="{58066262-CA8C-49A5-BAD0-95BFCB04E15D}"/>
              </a:ext>
            </a:extLst>
          </p:cNvPr>
          <p:cNvSpPr txBox="1"/>
          <p:nvPr/>
        </p:nvSpPr>
        <p:spPr>
          <a:xfrm>
            <a:off x="9846072" y="2961830"/>
            <a:ext cx="1515386" cy="646331"/>
          </a:xfrm>
          <a:prstGeom prst="rect">
            <a:avLst/>
          </a:prstGeom>
          <a:noFill/>
        </p:spPr>
        <p:txBody>
          <a:bodyPr wrap="square" rtlCol="0">
            <a:spAutoFit/>
          </a:bodyPr>
          <a:lstStyle/>
          <a:p>
            <a:pPr algn="ctr"/>
            <a:r>
              <a:rPr lang="hu-HU" sz="3600" dirty="0">
                <a:solidFill>
                  <a:schemeClr val="accent6">
                    <a:lumMod val="50000"/>
                  </a:schemeClr>
                </a:solidFill>
                <a:latin typeface="Century Gothic" panose="020B0502020202020204" pitchFamily="34" charset="0"/>
              </a:rPr>
              <a:t>11.12</a:t>
            </a:r>
            <a:endParaRPr lang="en-US" sz="3600" dirty="0">
              <a:solidFill>
                <a:schemeClr val="accent6">
                  <a:lumMod val="50000"/>
                </a:schemeClr>
              </a:solidFill>
              <a:latin typeface="Century Gothic" panose="020B0502020202020204" pitchFamily="34" charset="0"/>
            </a:endParaRPr>
          </a:p>
        </p:txBody>
      </p:sp>
      <p:sp>
        <p:nvSpPr>
          <p:cNvPr id="53" name="TextBox 60">
            <a:extLst>
              <a:ext uri="{FF2B5EF4-FFF2-40B4-BE49-F238E27FC236}">
                <a16:creationId xmlns:a16="http://schemas.microsoft.com/office/drawing/2014/main" id="{B3D4AA8A-CDB1-43C1-805C-E0DA3DF20097}"/>
              </a:ext>
            </a:extLst>
          </p:cNvPr>
          <p:cNvSpPr txBox="1"/>
          <p:nvPr/>
        </p:nvSpPr>
        <p:spPr>
          <a:xfrm>
            <a:off x="9541494" y="5602985"/>
            <a:ext cx="2662906" cy="523220"/>
          </a:xfrm>
          <a:prstGeom prst="rect">
            <a:avLst/>
          </a:prstGeom>
          <a:noFill/>
        </p:spPr>
        <p:txBody>
          <a:bodyPr wrap="square" rtlCol="0">
            <a:spAutoFit/>
          </a:bodyPr>
          <a:lstStyle/>
          <a:p>
            <a:r>
              <a:rPr lang="hu-HU" sz="1400" dirty="0">
                <a:solidFill>
                  <a:schemeClr val="bg2">
                    <a:lumMod val="50000"/>
                  </a:schemeClr>
                </a:solidFill>
                <a:latin typeface="Century Gothic" panose="020B0502020202020204" pitchFamily="34" charset="0"/>
              </a:rPr>
              <a:t>ALKALMAZÁS MÉRÉSE FELHŐS KÖRNYEZETBEN</a:t>
            </a:r>
            <a:endParaRPr lang="en-US" sz="1400" dirty="0">
              <a:solidFill>
                <a:schemeClr val="bg2">
                  <a:lumMod val="50000"/>
                </a:schemeClr>
              </a:solidFill>
              <a:latin typeface="Century Gothic" panose="020B0502020202020204" pitchFamily="34" charset="0"/>
            </a:endParaRPr>
          </a:p>
        </p:txBody>
      </p:sp>
      <p:cxnSp>
        <p:nvCxnSpPr>
          <p:cNvPr id="54" name="Straight Connector 63">
            <a:extLst>
              <a:ext uri="{FF2B5EF4-FFF2-40B4-BE49-F238E27FC236}">
                <a16:creationId xmlns:a16="http://schemas.microsoft.com/office/drawing/2014/main" id="{00D6B0EA-EA43-44B1-B6F8-D99250ACB0BE}"/>
              </a:ext>
            </a:extLst>
          </p:cNvPr>
          <p:cNvCxnSpPr>
            <a:cxnSpLocks/>
          </p:cNvCxnSpPr>
          <p:nvPr/>
        </p:nvCxnSpPr>
        <p:spPr>
          <a:xfrm>
            <a:off x="651657" y="6212376"/>
            <a:ext cx="2048865" cy="0"/>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cxnSp>
        <p:nvCxnSpPr>
          <p:cNvPr id="55" name="Straight Connector 65">
            <a:extLst>
              <a:ext uri="{FF2B5EF4-FFF2-40B4-BE49-F238E27FC236}">
                <a16:creationId xmlns:a16="http://schemas.microsoft.com/office/drawing/2014/main" id="{CFCE304F-6FBB-447C-82BF-93A588558534}"/>
              </a:ext>
            </a:extLst>
          </p:cNvPr>
          <p:cNvCxnSpPr>
            <a:cxnSpLocks/>
          </p:cNvCxnSpPr>
          <p:nvPr/>
        </p:nvCxnSpPr>
        <p:spPr>
          <a:xfrm>
            <a:off x="5131605" y="6212376"/>
            <a:ext cx="2048865" cy="0"/>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cxnSp>
        <p:nvCxnSpPr>
          <p:cNvPr id="56" name="Straight Connector 66">
            <a:extLst>
              <a:ext uri="{FF2B5EF4-FFF2-40B4-BE49-F238E27FC236}">
                <a16:creationId xmlns:a16="http://schemas.microsoft.com/office/drawing/2014/main" id="{58BA8041-F1DE-487F-A112-8CFA60944496}"/>
              </a:ext>
            </a:extLst>
          </p:cNvPr>
          <p:cNvCxnSpPr>
            <a:cxnSpLocks/>
          </p:cNvCxnSpPr>
          <p:nvPr/>
        </p:nvCxnSpPr>
        <p:spPr>
          <a:xfrm>
            <a:off x="9655100" y="6212376"/>
            <a:ext cx="2048865"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67">
            <a:extLst>
              <a:ext uri="{FF2B5EF4-FFF2-40B4-BE49-F238E27FC236}">
                <a16:creationId xmlns:a16="http://schemas.microsoft.com/office/drawing/2014/main" id="{4A11FCB2-4487-4422-B57A-92427C9B04DB}"/>
              </a:ext>
            </a:extLst>
          </p:cNvPr>
          <p:cNvCxnSpPr>
            <a:cxnSpLocks/>
          </p:cNvCxnSpPr>
          <p:nvPr/>
        </p:nvCxnSpPr>
        <p:spPr>
          <a:xfrm>
            <a:off x="2807969" y="1835312"/>
            <a:ext cx="2048865" cy="0"/>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cxnSp>
        <p:nvCxnSpPr>
          <p:cNvPr id="58" name="Straight Connector 68">
            <a:extLst>
              <a:ext uri="{FF2B5EF4-FFF2-40B4-BE49-F238E27FC236}">
                <a16:creationId xmlns:a16="http://schemas.microsoft.com/office/drawing/2014/main" id="{A6F8E90C-C534-43F7-9E35-509515A2413D}"/>
              </a:ext>
            </a:extLst>
          </p:cNvPr>
          <p:cNvCxnSpPr>
            <a:cxnSpLocks/>
          </p:cNvCxnSpPr>
          <p:nvPr/>
        </p:nvCxnSpPr>
        <p:spPr>
          <a:xfrm>
            <a:off x="7328027" y="1835312"/>
            <a:ext cx="2048865" cy="0"/>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59" name="TextBox 69">
            <a:extLst>
              <a:ext uri="{FF2B5EF4-FFF2-40B4-BE49-F238E27FC236}">
                <a16:creationId xmlns:a16="http://schemas.microsoft.com/office/drawing/2014/main" id="{850B0D04-9F5F-432C-A762-C8A2A9A58ACE}"/>
              </a:ext>
            </a:extLst>
          </p:cNvPr>
          <p:cNvSpPr txBox="1"/>
          <p:nvPr/>
        </p:nvSpPr>
        <p:spPr>
          <a:xfrm>
            <a:off x="2456543" y="131812"/>
            <a:ext cx="7278915" cy="707886"/>
          </a:xfrm>
          <a:prstGeom prst="rect">
            <a:avLst/>
          </a:prstGeom>
          <a:noFill/>
        </p:spPr>
        <p:txBody>
          <a:bodyPr wrap="square" rtlCol="0">
            <a:spAutoFit/>
          </a:bodyPr>
          <a:lstStyle/>
          <a:p>
            <a:pPr algn="ctr"/>
            <a:r>
              <a:rPr lang="hu-HU" sz="4000" dirty="0">
                <a:solidFill>
                  <a:schemeClr val="bg1">
                    <a:lumMod val="65000"/>
                  </a:schemeClr>
                </a:solidFill>
                <a:latin typeface="Tw Cen MT" panose="020B0602020104020603" pitchFamily="34" charset="0"/>
              </a:rPr>
              <a:t>TERVEK A JÖVŐRE</a:t>
            </a:r>
            <a:endParaRPr lang="en-US" sz="4000" dirty="0">
              <a:solidFill>
                <a:schemeClr val="bg1">
                  <a:lumMod val="65000"/>
                </a:schemeClr>
              </a:solidFill>
              <a:latin typeface="Tw Cen MT" panose="020B0602020104020603" pitchFamily="34" charset="0"/>
            </a:endParaRPr>
          </a:p>
        </p:txBody>
      </p:sp>
      <p:grpSp>
        <p:nvGrpSpPr>
          <p:cNvPr id="60" name="Group 78">
            <a:extLst>
              <a:ext uri="{FF2B5EF4-FFF2-40B4-BE49-F238E27FC236}">
                <a16:creationId xmlns:a16="http://schemas.microsoft.com/office/drawing/2014/main" id="{3769B751-496E-4B5F-83A2-2B1F5C761B5B}"/>
              </a:ext>
            </a:extLst>
          </p:cNvPr>
          <p:cNvGrpSpPr/>
          <p:nvPr/>
        </p:nvGrpSpPr>
        <p:grpSpPr>
          <a:xfrm>
            <a:off x="5378756" y="878988"/>
            <a:ext cx="1434489" cy="190500"/>
            <a:chOff x="4679586" y="878988"/>
            <a:chExt cx="1434489" cy="190500"/>
          </a:xfrm>
        </p:grpSpPr>
        <p:sp>
          <p:nvSpPr>
            <p:cNvPr id="61" name="Oval 70">
              <a:extLst>
                <a:ext uri="{FF2B5EF4-FFF2-40B4-BE49-F238E27FC236}">
                  <a16:creationId xmlns:a16="http://schemas.microsoft.com/office/drawing/2014/main" id="{AD9F8D57-0275-4C42-AC18-A5D8650E8D3D}"/>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73">
              <a:extLst>
                <a:ext uri="{FF2B5EF4-FFF2-40B4-BE49-F238E27FC236}">
                  <a16:creationId xmlns:a16="http://schemas.microsoft.com/office/drawing/2014/main" id="{136DBDBF-539A-478B-8AEB-D9757FF5C3E4}"/>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75">
              <a:extLst>
                <a:ext uri="{FF2B5EF4-FFF2-40B4-BE49-F238E27FC236}">
                  <a16:creationId xmlns:a16="http://schemas.microsoft.com/office/drawing/2014/main" id="{F8044589-02AD-42B4-A1AC-37D66083B83B}"/>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76">
              <a:extLst>
                <a:ext uri="{FF2B5EF4-FFF2-40B4-BE49-F238E27FC236}">
                  <a16:creationId xmlns:a16="http://schemas.microsoft.com/office/drawing/2014/main" id="{980767C2-1D8D-4197-B5A8-EE2A2D2EEAFA}"/>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77">
              <a:extLst>
                <a:ext uri="{FF2B5EF4-FFF2-40B4-BE49-F238E27FC236}">
                  <a16:creationId xmlns:a16="http://schemas.microsoft.com/office/drawing/2014/main" id="{64B04400-80AD-48A3-AB12-2B7723F05465}"/>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61122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53" presetClass="entr" presetSubtype="16" fill="hold" grpId="0" nodeType="withEffect">
                                  <p:stCondLst>
                                    <p:cond delay="100"/>
                                  </p:stCondLst>
                                  <p:childTnLst>
                                    <p:set>
                                      <p:cBhvr>
                                        <p:cTn id="9" dur="1" fill="hold">
                                          <p:stCondLst>
                                            <p:cond delay="0"/>
                                          </p:stCondLst>
                                        </p:cTn>
                                        <p:tgtEl>
                                          <p:spTgt spid="15"/>
                                        </p:tgtEl>
                                        <p:attrNameLst>
                                          <p:attrName>style.visibility</p:attrName>
                                        </p:attrNameLst>
                                      </p:cBhvr>
                                      <p:to>
                                        <p:strVal val="visible"/>
                                      </p:to>
                                    </p:set>
                                    <p:anim calcmode="lin" valueType="num">
                                      <p:cBhvr>
                                        <p:cTn id="10" dur="500" fill="hold"/>
                                        <p:tgtEl>
                                          <p:spTgt spid="15"/>
                                        </p:tgtEl>
                                        <p:attrNameLst>
                                          <p:attrName>ppt_w</p:attrName>
                                        </p:attrNameLst>
                                      </p:cBhvr>
                                      <p:tavLst>
                                        <p:tav tm="0">
                                          <p:val>
                                            <p:fltVal val="0"/>
                                          </p:val>
                                        </p:tav>
                                        <p:tav tm="100000">
                                          <p:val>
                                            <p:strVal val="#ppt_w"/>
                                          </p:val>
                                        </p:tav>
                                      </p:tavLst>
                                    </p:anim>
                                    <p:anim calcmode="lin" valueType="num">
                                      <p:cBhvr>
                                        <p:cTn id="11" dur="500" fill="hold"/>
                                        <p:tgtEl>
                                          <p:spTgt spid="15"/>
                                        </p:tgtEl>
                                        <p:attrNameLst>
                                          <p:attrName>ppt_h</p:attrName>
                                        </p:attrNameLst>
                                      </p:cBhvr>
                                      <p:tavLst>
                                        <p:tav tm="0">
                                          <p:val>
                                            <p:fltVal val="0"/>
                                          </p:val>
                                        </p:tav>
                                        <p:tav tm="100000">
                                          <p:val>
                                            <p:strVal val="#ppt_h"/>
                                          </p:val>
                                        </p:tav>
                                      </p:tavLst>
                                    </p:anim>
                                    <p:animEffect transition="in" filter="fade">
                                      <p:cBhvr>
                                        <p:cTn id="12" dur="500"/>
                                        <p:tgtEl>
                                          <p:spTgt spid="15"/>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animEffect transition="in" filter="fade">
                                      <p:cBhvr>
                                        <p:cTn id="17" dur="500"/>
                                        <p:tgtEl>
                                          <p:spTgt spid="16"/>
                                        </p:tgtEl>
                                      </p:cBhvr>
                                    </p:animEffect>
                                  </p:childTnLst>
                                </p:cTn>
                              </p:par>
                              <p:par>
                                <p:cTn id="18" presetID="53" presetClass="entr" presetSubtype="16" fill="hold" grpId="0" nodeType="withEffect">
                                  <p:stCondLst>
                                    <p:cond delay="300"/>
                                  </p:stCondLst>
                                  <p:childTnLst>
                                    <p:set>
                                      <p:cBhvr>
                                        <p:cTn id="19" dur="1" fill="hold">
                                          <p:stCondLst>
                                            <p:cond delay="0"/>
                                          </p:stCondLst>
                                        </p:cTn>
                                        <p:tgtEl>
                                          <p:spTgt spid="17"/>
                                        </p:tgtEl>
                                        <p:attrNameLst>
                                          <p:attrName>style.visibility</p:attrName>
                                        </p:attrNameLst>
                                      </p:cBhvr>
                                      <p:to>
                                        <p:strVal val="visible"/>
                                      </p:to>
                                    </p:set>
                                    <p:anim calcmode="lin" valueType="num">
                                      <p:cBhvr>
                                        <p:cTn id="20" dur="500" fill="hold"/>
                                        <p:tgtEl>
                                          <p:spTgt spid="17"/>
                                        </p:tgtEl>
                                        <p:attrNameLst>
                                          <p:attrName>ppt_w</p:attrName>
                                        </p:attrNameLst>
                                      </p:cBhvr>
                                      <p:tavLst>
                                        <p:tav tm="0">
                                          <p:val>
                                            <p:fltVal val="0"/>
                                          </p:val>
                                        </p:tav>
                                        <p:tav tm="100000">
                                          <p:val>
                                            <p:strVal val="#ppt_w"/>
                                          </p:val>
                                        </p:tav>
                                      </p:tavLst>
                                    </p:anim>
                                    <p:anim calcmode="lin" valueType="num">
                                      <p:cBhvr>
                                        <p:cTn id="21" dur="500" fill="hold"/>
                                        <p:tgtEl>
                                          <p:spTgt spid="17"/>
                                        </p:tgtEl>
                                        <p:attrNameLst>
                                          <p:attrName>ppt_h</p:attrName>
                                        </p:attrNameLst>
                                      </p:cBhvr>
                                      <p:tavLst>
                                        <p:tav tm="0">
                                          <p:val>
                                            <p:fltVal val="0"/>
                                          </p:val>
                                        </p:tav>
                                        <p:tav tm="100000">
                                          <p:val>
                                            <p:strVal val="#ppt_h"/>
                                          </p:val>
                                        </p:tav>
                                      </p:tavLst>
                                    </p:anim>
                                    <p:animEffect transition="in" filter="fade">
                                      <p:cBhvr>
                                        <p:cTn id="22" dur="500"/>
                                        <p:tgtEl>
                                          <p:spTgt spid="17"/>
                                        </p:tgtEl>
                                      </p:cBhvr>
                                    </p:animEffect>
                                  </p:childTnLst>
                                </p:cTn>
                              </p:par>
                              <p:par>
                                <p:cTn id="23" presetID="22" presetClass="entr" presetSubtype="1" fill="hold" nodeType="withEffect">
                                  <p:stCondLst>
                                    <p:cond delay="400"/>
                                  </p:stCondLst>
                                  <p:childTnLst>
                                    <p:set>
                                      <p:cBhvr>
                                        <p:cTn id="24" dur="1" fill="hold">
                                          <p:stCondLst>
                                            <p:cond delay="0"/>
                                          </p:stCondLst>
                                        </p:cTn>
                                        <p:tgtEl>
                                          <p:spTgt spid="18"/>
                                        </p:tgtEl>
                                        <p:attrNameLst>
                                          <p:attrName>style.visibility</p:attrName>
                                        </p:attrNameLst>
                                      </p:cBhvr>
                                      <p:to>
                                        <p:strVal val="visible"/>
                                      </p:to>
                                    </p:set>
                                    <p:animEffect transition="in" filter="wipe(up)">
                                      <p:cBhvr>
                                        <p:cTn id="25" dur="500"/>
                                        <p:tgtEl>
                                          <p:spTgt spid="18"/>
                                        </p:tgtEl>
                                      </p:cBhvr>
                                    </p:animEffect>
                                  </p:childTnLst>
                                </p:cTn>
                              </p:par>
                              <p:par>
                                <p:cTn id="26" presetID="53" presetClass="entr" presetSubtype="16" fill="hold" grpId="0" nodeType="withEffect">
                                  <p:stCondLst>
                                    <p:cond delay="500"/>
                                  </p:stCondLst>
                                  <p:childTnLst>
                                    <p:set>
                                      <p:cBhvr>
                                        <p:cTn id="27" dur="1" fill="hold">
                                          <p:stCondLst>
                                            <p:cond delay="0"/>
                                          </p:stCondLst>
                                        </p:cTn>
                                        <p:tgtEl>
                                          <p:spTgt spid="19"/>
                                        </p:tgtEl>
                                        <p:attrNameLst>
                                          <p:attrName>style.visibility</p:attrName>
                                        </p:attrNameLst>
                                      </p:cBhvr>
                                      <p:to>
                                        <p:strVal val="visible"/>
                                      </p:to>
                                    </p:set>
                                    <p:anim calcmode="lin" valueType="num">
                                      <p:cBhvr>
                                        <p:cTn id="28" dur="500" fill="hold"/>
                                        <p:tgtEl>
                                          <p:spTgt spid="19"/>
                                        </p:tgtEl>
                                        <p:attrNameLst>
                                          <p:attrName>ppt_w</p:attrName>
                                        </p:attrNameLst>
                                      </p:cBhvr>
                                      <p:tavLst>
                                        <p:tav tm="0">
                                          <p:val>
                                            <p:fltVal val="0"/>
                                          </p:val>
                                        </p:tav>
                                        <p:tav tm="100000">
                                          <p:val>
                                            <p:strVal val="#ppt_w"/>
                                          </p:val>
                                        </p:tav>
                                      </p:tavLst>
                                    </p:anim>
                                    <p:anim calcmode="lin" valueType="num">
                                      <p:cBhvr>
                                        <p:cTn id="29" dur="500" fill="hold"/>
                                        <p:tgtEl>
                                          <p:spTgt spid="19"/>
                                        </p:tgtEl>
                                        <p:attrNameLst>
                                          <p:attrName>ppt_h</p:attrName>
                                        </p:attrNameLst>
                                      </p:cBhvr>
                                      <p:tavLst>
                                        <p:tav tm="0">
                                          <p:val>
                                            <p:fltVal val="0"/>
                                          </p:val>
                                        </p:tav>
                                        <p:tav tm="100000">
                                          <p:val>
                                            <p:strVal val="#ppt_h"/>
                                          </p:val>
                                        </p:tav>
                                      </p:tavLst>
                                    </p:anim>
                                    <p:animEffect transition="in" filter="fade">
                                      <p:cBhvr>
                                        <p:cTn id="30" dur="500"/>
                                        <p:tgtEl>
                                          <p:spTgt spid="19"/>
                                        </p:tgtEl>
                                      </p:cBhvr>
                                    </p:animEffect>
                                  </p:childTnLst>
                                </p:cTn>
                              </p:par>
                            </p:childTnLst>
                          </p:cTn>
                        </p:par>
                        <p:par>
                          <p:cTn id="31" fill="hold">
                            <p:stCondLst>
                              <p:cond delay="1000"/>
                            </p:stCondLst>
                            <p:childTnLst>
                              <p:par>
                                <p:cTn id="32" presetID="53" presetClass="entr" presetSubtype="16"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p:cTn id="34" dur="500" fill="hold"/>
                                        <p:tgtEl>
                                          <p:spTgt spid="13"/>
                                        </p:tgtEl>
                                        <p:attrNameLst>
                                          <p:attrName>ppt_w</p:attrName>
                                        </p:attrNameLst>
                                      </p:cBhvr>
                                      <p:tavLst>
                                        <p:tav tm="0">
                                          <p:val>
                                            <p:fltVal val="0"/>
                                          </p:val>
                                        </p:tav>
                                        <p:tav tm="100000">
                                          <p:val>
                                            <p:strVal val="#ppt_w"/>
                                          </p:val>
                                        </p:tav>
                                      </p:tavLst>
                                    </p:anim>
                                    <p:anim calcmode="lin" valueType="num">
                                      <p:cBhvr>
                                        <p:cTn id="35" dur="500" fill="hold"/>
                                        <p:tgtEl>
                                          <p:spTgt spid="13"/>
                                        </p:tgtEl>
                                        <p:attrNameLst>
                                          <p:attrName>ppt_h</p:attrName>
                                        </p:attrNameLst>
                                      </p:cBhvr>
                                      <p:tavLst>
                                        <p:tav tm="0">
                                          <p:val>
                                            <p:fltVal val="0"/>
                                          </p:val>
                                        </p:tav>
                                        <p:tav tm="100000">
                                          <p:val>
                                            <p:strVal val="#ppt_h"/>
                                          </p:val>
                                        </p:tav>
                                      </p:tavLst>
                                    </p:anim>
                                    <p:animEffect transition="in" filter="fade">
                                      <p:cBhvr>
                                        <p:cTn id="36" dur="500"/>
                                        <p:tgtEl>
                                          <p:spTgt spid="13"/>
                                        </p:tgtEl>
                                      </p:cBhvr>
                                    </p:animEffect>
                                  </p:childTnLst>
                                </p:cTn>
                              </p:par>
                              <p:par>
                                <p:cTn id="37" presetID="47"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anim calcmode="lin" valueType="num">
                                      <p:cBhvr>
                                        <p:cTn id="40" dur="500" fill="hold"/>
                                        <p:tgtEl>
                                          <p:spTgt spid="20"/>
                                        </p:tgtEl>
                                        <p:attrNameLst>
                                          <p:attrName>ppt_x</p:attrName>
                                        </p:attrNameLst>
                                      </p:cBhvr>
                                      <p:tavLst>
                                        <p:tav tm="0">
                                          <p:val>
                                            <p:strVal val="#ppt_x"/>
                                          </p:val>
                                        </p:tav>
                                        <p:tav tm="100000">
                                          <p:val>
                                            <p:strVal val="#ppt_x"/>
                                          </p:val>
                                        </p:tav>
                                      </p:tavLst>
                                    </p:anim>
                                    <p:anim calcmode="lin" valueType="num">
                                      <p:cBhvr>
                                        <p:cTn id="41" dur="500" fill="hold"/>
                                        <p:tgtEl>
                                          <p:spTgt spid="2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anim calcmode="lin" valueType="num">
                                      <p:cBhvr>
                                        <p:cTn id="45" dur="500" fill="hold"/>
                                        <p:tgtEl>
                                          <p:spTgt spid="21"/>
                                        </p:tgtEl>
                                        <p:attrNameLst>
                                          <p:attrName>ppt_x</p:attrName>
                                        </p:attrNameLst>
                                      </p:cBhvr>
                                      <p:tavLst>
                                        <p:tav tm="0">
                                          <p:val>
                                            <p:strVal val="#ppt_x"/>
                                          </p:val>
                                        </p:tav>
                                        <p:tav tm="100000">
                                          <p:val>
                                            <p:strVal val="#ppt_x"/>
                                          </p:val>
                                        </p:tav>
                                      </p:tavLst>
                                    </p:anim>
                                    <p:anim calcmode="lin" valueType="num">
                                      <p:cBhvr>
                                        <p:cTn id="46" dur="500" fill="hold"/>
                                        <p:tgtEl>
                                          <p:spTgt spid="21"/>
                                        </p:tgtEl>
                                        <p:attrNameLst>
                                          <p:attrName>ppt_y</p:attrName>
                                        </p:attrNameLst>
                                      </p:cBhvr>
                                      <p:tavLst>
                                        <p:tav tm="0">
                                          <p:val>
                                            <p:strVal val="#ppt_y+.1"/>
                                          </p:val>
                                        </p:tav>
                                        <p:tav tm="100000">
                                          <p:val>
                                            <p:strVal val="#ppt_y"/>
                                          </p:val>
                                        </p:tav>
                                      </p:tavLst>
                                    </p:anim>
                                  </p:childTnLst>
                                </p:cTn>
                              </p:par>
                            </p:childTnLst>
                          </p:cTn>
                        </p:par>
                        <p:par>
                          <p:cTn id="47" fill="hold">
                            <p:stCondLst>
                              <p:cond delay="1500"/>
                            </p:stCondLst>
                            <p:childTnLst>
                              <p:par>
                                <p:cTn id="48" presetID="22" presetClass="entr" presetSubtype="8" fill="hold" nodeType="afterEffect">
                                  <p:stCondLst>
                                    <p:cond delay="0"/>
                                  </p:stCondLst>
                                  <p:childTnLst>
                                    <p:set>
                                      <p:cBhvr>
                                        <p:cTn id="49" dur="1" fill="hold">
                                          <p:stCondLst>
                                            <p:cond delay="0"/>
                                          </p:stCondLst>
                                        </p:cTn>
                                        <p:tgtEl>
                                          <p:spTgt spid="54"/>
                                        </p:tgtEl>
                                        <p:attrNameLst>
                                          <p:attrName>style.visibility</p:attrName>
                                        </p:attrNameLst>
                                      </p:cBhvr>
                                      <p:to>
                                        <p:strVal val="visible"/>
                                      </p:to>
                                    </p:set>
                                    <p:animEffect transition="in" filter="wipe(left)">
                                      <p:cBhvr>
                                        <p:cTn id="50" dur="500"/>
                                        <p:tgtEl>
                                          <p:spTgt spid="54"/>
                                        </p:tgtEl>
                                      </p:cBhvr>
                                    </p:animEffect>
                                  </p:childTnLst>
                                </p:cTn>
                              </p:par>
                              <p:par>
                                <p:cTn id="51" presetID="22" presetClass="entr" presetSubtype="8"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wipe(left)">
                                      <p:cBhvr>
                                        <p:cTn id="53" dur="500"/>
                                        <p:tgtEl>
                                          <p:spTgt spid="12"/>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anim calcmode="lin" valueType="num">
                                      <p:cBhvr>
                                        <p:cTn id="56" dur="500" fill="hold"/>
                                        <p:tgtEl>
                                          <p:spTgt spid="23"/>
                                        </p:tgtEl>
                                        <p:attrNameLst>
                                          <p:attrName>ppt_w</p:attrName>
                                        </p:attrNameLst>
                                      </p:cBhvr>
                                      <p:tavLst>
                                        <p:tav tm="0">
                                          <p:val>
                                            <p:fltVal val="0"/>
                                          </p:val>
                                        </p:tav>
                                        <p:tav tm="100000">
                                          <p:val>
                                            <p:strVal val="#ppt_w"/>
                                          </p:val>
                                        </p:tav>
                                      </p:tavLst>
                                    </p:anim>
                                    <p:anim calcmode="lin" valueType="num">
                                      <p:cBhvr>
                                        <p:cTn id="57" dur="500" fill="hold"/>
                                        <p:tgtEl>
                                          <p:spTgt spid="23"/>
                                        </p:tgtEl>
                                        <p:attrNameLst>
                                          <p:attrName>ppt_h</p:attrName>
                                        </p:attrNameLst>
                                      </p:cBhvr>
                                      <p:tavLst>
                                        <p:tav tm="0">
                                          <p:val>
                                            <p:fltVal val="0"/>
                                          </p:val>
                                        </p:tav>
                                        <p:tav tm="100000">
                                          <p:val>
                                            <p:strVal val="#ppt_h"/>
                                          </p:val>
                                        </p:tav>
                                      </p:tavLst>
                                    </p:anim>
                                    <p:animEffect transition="in" filter="fade">
                                      <p:cBhvr>
                                        <p:cTn id="58" dur="500"/>
                                        <p:tgtEl>
                                          <p:spTgt spid="23"/>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p:cTn id="61" dur="500" fill="hold"/>
                                        <p:tgtEl>
                                          <p:spTgt spid="24"/>
                                        </p:tgtEl>
                                        <p:attrNameLst>
                                          <p:attrName>ppt_w</p:attrName>
                                        </p:attrNameLst>
                                      </p:cBhvr>
                                      <p:tavLst>
                                        <p:tav tm="0">
                                          <p:val>
                                            <p:fltVal val="0"/>
                                          </p:val>
                                        </p:tav>
                                        <p:tav tm="100000">
                                          <p:val>
                                            <p:strVal val="#ppt_w"/>
                                          </p:val>
                                        </p:tav>
                                      </p:tavLst>
                                    </p:anim>
                                    <p:anim calcmode="lin" valueType="num">
                                      <p:cBhvr>
                                        <p:cTn id="62" dur="500" fill="hold"/>
                                        <p:tgtEl>
                                          <p:spTgt spid="24"/>
                                        </p:tgtEl>
                                        <p:attrNameLst>
                                          <p:attrName>ppt_h</p:attrName>
                                        </p:attrNameLst>
                                      </p:cBhvr>
                                      <p:tavLst>
                                        <p:tav tm="0">
                                          <p:val>
                                            <p:fltVal val="0"/>
                                          </p:val>
                                        </p:tav>
                                        <p:tav tm="100000">
                                          <p:val>
                                            <p:strVal val="#ppt_h"/>
                                          </p:val>
                                        </p:tav>
                                      </p:tavLst>
                                    </p:anim>
                                    <p:animEffect transition="in" filter="fade">
                                      <p:cBhvr>
                                        <p:cTn id="63" dur="500"/>
                                        <p:tgtEl>
                                          <p:spTgt spid="24"/>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22" presetClass="entr" presetSubtype="4" fill="hold" nodeType="with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wipe(down)">
                                      <p:cBhvr>
                                        <p:cTn id="71" dur="500"/>
                                        <p:tgtEl>
                                          <p:spTgt spid="26"/>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27"/>
                                        </p:tgtEl>
                                        <p:attrNameLst>
                                          <p:attrName>style.visibility</p:attrName>
                                        </p:attrNameLst>
                                      </p:cBhvr>
                                      <p:to>
                                        <p:strVal val="visible"/>
                                      </p:to>
                                    </p:set>
                                    <p:anim calcmode="lin" valueType="num">
                                      <p:cBhvr>
                                        <p:cTn id="74" dur="500" fill="hold"/>
                                        <p:tgtEl>
                                          <p:spTgt spid="27"/>
                                        </p:tgtEl>
                                        <p:attrNameLst>
                                          <p:attrName>ppt_w</p:attrName>
                                        </p:attrNameLst>
                                      </p:cBhvr>
                                      <p:tavLst>
                                        <p:tav tm="0">
                                          <p:val>
                                            <p:fltVal val="0"/>
                                          </p:val>
                                        </p:tav>
                                        <p:tav tm="100000">
                                          <p:val>
                                            <p:strVal val="#ppt_w"/>
                                          </p:val>
                                        </p:tav>
                                      </p:tavLst>
                                    </p:anim>
                                    <p:anim calcmode="lin" valueType="num">
                                      <p:cBhvr>
                                        <p:cTn id="75" dur="500" fill="hold"/>
                                        <p:tgtEl>
                                          <p:spTgt spid="27"/>
                                        </p:tgtEl>
                                        <p:attrNameLst>
                                          <p:attrName>ppt_h</p:attrName>
                                        </p:attrNameLst>
                                      </p:cBhvr>
                                      <p:tavLst>
                                        <p:tav tm="0">
                                          <p:val>
                                            <p:fltVal val="0"/>
                                          </p:val>
                                        </p:tav>
                                        <p:tav tm="100000">
                                          <p:val>
                                            <p:strVal val="#ppt_h"/>
                                          </p:val>
                                        </p:tav>
                                      </p:tavLst>
                                    </p:anim>
                                    <p:animEffect transition="in" filter="fade">
                                      <p:cBhvr>
                                        <p:cTn id="76" dur="500"/>
                                        <p:tgtEl>
                                          <p:spTgt spid="27"/>
                                        </p:tgtEl>
                                      </p:cBhvr>
                                    </p:animEffect>
                                  </p:childTnLst>
                                </p:cTn>
                              </p:par>
                            </p:childTnLst>
                          </p:cTn>
                        </p:par>
                        <p:par>
                          <p:cTn id="77" fill="hold">
                            <p:stCondLst>
                              <p:cond delay="2000"/>
                            </p:stCondLst>
                            <p:childTnLst>
                              <p:par>
                                <p:cTn id="78" presetID="53" presetClass="entr" presetSubtype="16" fill="hold" grpId="0" nodeType="afterEffect">
                                  <p:stCondLst>
                                    <p:cond delay="0"/>
                                  </p:stCondLst>
                                  <p:childTnLst>
                                    <p:set>
                                      <p:cBhvr>
                                        <p:cTn id="79" dur="1" fill="hold">
                                          <p:stCondLst>
                                            <p:cond delay="0"/>
                                          </p:stCondLst>
                                        </p:cTn>
                                        <p:tgtEl>
                                          <p:spTgt spid="22"/>
                                        </p:tgtEl>
                                        <p:attrNameLst>
                                          <p:attrName>style.visibility</p:attrName>
                                        </p:attrNameLst>
                                      </p:cBhvr>
                                      <p:to>
                                        <p:strVal val="visible"/>
                                      </p:to>
                                    </p:set>
                                    <p:anim calcmode="lin" valueType="num">
                                      <p:cBhvr>
                                        <p:cTn id="80" dur="500" fill="hold"/>
                                        <p:tgtEl>
                                          <p:spTgt spid="22"/>
                                        </p:tgtEl>
                                        <p:attrNameLst>
                                          <p:attrName>ppt_w</p:attrName>
                                        </p:attrNameLst>
                                      </p:cBhvr>
                                      <p:tavLst>
                                        <p:tav tm="0">
                                          <p:val>
                                            <p:fltVal val="0"/>
                                          </p:val>
                                        </p:tav>
                                        <p:tav tm="100000">
                                          <p:val>
                                            <p:strVal val="#ppt_w"/>
                                          </p:val>
                                        </p:tav>
                                      </p:tavLst>
                                    </p:anim>
                                    <p:anim calcmode="lin" valueType="num">
                                      <p:cBhvr>
                                        <p:cTn id="81" dur="500" fill="hold"/>
                                        <p:tgtEl>
                                          <p:spTgt spid="22"/>
                                        </p:tgtEl>
                                        <p:attrNameLst>
                                          <p:attrName>ppt_h</p:attrName>
                                        </p:attrNameLst>
                                      </p:cBhvr>
                                      <p:tavLst>
                                        <p:tav tm="0">
                                          <p:val>
                                            <p:fltVal val="0"/>
                                          </p:val>
                                        </p:tav>
                                        <p:tav tm="100000">
                                          <p:val>
                                            <p:strVal val="#ppt_h"/>
                                          </p:val>
                                        </p:tav>
                                      </p:tavLst>
                                    </p:anim>
                                    <p:animEffect transition="in" filter="fade">
                                      <p:cBhvr>
                                        <p:cTn id="82" dur="500"/>
                                        <p:tgtEl>
                                          <p:spTgt spid="22"/>
                                        </p:tgtEl>
                                      </p:cBhvr>
                                    </p:animEffect>
                                  </p:childTnLst>
                                </p:cTn>
                              </p:par>
                              <p:par>
                                <p:cTn id="83" presetID="42" presetClass="entr" presetSubtype="0" fill="hold" grpId="0" nodeType="with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500"/>
                                        <p:tgtEl>
                                          <p:spTgt spid="28"/>
                                        </p:tgtEl>
                                      </p:cBhvr>
                                    </p:animEffect>
                                    <p:anim calcmode="lin" valueType="num">
                                      <p:cBhvr>
                                        <p:cTn id="86" dur="500" fill="hold"/>
                                        <p:tgtEl>
                                          <p:spTgt spid="28"/>
                                        </p:tgtEl>
                                        <p:attrNameLst>
                                          <p:attrName>ppt_x</p:attrName>
                                        </p:attrNameLst>
                                      </p:cBhvr>
                                      <p:tavLst>
                                        <p:tav tm="0">
                                          <p:val>
                                            <p:strVal val="#ppt_x"/>
                                          </p:val>
                                        </p:tav>
                                        <p:tav tm="100000">
                                          <p:val>
                                            <p:strVal val="#ppt_x"/>
                                          </p:val>
                                        </p:tav>
                                      </p:tavLst>
                                    </p:anim>
                                    <p:anim calcmode="lin" valueType="num">
                                      <p:cBhvr>
                                        <p:cTn id="87" dur="500" fill="hold"/>
                                        <p:tgtEl>
                                          <p:spTgt spid="28"/>
                                        </p:tgtEl>
                                        <p:attrNameLst>
                                          <p:attrName>ppt_y</p:attrName>
                                        </p:attrNameLst>
                                      </p:cBhvr>
                                      <p:tavLst>
                                        <p:tav tm="0">
                                          <p:val>
                                            <p:strVal val="#ppt_y+.1"/>
                                          </p:val>
                                        </p:tav>
                                        <p:tav tm="100000">
                                          <p:val>
                                            <p:strVal val="#ppt_y"/>
                                          </p:val>
                                        </p:tav>
                                      </p:tavLst>
                                    </p:anim>
                                  </p:childTnLst>
                                </p:cTn>
                              </p:par>
                              <p:par>
                                <p:cTn id="88" presetID="47"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anim calcmode="lin" valueType="num">
                                      <p:cBhvr>
                                        <p:cTn id="91" dur="500" fill="hold"/>
                                        <p:tgtEl>
                                          <p:spTgt spid="29"/>
                                        </p:tgtEl>
                                        <p:attrNameLst>
                                          <p:attrName>ppt_x</p:attrName>
                                        </p:attrNameLst>
                                      </p:cBhvr>
                                      <p:tavLst>
                                        <p:tav tm="0">
                                          <p:val>
                                            <p:strVal val="#ppt_x"/>
                                          </p:val>
                                        </p:tav>
                                        <p:tav tm="100000">
                                          <p:val>
                                            <p:strVal val="#ppt_x"/>
                                          </p:val>
                                        </p:tav>
                                      </p:tavLst>
                                    </p:anim>
                                    <p:anim calcmode="lin" valueType="num">
                                      <p:cBhvr>
                                        <p:cTn id="92" dur="500" fill="hold"/>
                                        <p:tgtEl>
                                          <p:spTgt spid="29"/>
                                        </p:tgtEl>
                                        <p:attrNameLst>
                                          <p:attrName>ppt_y</p:attrName>
                                        </p:attrNameLst>
                                      </p:cBhvr>
                                      <p:tavLst>
                                        <p:tav tm="0">
                                          <p:val>
                                            <p:strVal val="#ppt_y-.1"/>
                                          </p:val>
                                        </p:tav>
                                        <p:tav tm="100000">
                                          <p:val>
                                            <p:strVal val="#ppt_y"/>
                                          </p:val>
                                        </p:tav>
                                      </p:tavLst>
                                    </p:anim>
                                  </p:childTnLst>
                                </p:cTn>
                              </p:par>
                            </p:childTnLst>
                          </p:cTn>
                        </p:par>
                        <p:par>
                          <p:cTn id="93" fill="hold">
                            <p:stCondLst>
                              <p:cond delay="2500"/>
                            </p:stCondLst>
                            <p:childTnLst>
                              <p:par>
                                <p:cTn id="94" presetID="22" presetClass="entr" presetSubtype="8" fill="hold" nodeType="afterEffect">
                                  <p:stCondLst>
                                    <p:cond delay="0"/>
                                  </p:stCondLst>
                                  <p:childTnLst>
                                    <p:set>
                                      <p:cBhvr>
                                        <p:cTn id="95" dur="1" fill="hold">
                                          <p:stCondLst>
                                            <p:cond delay="0"/>
                                          </p:stCondLst>
                                        </p:cTn>
                                        <p:tgtEl>
                                          <p:spTgt spid="57"/>
                                        </p:tgtEl>
                                        <p:attrNameLst>
                                          <p:attrName>style.visibility</p:attrName>
                                        </p:attrNameLst>
                                      </p:cBhvr>
                                      <p:to>
                                        <p:strVal val="visible"/>
                                      </p:to>
                                    </p:set>
                                    <p:animEffect transition="in" filter="wipe(left)">
                                      <p:cBhvr>
                                        <p:cTn id="96" dur="500"/>
                                        <p:tgtEl>
                                          <p:spTgt spid="57"/>
                                        </p:tgtEl>
                                      </p:cBhvr>
                                    </p:animEffect>
                                  </p:childTnLst>
                                </p:cTn>
                              </p:par>
                              <p:par>
                                <p:cTn id="97" presetID="22" presetClass="entr" presetSubtype="8" fill="hold" nodeType="withEffect">
                                  <p:stCondLst>
                                    <p:cond delay="0"/>
                                  </p:stCondLst>
                                  <p:childTnLst>
                                    <p:set>
                                      <p:cBhvr>
                                        <p:cTn id="98" dur="1" fill="hold">
                                          <p:stCondLst>
                                            <p:cond delay="0"/>
                                          </p:stCondLst>
                                        </p:cTn>
                                        <p:tgtEl>
                                          <p:spTgt spid="11"/>
                                        </p:tgtEl>
                                        <p:attrNameLst>
                                          <p:attrName>style.visibility</p:attrName>
                                        </p:attrNameLst>
                                      </p:cBhvr>
                                      <p:to>
                                        <p:strVal val="visible"/>
                                      </p:to>
                                    </p:set>
                                    <p:animEffect transition="in" filter="wipe(left)">
                                      <p:cBhvr>
                                        <p:cTn id="99" dur="500"/>
                                        <p:tgtEl>
                                          <p:spTgt spid="11"/>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31"/>
                                        </p:tgtEl>
                                        <p:attrNameLst>
                                          <p:attrName>style.visibility</p:attrName>
                                        </p:attrNameLst>
                                      </p:cBhvr>
                                      <p:to>
                                        <p:strVal val="visible"/>
                                      </p:to>
                                    </p:set>
                                    <p:anim calcmode="lin" valueType="num">
                                      <p:cBhvr>
                                        <p:cTn id="102" dur="500" fill="hold"/>
                                        <p:tgtEl>
                                          <p:spTgt spid="31"/>
                                        </p:tgtEl>
                                        <p:attrNameLst>
                                          <p:attrName>ppt_w</p:attrName>
                                        </p:attrNameLst>
                                      </p:cBhvr>
                                      <p:tavLst>
                                        <p:tav tm="0">
                                          <p:val>
                                            <p:fltVal val="0"/>
                                          </p:val>
                                        </p:tav>
                                        <p:tav tm="100000">
                                          <p:val>
                                            <p:strVal val="#ppt_w"/>
                                          </p:val>
                                        </p:tav>
                                      </p:tavLst>
                                    </p:anim>
                                    <p:anim calcmode="lin" valueType="num">
                                      <p:cBhvr>
                                        <p:cTn id="103" dur="500" fill="hold"/>
                                        <p:tgtEl>
                                          <p:spTgt spid="31"/>
                                        </p:tgtEl>
                                        <p:attrNameLst>
                                          <p:attrName>ppt_h</p:attrName>
                                        </p:attrNameLst>
                                      </p:cBhvr>
                                      <p:tavLst>
                                        <p:tav tm="0">
                                          <p:val>
                                            <p:fltVal val="0"/>
                                          </p:val>
                                        </p:tav>
                                        <p:tav tm="100000">
                                          <p:val>
                                            <p:strVal val="#ppt_h"/>
                                          </p:val>
                                        </p:tav>
                                      </p:tavLst>
                                    </p:anim>
                                    <p:animEffect transition="in" filter="fade">
                                      <p:cBhvr>
                                        <p:cTn id="104" dur="500"/>
                                        <p:tgtEl>
                                          <p:spTgt spid="31"/>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32"/>
                                        </p:tgtEl>
                                        <p:attrNameLst>
                                          <p:attrName>style.visibility</p:attrName>
                                        </p:attrNameLst>
                                      </p:cBhvr>
                                      <p:to>
                                        <p:strVal val="visible"/>
                                      </p:to>
                                    </p:set>
                                    <p:anim calcmode="lin" valueType="num">
                                      <p:cBhvr>
                                        <p:cTn id="107" dur="500" fill="hold"/>
                                        <p:tgtEl>
                                          <p:spTgt spid="32"/>
                                        </p:tgtEl>
                                        <p:attrNameLst>
                                          <p:attrName>ppt_w</p:attrName>
                                        </p:attrNameLst>
                                      </p:cBhvr>
                                      <p:tavLst>
                                        <p:tav tm="0">
                                          <p:val>
                                            <p:fltVal val="0"/>
                                          </p:val>
                                        </p:tav>
                                        <p:tav tm="100000">
                                          <p:val>
                                            <p:strVal val="#ppt_w"/>
                                          </p:val>
                                        </p:tav>
                                      </p:tavLst>
                                    </p:anim>
                                    <p:anim calcmode="lin" valueType="num">
                                      <p:cBhvr>
                                        <p:cTn id="108" dur="500" fill="hold"/>
                                        <p:tgtEl>
                                          <p:spTgt spid="32"/>
                                        </p:tgtEl>
                                        <p:attrNameLst>
                                          <p:attrName>ppt_h</p:attrName>
                                        </p:attrNameLst>
                                      </p:cBhvr>
                                      <p:tavLst>
                                        <p:tav tm="0">
                                          <p:val>
                                            <p:fltVal val="0"/>
                                          </p:val>
                                        </p:tav>
                                        <p:tav tm="100000">
                                          <p:val>
                                            <p:strVal val="#ppt_h"/>
                                          </p:val>
                                        </p:tav>
                                      </p:tavLst>
                                    </p:anim>
                                    <p:animEffect transition="in" filter="fade">
                                      <p:cBhvr>
                                        <p:cTn id="109" dur="500"/>
                                        <p:tgtEl>
                                          <p:spTgt spid="32"/>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33"/>
                                        </p:tgtEl>
                                        <p:attrNameLst>
                                          <p:attrName>style.visibility</p:attrName>
                                        </p:attrNameLst>
                                      </p:cBhvr>
                                      <p:to>
                                        <p:strVal val="visible"/>
                                      </p:to>
                                    </p:set>
                                    <p:anim calcmode="lin" valueType="num">
                                      <p:cBhvr>
                                        <p:cTn id="112" dur="500" fill="hold"/>
                                        <p:tgtEl>
                                          <p:spTgt spid="33"/>
                                        </p:tgtEl>
                                        <p:attrNameLst>
                                          <p:attrName>ppt_w</p:attrName>
                                        </p:attrNameLst>
                                      </p:cBhvr>
                                      <p:tavLst>
                                        <p:tav tm="0">
                                          <p:val>
                                            <p:fltVal val="0"/>
                                          </p:val>
                                        </p:tav>
                                        <p:tav tm="100000">
                                          <p:val>
                                            <p:strVal val="#ppt_w"/>
                                          </p:val>
                                        </p:tav>
                                      </p:tavLst>
                                    </p:anim>
                                    <p:anim calcmode="lin" valueType="num">
                                      <p:cBhvr>
                                        <p:cTn id="113" dur="500" fill="hold"/>
                                        <p:tgtEl>
                                          <p:spTgt spid="33"/>
                                        </p:tgtEl>
                                        <p:attrNameLst>
                                          <p:attrName>ppt_h</p:attrName>
                                        </p:attrNameLst>
                                      </p:cBhvr>
                                      <p:tavLst>
                                        <p:tav tm="0">
                                          <p:val>
                                            <p:fltVal val="0"/>
                                          </p:val>
                                        </p:tav>
                                        <p:tav tm="100000">
                                          <p:val>
                                            <p:strVal val="#ppt_h"/>
                                          </p:val>
                                        </p:tav>
                                      </p:tavLst>
                                    </p:anim>
                                    <p:animEffect transition="in" filter="fade">
                                      <p:cBhvr>
                                        <p:cTn id="114" dur="500"/>
                                        <p:tgtEl>
                                          <p:spTgt spid="33"/>
                                        </p:tgtEl>
                                      </p:cBhvr>
                                    </p:animEffect>
                                  </p:childTnLst>
                                </p:cTn>
                              </p:par>
                              <p:par>
                                <p:cTn id="115" presetID="22" presetClass="entr" presetSubtype="1" fill="hold" nodeType="withEffect">
                                  <p:stCondLst>
                                    <p:cond delay="0"/>
                                  </p:stCondLst>
                                  <p:childTnLst>
                                    <p:set>
                                      <p:cBhvr>
                                        <p:cTn id="116" dur="1" fill="hold">
                                          <p:stCondLst>
                                            <p:cond delay="0"/>
                                          </p:stCondLst>
                                        </p:cTn>
                                        <p:tgtEl>
                                          <p:spTgt spid="34"/>
                                        </p:tgtEl>
                                        <p:attrNameLst>
                                          <p:attrName>style.visibility</p:attrName>
                                        </p:attrNameLst>
                                      </p:cBhvr>
                                      <p:to>
                                        <p:strVal val="visible"/>
                                      </p:to>
                                    </p:set>
                                    <p:animEffect transition="in" filter="wipe(up)">
                                      <p:cBhvr>
                                        <p:cTn id="117" dur="500"/>
                                        <p:tgtEl>
                                          <p:spTgt spid="34"/>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35"/>
                                        </p:tgtEl>
                                        <p:attrNameLst>
                                          <p:attrName>style.visibility</p:attrName>
                                        </p:attrNameLst>
                                      </p:cBhvr>
                                      <p:to>
                                        <p:strVal val="visible"/>
                                      </p:to>
                                    </p:set>
                                    <p:anim calcmode="lin" valueType="num">
                                      <p:cBhvr>
                                        <p:cTn id="120" dur="500" fill="hold"/>
                                        <p:tgtEl>
                                          <p:spTgt spid="35"/>
                                        </p:tgtEl>
                                        <p:attrNameLst>
                                          <p:attrName>ppt_w</p:attrName>
                                        </p:attrNameLst>
                                      </p:cBhvr>
                                      <p:tavLst>
                                        <p:tav tm="0">
                                          <p:val>
                                            <p:fltVal val="0"/>
                                          </p:val>
                                        </p:tav>
                                        <p:tav tm="100000">
                                          <p:val>
                                            <p:strVal val="#ppt_w"/>
                                          </p:val>
                                        </p:tav>
                                      </p:tavLst>
                                    </p:anim>
                                    <p:anim calcmode="lin" valueType="num">
                                      <p:cBhvr>
                                        <p:cTn id="121" dur="500" fill="hold"/>
                                        <p:tgtEl>
                                          <p:spTgt spid="35"/>
                                        </p:tgtEl>
                                        <p:attrNameLst>
                                          <p:attrName>ppt_h</p:attrName>
                                        </p:attrNameLst>
                                      </p:cBhvr>
                                      <p:tavLst>
                                        <p:tav tm="0">
                                          <p:val>
                                            <p:fltVal val="0"/>
                                          </p:val>
                                        </p:tav>
                                        <p:tav tm="100000">
                                          <p:val>
                                            <p:strVal val="#ppt_h"/>
                                          </p:val>
                                        </p:tav>
                                      </p:tavLst>
                                    </p:anim>
                                    <p:animEffect transition="in" filter="fade">
                                      <p:cBhvr>
                                        <p:cTn id="122" dur="500"/>
                                        <p:tgtEl>
                                          <p:spTgt spid="35"/>
                                        </p:tgtEl>
                                      </p:cBhvr>
                                    </p:animEffect>
                                  </p:childTnLst>
                                </p:cTn>
                              </p:par>
                            </p:childTnLst>
                          </p:cTn>
                        </p:par>
                        <p:par>
                          <p:cTn id="123" fill="hold">
                            <p:stCondLst>
                              <p:cond delay="3000"/>
                            </p:stCondLst>
                            <p:childTnLst>
                              <p:par>
                                <p:cTn id="124" presetID="53" presetClass="entr" presetSubtype="16" fill="hold" grpId="0" nodeType="afterEffect">
                                  <p:stCondLst>
                                    <p:cond delay="0"/>
                                  </p:stCondLst>
                                  <p:childTnLst>
                                    <p:set>
                                      <p:cBhvr>
                                        <p:cTn id="125" dur="1" fill="hold">
                                          <p:stCondLst>
                                            <p:cond delay="0"/>
                                          </p:stCondLst>
                                        </p:cTn>
                                        <p:tgtEl>
                                          <p:spTgt spid="30"/>
                                        </p:tgtEl>
                                        <p:attrNameLst>
                                          <p:attrName>style.visibility</p:attrName>
                                        </p:attrNameLst>
                                      </p:cBhvr>
                                      <p:to>
                                        <p:strVal val="visible"/>
                                      </p:to>
                                    </p:set>
                                    <p:anim calcmode="lin" valueType="num">
                                      <p:cBhvr>
                                        <p:cTn id="126" dur="500" fill="hold"/>
                                        <p:tgtEl>
                                          <p:spTgt spid="30"/>
                                        </p:tgtEl>
                                        <p:attrNameLst>
                                          <p:attrName>ppt_w</p:attrName>
                                        </p:attrNameLst>
                                      </p:cBhvr>
                                      <p:tavLst>
                                        <p:tav tm="0">
                                          <p:val>
                                            <p:fltVal val="0"/>
                                          </p:val>
                                        </p:tav>
                                        <p:tav tm="100000">
                                          <p:val>
                                            <p:strVal val="#ppt_w"/>
                                          </p:val>
                                        </p:tav>
                                      </p:tavLst>
                                    </p:anim>
                                    <p:anim calcmode="lin" valueType="num">
                                      <p:cBhvr>
                                        <p:cTn id="127" dur="500" fill="hold"/>
                                        <p:tgtEl>
                                          <p:spTgt spid="30"/>
                                        </p:tgtEl>
                                        <p:attrNameLst>
                                          <p:attrName>ppt_h</p:attrName>
                                        </p:attrNameLst>
                                      </p:cBhvr>
                                      <p:tavLst>
                                        <p:tav tm="0">
                                          <p:val>
                                            <p:fltVal val="0"/>
                                          </p:val>
                                        </p:tav>
                                        <p:tav tm="100000">
                                          <p:val>
                                            <p:strVal val="#ppt_h"/>
                                          </p:val>
                                        </p:tav>
                                      </p:tavLst>
                                    </p:anim>
                                    <p:animEffect transition="in" filter="fade">
                                      <p:cBhvr>
                                        <p:cTn id="128" dur="500"/>
                                        <p:tgtEl>
                                          <p:spTgt spid="30"/>
                                        </p:tgtEl>
                                      </p:cBhvr>
                                    </p:animEffect>
                                  </p:childTnLst>
                                </p:cTn>
                              </p:par>
                              <p:par>
                                <p:cTn id="129" presetID="47" presetClass="entr" presetSubtype="0" fill="hold" grpId="0" nodeType="withEffect">
                                  <p:stCondLst>
                                    <p:cond delay="0"/>
                                  </p:stCondLst>
                                  <p:childTnLst>
                                    <p:set>
                                      <p:cBhvr>
                                        <p:cTn id="130" dur="1" fill="hold">
                                          <p:stCondLst>
                                            <p:cond delay="0"/>
                                          </p:stCondLst>
                                        </p:cTn>
                                        <p:tgtEl>
                                          <p:spTgt spid="36"/>
                                        </p:tgtEl>
                                        <p:attrNameLst>
                                          <p:attrName>style.visibility</p:attrName>
                                        </p:attrNameLst>
                                      </p:cBhvr>
                                      <p:to>
                                        <p:strVal val="visible"/>
                                      </p:to>
                                    </p:set>
                                    <p:animEffect transition="in" filter="fade">
                                      <p:cBhvr>
                                        <p:cTn id="131" dur="500"/>
                                        <p:tgtEl>
                                          <p:spTgt spid="36"/>
                                        </p:tgtEl>
                                      </p:cBhvr>
                                    </p:animEffect>
                                    <p:anim calcmode="lin" valueType="num">
                                      <p:cBhvr>
                                        <p:cTn id="132" dur="500" fill="hold"/>
                                        <p:tgtEl>
                                          <p:spTgt spid="36"/>
                                        </p:tgtEl>
                                        <p:attrNameLst>
                                          <p:attrName>ppt_x</p:attrName>
                                        </p:attrNameLst>
                                      </p:cBhvr>
                                      <p:tavLst>
                                        <p:tav tm="0">
                                          <p:val>
                                            <p:strVal val="#ppt_x"/>
                                          </p:val>
                                        </p:tav>
                                        <p:tav tm="100000">
                                          <p:val>
                                            <p:strVal val="#ppt_x"/>
                                          </p:val>
                                        </p:tav>
                                      </p:tavLst>
                                    </p:anim>
                                    <p:anim calcmode="lin" valueType="num">
                                      <p:cBhvr>
                                        <p:cTn id="133" dur="500" fill="hold"/>
                                        <p:tgtEl>
                                          <p:spTgt spid="36"/>
                                        </p:tgtEl>
                                        <p:attrNameLst>
                                          <p:attrName>ppt_y</p:attrName>
                                        </p:attrNameLst>
                                      </p:cBhvr>
                                      <p:tavLst>
                                        <p:tav tm="0">
                                          <p:val>
                                            <p:strVal val="#ppt_y-.1"/>
                                          </p:val>
                                        </p:tav>
                                        <p:tav tm="100000">
                                          <p:val>
                                            <p:strVal val="#ppt_y"/>
                                          </p:val>
                                        </p:tav>
                                      </p:tavLst>
                                    </p:anim>
                                  </p:childTnLst>
                                </p:cTn>
                              </p:par>
                              <p:par>
                                <p:cTn id="134" presetID="42" presetClass="entr" presetSubtype="0" fill="hold" grpId="0" nodeType="withEffect">
                                  <p:stCondLst>
                                    <p:cond delay="0"/>
                                  </p:stCondLst>
                                  <p:childTnLst>
                                    <p:set>
                                      <p:cBhvr>
                                        <p:cTn id="135" dur="1" fill="hold">
                                          <p:stCondLst>
                                            <p:cond delay="0"/>
                                          </p:stCondLst>
                                        </p:cTn>
                                        <p:tgtEl>
                                          <p:spTgt spid="37"/>
                                        </p:tgtEl>
                                        <p:attrNameLst>
                                          <p:attrName>style.visibility</p:attrName>
                                        </p:attrNameLst>
                                      </p:cBhvr>
                                      <p:to>
                                        <p:strVal val="visible"/>
                                      </p:to>
                                    </p:set>
                                    <p:animEffect transition="in" filter="fade">
                                      <p:cBhvr>
                                        <p:cTn id="136" dur="500"/>
                                        <p:tgtEl>
                                          <p:spTgt spid="37"/>
                                        </p:tgtEl>
                                      </p:cBhvr>
                                    </p:animEffect>
                                    <p:anim calcmode="lin" valueType="num">
                                      <p:cBhvr>
                                        <p:cTn id="137" dur="500" fill="hold"/>
                                        <p:tgtEl>
                                          <p:spTgt spid="37"/>
                                        </p:tgtEl>
                                        <p:attrNameLst>
                                          <p:attrName>ppt_x</p:attrName>
                                        </p:attrNameLst>
                                      </p:cBhvr>
                                      <p:tavLst>
                                        <p:tav tm="0">
                                          <p:val>
                                            <p:strVal val="#ppt_x"/>
                                          </p:val>
                                        </p:tav>
                                        <p:tav tm="100000">
                                          <p:val>
                                            <p:strVal val="#ppt_x"/>
                                          </p:val>
                                        </p:tav>
                                      </p:tavLst>
                                    </p:anim>
                                    <p:anim calcmode="lin" valueType="num">
                                      <p:cBhvr>
                                        <p:cTn id="138" dur="500" fill="hold"/>
                                        <p:tgtEl>
                                          <p:spTgt spid="37"/>
                                        </p:tgtEl>
                                        <p:attrNameLst>
                                          <p:attrName>ppt_y</p:attrName>
                                        </p:attrNameLst>
                                      </p:cBhvr>
                                      <p:tavLst>
                                        <p:tav tm="0">
                                          <p:val>
                                            <p:strVal val="#ppt_y+.1"/>
                                          </p:val>
                                        </p:tav>
                                        <p:tav tm="100000">
                                          <p:val>
                                            <p:strVal val="#ppt_y"/>
                                          </p:val>
                                        </p:tav>
                                      </p:tavLst>
                                    </p:anim>
                                  </p:childTnLst>
                                </p:cTn>
                              </p:par>
                              <p:par>
                                <p:cTn id="139" presetID="22" presetClass="entr" presetSubtype="8" fill="hold" nodeType="withEffect">
                                  <p:stCondLst>
                                    <p:cond delay="0"/>
                                  </p:stCondLst>
                                  <p:childTnLst>
                                    <p:set>
                                      <p:cBhvr>
                                        <p:cTn id="140" dur="1" fill="hold">
                                          <p:stCondLst>
                                            <p:cond delay="0"/>
                                          </p:stCondLst>
                                        </p:cTn>
                                        <p:tgtEl>
                                          <p:spTgt spid="55"/>
                                        </p:tgtEl>
                                        <p:attrNameLst>
                                          <p:attrName>style.visibility</p:attrName>
                                        </p:attrNameLst>
                                      </p:cBhvr>
                                      <p:to>
                                        <p:strVal val="visible"/>
                                      </p:to>
                                    </p:set>
                                    <p:animEffect transition="in" filter="wipe(left)">
                                      <p:cBhvr>
                                        <p:cTn id="141" dur="500"/>
                                        <p:tgtEl>
                                          <p:spTgt spid="55"/>
                                        </p:tgtEl>
                                      </p:cBhvr>
                                    </p:animEffect>
                                  </p:childTnLst>
                                </p:cTn>
                              </p:par>
                              <p:par>
                                <p:cTn id="142" presetID="22" presetClass="entr" presetSubtype="8" fill="hold" nodeType="withEffect">
                                  <p:stCondLst>
                                    <p:cond delay="0"/>
                                  </p:stCondLst>
                                  <p:childTnLst>
                                    <p:set>
                                      <p:cBhvr>
                                        <p:cTn id="143" dur="1" fill="hold">
                                          <p:stCondLst>
                                            <p:cond delay="0"/>
                                          </p:stCondLst>
                                        </p:cTn>
                                        <p:tgtEl>
                                          <p:spTgt spid="8"/>
                                        </p:tgtEl>
                                        <p:attrNameLst>
                                          <p:attrName>style.visibility</p:attrName>
                                        </p:attrNameLst>
                                      </p:cBhvr>
                                      <p:to>
                                        <p:strVal val="visible"/>
                                      </p:to>
                                    </p:set>
                                    <p:animEffect transition="in" filter="wipe(left)">
                                      <p:cBhvr>
                                        <p:cTn id="144" dur="500"/>
                                        <p:tgtEl>
                                          <p:spTgt spid="8"/>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39"/>
                                        </p:tgtEl>
                                        <p:attrNameLst>
                                          <p:attrName>style.visibility</p:attrName>
                                        </p:attrNameLst>
                                      </p:cBhvr>
                                      <p:to>
                                        <p:strVal val="visible"/>
                                      </p:to>
                                    </p:set>
                                    <p:anim calcmode="lin" valueType="num">
                                      <p:cBhvr>
                                        <p:cTn id="147" dur="500" fill="hold"/>
                                        <p:tgtEl>
                                          <p:spTgt spid="39"/>
                                        </p:tgtEl>
                                        <p:attrNameLst>
                                          <p:attrName>ppt_w</p:attrName>
                                        </p:attrNameLst>
                                      </p:cBhvr>
                                      <p:tavLst>
                                        <p:tav tm="0">
                                          <p:val>
                                            <p:fltVal val="0"/>
                                          </p:val>
                                        </p:tav>
                                        <p:tav tm="100000">
                                          <p:val>
                                            <p:strVal val="#ppt_w"/>
                                          </p:val>
                                        </p:tav>
                                      </p:tavLst>
                                    </p:anim>
                                    <p:anim calcmode="lin" valueType="num">
                                      <p:cBhvr>
                                        <p:cTn id="148" dur="500" fill="hold"/>
                                        <p:tgtEl>
                                          <p:spTgt spid="39"/>
                                        </p:tgtEl>
                                        <p:attrNameLst>
                                          <p:attrName>ppt_h</p:attrName>
                                        </p:attrNameLst>
                                      </p:cBhvr>
                                      <p:tavLst>
                                        <p:tav tm="0">
                                          <p:val>
                                            <p:fltVal val="0"/>
                                          </p:val>
                                        </p:tav>
                                        <p:tav tm="100000">
                                          <p:val>
                                            <p:strVal val="#ppt_h"/>
                                          </p:val>
                                        </p:tav>
                                      </p:tavLst>
                                    </p:anim>
                                    <p:animEffect transition="in" filter="fade">
                                      <p:cBhvr>
                                        <p:cTn id="149" dur="500"/>
                                        <p:tgtEl>
                                          <p:spTgt spid="39"/>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40"/>
                                        </p:tgtEl>
                                        <p:attrNameLst>
                                          <p:attrName>style.visibility</p:attrName>
                                        </p:attrNameLst>
                                      </p:cBhvr>
                                      <p:to>
                                        <p:strVal val="visible"/>
                                      </p:to>
                                    </p:set>
                                    <p:anim calcmode="lin" valueType="num">
                                      <p:cBhvr>
                                        <p:cTn id="152" dur="500" fill="hold"/>
                                        <p:tgtEl>
                                          <p:spTgt spid="40"/>
                                        </p:tgtEl>
                                        <p:attrNameLst>
                                          <p:attrName>ppt_w</p:attrName>
                                        </p:attrNameLst>
                                      </p:cBhvr>
                                      <p:tavLst>
                                        <p:tav tm="0">
                                          <p:val>
                                            <p:fltVal val="0"/>
                                          </p:val>
                                        </p:tav>
                                        <p:tav tm="100000">
                                          <p:val>
                                            <p:strVal val="#ppt_w"/>
                                          </p:val>
                                        </p:tav>
                                      </p:tavLst>
                                    </p:anim>
                                    <p:anim calcmode="lin" valueType="num">
                                      <p:cBhvr>
                                        <p:cTn id="153" dur="500" fill="hold"/>
                                        <p:tgtEl>
                                          <p:spTgt spid="40"/>
                                        </p:tgtEl>
                                        <p:attrNameLst>
                                          <p:attrName>ppt_h</p:attrName>
                                        </p:attrNameLst>
                                      </p:cBhvr>
                                      <p:tavLst>
                                        <p:tav tm="0">
                                          <p:val>
                                            <p:fltVal val="0"/>
                                          </p:val>
                                        </p:tav>
                                        <p:tav tm="100000">
                                          <p:val>
                                            <p:strVal val="#ppt_h"/>
                                          </p:val>
                                        </p:tav>
                                      </p:tavLst>
                                    </p:anim>
                                    <p:animEffect transition="in" filter="fade">
                                      <p:cBhvr>
                                        <p:cTn id="154" dur="500"/>
                                        <p:tgtEl>
                                          <p:spTgt spid="40"/>
                                        </p:tgtEl>
                                      </p:cBhvr>
                                    </p:animEffect>
                                  </p:childTnLst>
                                </p:cTn>
                              </p:par>
                              <p:par>
                                <p:cTn id="155" presetID="53" presetClass="entr" presetSubtype="16" fill="hold" grpId="0" nodeType="withEffect">
                                  <p:stCondLst>
                                    <p:cond delay="0"/>
                                  </p:stCondLst>
                                  <p:childTnLst>
                                    <p:set>
                                      <p:cBhvr>
                                        <p:cTn id="156" dur="1" fill="hold">
                                          <p:stCondLst>
                                            <p:cond delay="0"/>
                                          </p:stCondLst>
                                        </p:cTn>
                                        <p:tgtEl>
                                          <p:spTgt spid="41"/>
                                        </p:tgtEl>
                                        <p:attrNameLst>
                                          <p:attrName>style.visibility</p:attrName>
                                        </p:attrNameLst>
                                      </p:cBhvr>
                                      <p:to>
                                        <p:strVal val="visible"/>
                                      </p:to>
                                    </p:set>
                                    <p:anim calcmode="lin" valueType="num">
                                      <p:cBhvr>
                                        <p:cTn id="157" dur="500" fill="hold"/>
                                        <p:tgtEl>
                                          <p:spTgt spid="41"/>
                                        </p:tgtEl>
                                        <p:attrNameLst>
                                          <p:attrName>ppt_w</p:attrName>
                                        </p:attrNameLst>
                                      </p:cBhvr>
                                      <p:tavLst>
                                        <p:tav tm="0">
                                          <p:val>
                                            <p:fltVal val="0"/>
                                          </p:val>
                                        </p:tav>
                                        <p:tav tm="100000">
                                          <p:val>
                                            <p:strVal val="#ppt_w"/>
                                          </p:val>
                                        </p:tav>
                                      </p:tavLst>
                                    </p:anim>
                                    <p:anim calcmode="lin" valueType="num">
                                      <p:cBhvr>
                                        <p:cTn id="158" dur="500" fill="hold"/>
                                        <p:tgtEl>
                                          <p:spTgt spid="41"/>
                                        </p:tgtEl>
                                        <p:attrNameLst>
                                          <p:attrName>ppt_h</p:attrName>
                                        </p:attrNameLst>
                                      </p:cBhvr>
                                      <p:tavLst>
                                        <p:tav tm="0">
                                          <p:val>
                                            <p:fltVal val="0"/>
                                          </p:val>
                                        </p:tav>
                                        <p:tav tm="100000">
                                          <p:val>
                                            <p:strVal val="#ppt_h"/>
                                          </p:val>
                                        </p:tav>
                                      </p:tavLst>
                                    </p:anim>
                                    <p:animEffect transition="in" filter="fade">
                                      <p:cBhvr>
                                        <p:cTn id="159" dur="500"/>
                                        <p:tgtEl>
                                          <p:spTgt spid="41"/>
                                        </p:tgtEl>
                                      </p:cBhvr>
                                    </p:animEffect>
                                  </p:childTnLst>
                                </p:cTn>
                              </p:par>
                              <p:par>
                                <p:cTn id="160" presetID="22" presetClass="entr" presetSubtype="4" fill="hold" nodeType="withEffect">
                                  <p:stCondLst>
                                    <p:cond delay="0"/>
                                  </p:stCondLst>
                                  <p:childTnLst>
                                    <p:set>
                                      <p:cBhvr>
                                        <p:cTn id="161" dur="1" fill="hold">
                                          <p:stCondLst>
                                            <p:cond delay="0"/>
                                          </p:stCondLst>
                                        </p:cTn>
                                        <p:tgtEl>
                                          <p:spTgt spid="42"/>
                                        </p:tgtEl>
                                        <p:attrNameLst>
                                          <p:attrName>style.visibility</p:attrName>
                                        </p:attrNameLst>
                                      </p:cBhvr>
                                      <p:to>
                                        <p:strVal val="visible"/>
                                      </p:to>
                                    </p:set>
                                    <p:animEffect transition="in" filter="wipe(down)">
                                      <p:cBhvr>
                                        <p:cTn id="162" dur="500"/>
                                        <p:tgtEl>
                                          <p:spTgt spid="42"/>
                                        </p:tgtEl>
                                      </p:cBhvr>
                                    </p:animEffect>
                                  </p:childTnLst>
                                </p:cTn>
                              </p:par>
                              <p:par>
                                <p:cTn id="163" presetID="53" presetClass="entr" presetSubtype="16" fill="hold" grpId="0" nodeType="withEffect">
                                  <p:stCondLst>
                                    <p:cond delay="0"/>
                                  </p:stCondLst>
                                  <p:childTnLst>
                                    <p:set>
                                      <p:cBhvr>
                                        <p:cTn id="164" dur="1" fill="hold">
                                          <p:stCondLst>
                                            <p:cond delay="0"/>
                                          </p:stCondLst>
                                        </p:cTn>
                                        <p:tgtEl>
                                          <p:spTgt spid="43"/>
                                        </p:tgtEl>
                                        <p:attrNameLst>
                                          <p:attrName>style.visibility</p:attrName>
                                        </p:attrNameLst>
                                      </p:cBhvr>
                                      <p:to>
                                        <p:strVal val="visible"/>
                                      </p:to>
                                    </p:set>
                                    <p:anim calcmode="lin" valueType="num">
                                      <p:cBhvr>
                                        <p:cTn id="165" dur="500" fill="hold"/>
                                        <p:tgtEl>
                                          <p:spTgt spid="43"/>
                                        </p:tgtEl>
                                        <p:attrNameLst>
                                          <p:attrName>ppt_w</p:attrName>
                                        </p:attrNameLst>
                                      </p:cBhvr>
                                      <p:tavLst>
                                        <p:tav tm="0">
                                          <p:val>
                                            <p:fltVal val="0"/>
                                          </p:val>
                                        </p:tav>
                                        <p:tav tm="100000">
                                          <p:val>
                                            <p:strVal val="#ppt_w"/>
                                          </p:val>
                                        </p:tav>
                                      </p:tavLst>
                                    </p:anim>
                                    <p:anim calcmode="lin" valueType="num">
                                      <p:cBhvr>
                                        <p:cTn id="166" dur="500" fill="hold"/>
                                        <p:tgtEl>
                                          <p:spTgt spid="43"/>
                                        </p:tgtEl>
                                        <p:attrNameLst>
                                          <p:attrName>ppt_h</p:attrName>
                                        </p:attrNameLst>
                                      </p:cBhvr>
                                      <p:tavLst>
                                        <p:tav tm="0">
                                          <p:val>
                                            <p:fltVal val="0"/>
                                          </p:val>
                                        </p:tav>
                                        <p:tav tm="100000">
                                          <p:val>
                                            <p:strVal val="#ppt_h"/>
                                          </p:val>
                                        </p:tav>
                                      </p:tavLst>
                                    </p:anim>
                                    <p:animEffect transition="in" filter="fade">
                                      <p:cBhvr>
                                        <p:cTn id="167" dur="500"/>
                                        <p:tgtEl>
                                          <p:spTgt spid="43"/>
                                        </p:tgtEl>
                                      </p:cBhvr>
                                    </p:animEffect>
                                  </p:childTnLst>
                                </p:cTn>
                              </p:par>
                            </p:childTnLst>
                          </p:cTn>
                        </p:par>
                        <p:par>
                          <p:cTn id="168" fill="hold">
                            <p:stCondLst>
                              <p:cond delay="3500"/>
                            </p:stCondLst>
                            <p:childTnLst>
                              <p:par>
                                <p:cTn id="169" presetID="53" presetClass="entr" presetSubtype="16" fill="hold" grpId="0" nodeType="afterEffect">
                                  <p:stCondLst>
                                    <p:cond delay="0"/>
                                  </p:stCondLst>
                                  <p:childTnLst>
                                    <p:set>
                                      <p:cBhvr>
                                        <p:cTn id="170" dur="1" fill="hold">
                                          <p:stCondLst>
                                            <p:cond delay="0"/>
                                          </p:stCondLst>
                                        </p:cTn>
                                        <p:tgtEl>
                                          <p:spTgt spid="38"/>
                                        </p:tgtEl>
                                        <p:attrNameLst>
                                          <p:attrName>style.visibility</p:attrName>
                                        </p:attrNameLst>
                                      </p:cBhvr>
                                      <p:to>
                                        <p:strVal val="visible"/>
                                      </p:to>
                                    </p:set>
                                    <p:anim calcmode="lin" valueType="num">
                                      <p:cBhvr>
                                        <p:cTn id="171" dur="500" fill="hold"/>
                                        <p:tgtEl>
                                          <p:spTgt spid="38"/>
                                        </p:tgtEl>
                                        <p:attrNameLst>
                                          <p:attrName>ppt_w</p:attrName>
                                        </p:attrNameLst>
                                      </p:cBhvr>
                                      <p:tavLst>
                                        <p:tav tm="0">
                                          <p:val>
                                            <p:fltVal val="0"/>
                                          </p:val>
                                        </p:tav>
                                        <p:tav tm="100000">
                                          <p:val>
                                            <p:strVal val="#ppt_w"/>
                                          </p:val>
                                        </p:tav>
                                      </p:tavLst>
                                    </p:anim>
                                    <p:anim calcmode="lin" valueType="num">
                                      <p:cBhvr>
                                        <p:cTn id="172" dur="500" fill="hold"/>
                                        <p:tgtEl>
                                          <p:spTgt spid="38"/>
                                        </p:tgtEl>
                                        <p:attrNameLst>
                                          <p:attrName>ppt_h</p:attrName>
                                        </p:attrNameLst>
                                      </p:cBhvr>
                                      <p:tavLst>
                                        <p:tav tm="0">
                                          <p:val>
                                            <p:fltVal val="0"/>
                                          </p:val>
                                        </p:tav>
                                        <p:tav tm="100000">
                                          <p:val>
                                            <p:strVal val="#ppt_h"/>
                                          </p:val>
                                        </p:tav>
                                      </p:tavLst>
                                    </p:anim>
                                    <p:animEffect transition="in" filter="fade">
                                      <p:cBhvr>
                                        <p:cTn id="173" dur="500"/>
                                        <p:tgtEl>
                                          <p:spTgt spid="38"/>
                                        </p:tgtEl>
                                      </p:cBhvr>
                                    </p:animEffect>
                                  </p:childTnLst>
                                </p:cTn>
                              </p:par>
                              <p:par>
                                <p:cTn id="174" presetID="42" presetClass="entr" presetSubtype="0" fill="hold" grpId="0" nodeType="withEffect">
                                  <p:stCondLst>
                                    <p:cond delay="0"/>
                                  </p:stCondLst>
                                  <p:childTnLst>
                                    <p:set>
                                      <p:cBhvr>
                                        <p:cTn id="175" dur="1" fill="hold">
                                          <p:stCondLst>
                                            <p:cond delay="0"/>
                                          </p:stCondLst>
                                        </p:cTn>
                                        <p:tgtEl>
                                          <p:spTgt spid="44"/>
                                        </p:tgtEl>
                                        <p:attrNameLst>
                                          <p:attrName>style.visibility</p:attrName>
                                        </p:attrNameLst>
                                      </p:cBhvr>
                                      <p:to>
                                        <p:strVal val="visible"/>
                                      </p:to>
                                    </p:set>
                                    <p:animEffect transition="in" filter="fade">
                                      <p:cBhvr>
                                        <p:cTn id="176" dur="500"/>
                                        <p:tgtEl>
                                          <p:spTgt spid="44"/>
                                        </p:tgtEl>
                                      </p:cBhvr>
                                    </p:animEffect>
                                    <p:anim calcmode="lin" valueType="num">
                                      <p:cBhvr>
                                        <p:cTn id="177" dur="500" fill="hold"/>
                                        <p:tgtEl>
                                          <p:spTgt spid="44"/>
                                        </p:tgtEl>
                                        <p:attrNameLst>
                                          <p:attrName>ppt_x</p:attrName>
                                        </p:attrNameLst>
                                      </p:cBhvr>
                                      <p:tavLst>
                                        <p:tav tm="0">
                                          <p:val>
                                            <p:strVal val="#ppt_x"/>
                                          </p:val>
                                        </p:tav>
                                        <p:tav tm="100000">
                                          <p:val>
                                            <p:strVal val="#ppt_x"/>
                                          </p:val>
                                        </p:tav>
                                      </p:tavLst>
                                    </p:anim>
                                    <p:anim calcmode="lin" valueType="num">
                                      <p:cBhvr>
                                        <p:cTn id="178" dur="500" fill="hold"/>
                                        <p:tgtEl>
                                          <p:spTgt spid="44"/>
                                        </p:tgtEl>
                                        <p:attrNameLst>
                                          <p:attrName>ppt_y</p:attrName>
                                        </p:attrNameLst>
                                      </p:cBhvr>
                                      <p:tavLst>
                                        <p:tav tm="0">
                                          <p:val>
                                            <p:strVal val="#ppt_y+.1"/>
                                          </p:val>
                                        </p:tav>
                                        <p:tav tm="100000">
                                          <p:val>
                                            <p:strVal val="#ppt_y"/>
                                          </p:val>
                                        </p:tav>
                                      </p:tavLst>
                                    </p:anim>
                                  </p:childTnLst>
                                </p:cTn>
                              </p:par>
                              <p:par>
                                <p:cTn id="179" presetID="47" presetClass="entr" presetSubtype="0" fill="hold" grpId="0" nodeType="withEffect">
                                  <p:stCondLst>
                                    <p:cond delay="0"/>
                                  </p:stCondLst>
                                  <p:childTnLst>
                                    <p:set>
                                      <p:cBhvr>
                                        <p:cTn id="180" dur="1" fill="hold">
                                          <p:stCondLst>
                                            <p:cond delay="0"/>
                                          </p:stCondLst>
                                        </p:cTn>
                                        <p:tgtEl>
                                          <p:spTgt spid="45"/>
                                        </p:tgtEl>
                                        <p:attrNameLst>
                                          <p:attrName>style.visibility</p:attrName>
                                        </p:attrNameLst>
                                      </p:cBhvr>
                                      <p:to>
                                        <p:strVal val="visible"/>
                                      </p:to>
                                    </p:set>
                                    <p:animEffect transition="in" filter="fade">
                                      <p:cBhvr>
                                        <p:cTn id="181" dur="500"/>
                                        <p:tgtEl>
                                          <p:spTgt spid="45"/>
                                        </p:tgtEl>
                                      </p:cBhvr>
                                    </p:animEffect>
                                    <p:anim calcmode="lin" valueType="num">
                                      <p:cBhvr>
                                        <p:cTn id="182" dur="500" fill="hold"/>
                                        <p:tgtEl>
                                          <p:spTgt spid="45"/>
                                        </p:tgtEl>
                                        <p:attrNameLst>
                                          <p:attrName>ppt_x</p:attrName>
                                        </p:attrNameLst>
                                      </p:cBhvr>
                                      <p:tavLst>
                                        <p:tav tm="0">
                                          <p:val>
                                            <p:strVal val="#ppt_x"/>
                                          </p:val>
                                        </p:tav>
                                        <p:tav tm="100000">
                                          <p:val>
                                            <p:strVal val="#ppt_x"/>
                                          </p:val>
                                        </p:tav>
                                      </p:tavLst>
                                    </p:anim>
                                    <p:anim calcmode="lin" valueType="num">
                                      <p:cBhvr>
                                        <p:cTn id="183" dur="500" fill="hold"/>
                                        <p:tgtEl>
                                          <p:spTgt spid="45"/>
                                        </p:tgtEl>
                                        <p:attrNameLst>
                                          <p:attrName>ppt_y</p:attrName>
                                        </p:attrNameLst>
                                      </p:cBhvr>
                                      <p:tavLst>
                                        <p:tav tm="0">
                                          <p:val>
                                            <p:strVal val="#ppt_y-.1"/>
                                          </p:val>
                                        </p:tav>
                                        <p:tav tm="100000">
                                          <p:val>
                                            <p:strVal val="#ppt_y"/>
                                          </p:val>
                                        </p:tav>
                                      </p:tavLst>
                                    </p:anim>
                                  </p:childTnLst>
                                </p:cTn>
                              </p:par>
                            </p:childTnLst>
                          </p:cTn>
                        </p:par>
                        <p:par>
                          <p:cTn id="184" fill="hold">
                            <p:stCondLst>
                              <p:cond delay="4000"/>
                            </p:stCondLst>
                            <p:childTnLst>
                              <p:par>
                                <p:cTn id="185" presetID="22" presetClass="entr" presetSubtype="8" fill="hold" nodeType="afterEffect">
                                  <p:stCondLst>
                                    <p:cond delay="0"/>
                                  </p:stCondLst>
                                  <p:childTnLst>
                                    <p:set>
                                      <p:cBhvr>
                                        <p:cTn id="186" dur="1" fill="hold">
                                          <p:stCondLst>
                                            <p:cond delay="0"/>
                                          </p:stCondLst>
                                        </p:cTn>
                                        <p:tgtEl>
                                          <p:spTgt spid="58"/>
                                        </p:tgtEl>
                                        <p:attrNameLst>
                                          <p:attrName>style.visibility</p:attrName>
                                        </p:attrNameLst>
                                      </p:cBhvr>
                                      <p:to>
                                        <p:strVal val="visible"/>
                                      </p:to>
                                    </p:set>
                                    <p:animEffect transition="in" filter="wipe(left)">
                                      <p:cBhvr>
                                        <p:cTn id="187" dur="500"/>
                                        <p:tgtEl>
                                          <p:spTgt spid="58"/>
                                        </p:tgtEl>
                                      </p:cBhvr>
                                    </p:animEffect>
                                  </p:childTnLst>
                                </p:cTn>
                              </p:par>
                              <p:par>
                                <p:cTn id="188" presetID="22" presetClass="entr" presetSubtype="8" fill="hold" nodeType="withEffect">
                                  <p:stCondLst>
                                    <p:cond delay="0"/>
                                  </p:stCondLst>
                                  <p:childTnLst>
                                    <p:set>
                                      <p:cBhvr>
                                        <p:cTn id="189" dur="1" fill="hold">
                                          <p:stCondLst>
                                            <p:cond delay="0"/>
                                          </p:stCondLst>
                                        </p:cTn>
                                        <p:tgtEl>
                                          <p:spTgt spid="9"/>
                                        </p:tgtEl>
                                        <p:attrNameLst>
                                          <p:attrName>style.visibility</p:attrName>
                                        </p:attrNameLst>
                                      </p:cBhvr>
                                      <p:to>
                                        <p:strVal val="visible"/>
                                      </p:to>
                                    </p:set>
                                    <p:animEffect transition="in" filter="wipe(left)">
                                      <p:cBhvr>
                                        <p:cTn id="190" dur="500"/>
                                        <p:tgtEl>
                                          <p:spTgt spid="9"/>
                                        </p:tgtEl>
                                      </p:cBhvr>
                                    </p:animEffect>
                                  </p:childTnLst>
                                </p:cTn>
                              </p:par>
                              <p:par>
                                <p:cTn id="191" presetID="53" presetClass="entr" presetSubtype="16" fill="hold" grpId="0" nodeType="withEffect">
                                  <p:stCondLst>
                                    <p:cond delay="0"/>
                                  </p:stCondLst>
                                  <p:childTnLst>
                                    <p:set>
                                      <p:cBhvr>
                                        <p:cTn id="192" dur="1" fill="hold">
                                          <p:stCondLst>
                                            <p:cond delay="0"/>
                                          </p:stCondLst>
                                        </p:cTn>
                                        <p:tgtEl>
                                          <p:spTgt spid="47"/>
                                        </p:tgtEl>
                                        <p:attrNameLst>
                                          <p:attrName>style.visibility</p:attrName>
                                        </p:attrNameLst>
                                      </p:cBhvr>
                                      <p:to>
                                        <p:strVal val="visible"/>
                                      </p:to>
                                    </p:set>
                                    <p:anim calcmode="lin" valueType="num">
                                      <p:cBhvr>
                                        <p:cTn id="193" dur="500" fill="hold"/>
                                        <p:tgtEl>
                                          <p:spTgt spid="47"/>
                                        </p:tgtEl>
                                        <p:attrNameLst>
                                          <p:attrName>ppt_w</p:attrName>
                                        </p:attrNameLst>
                                      </p:cBhvr>
                                      <p:tavLst>
                                        <p:tav tm="0">
                                          <p:val>
                                            <p:fltVal val="0"/>
                                          </p:val>
                                        </p:tav>
                                        <p:tav tm="100000">
                                          <p:val>
                                            <p:strVal val="#ppt_w"/>
                                          </p:val>
                                        </p:tav>
                                      </p:tavLst>
                                    </p:anim>
                                    <p:anim calcmode="lin" valueType="num">
                                      <p:cBhvr>
                                        <p:cTn id="194" dur="500" fill="hold"/>
                                        <p:tgtEl>
                                          <p:spTgt spid="47"/>
                                        </p:tgtEl>
                                        <p:attrNameLst>
                                          <p:attrName>ppt_h</p:attrName>
                                        </p:attrNameLst>
                                      </p:cBhvr>
                                      <p:tavLst>
                                        <p:tav tm="0">
                                          <p:val>
                                            <p:fltVal val="0"/>
                                          </p:val>
                                        </p:tav>
                                        <p:tav tm="100000">
                                          <p:val>
                                            <p:strVal val="#ppt_h"/>
                                          </p:val>
                                        </p:tav>
                                      </p:tavLst>
                                    </p:anim>
                                    <p:animEffect transition="in" filter="fade">
                                      <p:cBhvr>
                                        <p:cTn id="195" dur="500"/>
                                        <p:tgtEl>
                                          <p:spTgt spid="47"/>
                                        </p:tgtEl>
                                      </p:cBhvr>
                                    </p:animEffect>
                                  </p:childTnLst>
                                </p:cTn>
                              </p:par>
                              <p:par>
                                <p:cTn id="196" presetID="53" presetClass="entr" presetSubtype="16" fill="hold" grpId="0" nodeType="withEffect">
                                  <p:stCondLst>
                                    <p:cond delay="0"/>
                                  </p:stCondLst>
                                  <p:childTnLst>
                                    <p:set>
                                      <p:cBhvr>
                                        <p:cTn id="197" dur="1" fill="hold">
                                          <p:stCondLst>
                                            <p:cond delay="0"/>
                                          </p:stCondLst>
                                        </p:cTn>
                                        <p:tgtEl>
                                          <p:spTgt spid="48"/>
                                        </p:tgtEl>
                                        <p:attrNameLst>
                                          <p:attrName>style.visibility</p:attrName>
                                        </p:attrNameLst>
                                      </p:cBhvr>
                                      <p:to>
                                        <p:strVal val="visible"/>
                                      </p:to>
                                    </p:set>
                                    <p:anim calcmode="lin" valueType="num">
                                      <p:cBhvr>
                                        <p:cTn id="198" dur="500" fill="hold"/>
                                        <p:tgtEl>
                                          <p:spTgt spid="48"/>
                                        </p:tgtEl>
                                        <p:attrNameLst>
                                          <p:attrName>ppt_w</p:attrName>
                                        </p:attrNameLst>
                                      </p:cBhvr>
                                      <p:tavLst>
                                        <p:tav tm="0">
                                          <p:val>
                                            <p:fltVal val="0"/>
                                          </p:val>
                                        </p:tav>
                                        <p:tav tm="100000">
                                          <p:val>
                                            <p:strVal val="#ppt_w"/>
                                          </p:val>
                                        </p:tav>
                                      </p:tavLst>
                                    </p:anim>
                                    <p:anim calcmode="lin" valueType="num">
                                      <p:cBhvr>
                                        <p:cTn id="199" dur="500" fill="hold"/>
                                        <p:tgtEl>
                                          <p:spTgt spid="48"/>
                                        </p:tgtEl>
                                        <p:attrNameLst>
                                          <p:attrName>ppt_h</p:attrName>
                                        </p:attrNameLst>
                                      </p:cBhvr>
                                      <p:tavLst>
                                        <p:tav tm="0">
                                          <p:val>
                                            <p:fltVal val="0"/>
                                          </p:val>
                                        </p:tav>
                                        <p:tav tm="100000">
                                          <p:val>
                                            <p:strVal val="#ppt_h"/>
                                          </p:val>
                                        </p:tav>
                                      </p:tavLst>
                                    </p:anim>
                                    <p:animEffect transition="in" filter="fade">
                                      <p:cBhvr>
                                        <p:cTn id="200" dur="500"/>
                                        <p:tgtEl>
                                          <p:spTgt spid="48"/>
                                        </p:tgtEl>
                                      </p:cBhvr>
                                    </p:animEffect>
                                  </p:childTnLst>
                                </p:cTn>
                              </p:par>
                              <p:par>
                                <p:cTn id="201" presetID="53" presetClass="entr" presetSubtype="16" fill="hold" grpId="0" nodeType="withEffect">
                                  <p:stCondLst>
                                    <p:cond delay="0"/>
                                  </p:stCondLst>
                                  <p:childTnLst>
                                    <p:set>
                                      <p:cBhvr>
                                        <p:cTn id="202" dur="1" fill="hold">
                                          <p:stCondLst>
                                            <p:cond delay="0"/>
                                          </p:stCondLst>
                                        </p:cTn>
                                        <p:tgtEl>
                                          <p:spTgt spid="49"/>
                                        </p:tgtEl>
                                        <p:attrNameLst>
                                          <p:attrName>style.visibility</p:attrName>
                                        </p:attrNameLst>
                                      </p:cBhvr>
                                      <p:to>
                                        <p:strVal val="visible"/>
                                      </p:to>
                                    </p:set>
                                    <p:anim calcmode="lin" valueType="num">
                                      <p:cBhvr>
                                        <p:cTn id="203" dur="500" fill="hold"/>
                                        <p:tgtEl>
                                          <p:spTgt spid="49"/>
                                        </p:tgtEl>
                                        <p:attrNameLst>
                                          <p:attrName>ppt_w</p:attrName>
                                        </p:attrNameLst>
                                      </p:cBhvr>
                                      <p:tavLst>
                                        <p:tav tm="0">
                                          <p:val>
                                            <p:fltVal val="0"/>
                                          </p:val>
                                        </p:tav>
                                        <p:tav tm="100000">
                                          <p:val>
                                            <p:strVal val="#ppt_w"/>
                                          </p:val>
                                        </p:tav>
                                      </p:tavLst>
                                    </p:anim>
                                    <p:anim calcmode="lin" valueType="num">
                                      <p:cBhvr>
                                        <p:cTn id="204" dur="500" fill="hold"/>
                                        <p:tgtEl>
                                          <p:spTgt spid="49"/>
                                        </p:tgtEl>
                                        <p:attrNameLst>
                                          <p:attrName>ppt_h</p:attrName>
                                        </p:attrNameLst>
                                      </p:cBhvr>
                                      <p:tavLst>
                                        <p:tav tm="0">
                                          <p:val>
                                            <p:fltVal val="0"/>
                                          </p:val>
                                        </p:tav>
                                        <p:tav tm="100000">
                                          <p:val>
                                            <p:strVal val="#ppt_h"/>
                                          </p:val>
                                        </p:tav>
                                      </p:tavLst>
                                    </p:anim>
                                    <p:animEffect transition="in" filter="fade">
                                      <p:cBhvr>
                                        <p:cTn id="205" dur="500"/>
                                        <p:tgtEl>
                                          <p:spTgt spid="49"/>
                                        </p:tgtEl>
                                      </p:cBhvr>
                                    </p:animEffect>
                                  </p:childTnLst>
                                </p:cTn>
                              </p:par>
                              <p:par>
                                <p:cTn id="206" presetID="22" presetClass="entr" presetSubtype="1" fill="hold" nodeType="withEffect">
                                  <p:stCondLst>
                                    <p:cond delay="0"/>
                                  </p:stCondLst>
                                  <p:childTnLst>
                                    <p:set>
                                      <p:cBhvr>
                                        <p:cTn id="207" dur="1" fill="hold">
                                          <p:stCondLst>
                                            <p:cond delay="0"/>
                                          </p:stCondLst>
                                        </p:cTn>
                                        <p:tgtEl>
                                          <p:spTgt spid="50"/>
                                        </p:tgtEl>
                                        <p:attrNameLst>
                                          <p:attrName>style.visibility</p:attrName>
                                        </p:attrNameLst>
                                      </p:cBhvr>
                                      <p:to>
                                        <p:strVal val="visible"/>
                                      </p:to>
                                    </p:set>
                                    <p:animEffect transition="in" filter="wipe(up)">
                                      <p:cBhvr>
                                        <p:cTn id="208" dur="500"/>
                                        <p:tgtEl>
                                          <p:spTgt spid="50"/>
                                        </p:tgtEl>
                                      </p:cBhvr>
                                    </p:animEffect>
                                  </p:childTnLst>
                                </p:cTn>
                              </p:par>
                              <p:par>
                                <p:cTn id="209" presetID="53" presetClass="entr" presetSubtype="16" fill="hold" grpId="0" nodeType="withEffect">
                                  <p:stCondLst>
                                    <p:cond delay="0"/>
                                  </p:stCondLst>
                                  <p:childTnLst>
                                    <p:set>
                                      <p:cBhvr>
                                        <p:cTn id="210" dur="1" fill="hold">
                                          <p:stCondLst>
                                            <p:cond delay="0"/>
                                          </p:stCondLst>
                                        </p:cTn>
                                        <p:tgtEl>
                                          <p:spTgt spid="51"/>
                                        </p:tgtEl>
                                        <p:attrNameLst>
                                          <p:attrName>style.visibility</p:attrName>
                                        </p:attrNameLst>
                                      </p:cBhvr>
                                      <p:to>
                                        <p:strVal val="visible"/>
                                      </p:to>
                                    </p:set>
                                    <p:anim calcmode="lin" valueType="num">
                                      <p:cBhvr>
                                        <p:cTn id="211" dur="500" fill="hold"/>
                                        <p:tgtEl>
                                          <p:spTgt spid="51"/>
                                        </p:tgtEl>
                                        <p:attrNameLst>
                                          <p:attrName>ppt_w</p:attrName>
                                        </p:attrNameLst>
                                      </p:cBhvr>
                                      <p:tavLst>
                                        <p:tav tm="0">
                                          <p:val>
                                            <p:fltVal val="0"/>
                                          </p:val>
                                        </p:tav>
                                        <p:tav tm="100000">
                                          <p:val>
                                            <p:strVal val="#ppt_w"/>
                                          </p:val>
                                        </p:tav>
                                      </p:tavLst>
                                    </p:anim>
                                    <p:anim calcmode="lin" valueType="num">
                                      <p:cBhvr>
                                        <p:cTn id="212" dur="500" fill="hold"/>
                                        <p:tgtEl>
                                          <p:spTgt spid="51"/>
                                        </p:tgtEl>
                                        <p:attrNameLst>
                                          <p:attrName>ppt_h</p:attrName>
                                        </p:attrNameLst>
                                      </p:cBhvr>
                                      <p:tavLst>
                                        <p:tav tm="0">
                                          <p:val>
                                            <p:fltVal val="0"/>
                                          </p:val>
                                        </p:tav>
                                        <p:tav tm="100000">
                                          <p:val>
                                            <p:strVal val="#ppt_h"/>
                                          </p:val>
                                        </p:tav>
                                      </p:tavLst>
                                    </p:anim>
                                    <p:animEffect transition="in" filter="fade">
                                      <p:cBhvr>
                                        <p:cTn id="213" dur="500"/>
                                        <p:tgtEl>
                                          <p:spTgt spid="51"/>
                                        </p:tgtEl>
                                      </p:cBhvr>
                                    </p:animEffect>
                                  </p:childTnLst>
                                </p:cTn>
                              </p:par>
                            </p:childTnLst>
                          </p:cTn>
                        </p:par>
                        <p:par>
                          <p:cTn id="214" fill="hold">
                            <p:stCondLst>
                              <p:cond delay="4500"/>
                            </p:stCondLst>
                            <p:childTnLst>
                              <p:par>
                                <p:cTn id="215" presetID="53" presetClass="entr" presetSubtype="16" fill="hold" grpId="0" nodeType="afterEffect">
                                  <p:stCondLst>
                                    <p:cond delay="0"/>
                                  </p:stCondLst>
                                  <p:childTnLst>
                                    <p:set>
                                      <p:cBhvr>
                                        <p:cTn id="216" dur="1" fill="hold">
                                          <p:stCondLst>
                                            <p:cond delay="0"/>
                                          </p:stCondLst>
                                        </p:cTn>
                                        <p:tgtEl>
                                          <p:spTgt spid="46"/>
                                        </p:tgtEl>
                                        <p:attrNameLst>
                                          <p:attrName>style.visibility</p:attrName>
                                        </p:attrNameLst>
                                      </p:cBhvr>
                                      <p:to>
                                        <p:strVal val="visible"/>
                                      </p:to>
                                    </p:set>
                                    <p:anim calcmode="lin" valueType="num">
                                      <p:cBhvr>
                                        <p:cTn id="217" dur="500" fill="hold"/>
                                        <p:tgtEl>
                                          <p:spTgt spid="46"/>
                                        </p:tgtEl>
                                        <p:attrNameLst>
                                          <p:attrName>ppt_w</p:attrName>
                                        </p:attrNameLst>
                                      </p:cBhvr>
                                      <p:tavLst>
                                        <p:tav tm="0">
                                          <p:val>
                                            <p:fltVal val="0"/>
                                          </p:val>
                                        </p:tav>
                                        <p:tav tm="100000">
                                          <p:val>
                                            <p:strVal val="#ppt_w"/>
                                          </p:val>
                                        </p:tav>
                                      </p:tavLst>
                                    </p:anim>
                                    <p:anim calcmode="lin" valueType="num">
                                      <p:cBhvr>
                                        <p:cTn id="218" dur="500" fill="hold"/>
                                        <p:tgtEl>
                                          <p:spTgt spid="46"/>
                                        </p:tgtEl>
                                        <p:attrNameLst>
                                          <p:attrName>ppt_h</p:attrName>
                                        </p:attrNameLst>
                                      </p:cBhvr>
                                      <p:tavLst>
                                        <p:tav tm="0">
                                          <p:val>
                                            <p:fltVal val="0"/>
                                          </p:val>
                                        </p:tav>
                                        <p:tav tm="100000">
                                          <p:val>
                                            <p:strVal val="#ppt_h"/>
                                          </p:val>
                                        </p:tav>
                                      </p:tavLst>
                                    </p:anim>
                                    <p:animEffect transition="in" filter="fade">
                                      <p:cBhvr>
                                        <p:cTn id="219" dur="500"/>
                                        <p:tgtEl>
                                          <p:spTgt spid="46"/>
                                        </p:tgtEl>
                                      </p:cBhvr>
                                    </p:animEffect>
                                  </p:childTnLst>
                                </p:cTn>
                              </p:par>
                              <p:par>
                                <p:cTn id="220" presetID="47" presetClass="entr" presetSubtype="0" fill="hold" grpId="0" nodeType="withEffect">
                                  <p:stCondLst>
                                    <p:cond delay="0"/>
                                  </p:stCondLst>
                                  <p:childTnLst>
                                    <p:set>
                                      <p:cBhvr>
                                        <p:cTn id="221" dur="1" fill="hold">
                                          <p:stCondLst>
                                            <p:cond delay="0"/>
                                          </p:stCondLst>
                                        </p:cTn>
                                        <p:tgtEl>
                                          <p:spTgt spid="52"/>
                                        </p:tgtEl>
                                        <p:attrNameLst>
                                          <p:attrName>style.visibility</p:attrName>
                                        </p:attrNameLst>
                                      </p:cBhvr>
                                      <p:to>
                                        <p:strVal val="visible"/>
                                      </p:to>
                                    </p:set>
                                    <p:animEffect transition="in" filter="fade">
                                      <p:cBhvr>
                                        <p:cTn id="222" dur="1000"/>
                                        <p:tgtEl>
                                          <p:spTgt spid="52"/>
                                        </p:tgtEl>
                                      </p:cBhvr>
                                    </p:animEffect>
                                    <p:anim calcmode="lin" valueType="num">
                                      <p:cBhvr>
                                        <p:cTn id="223" dur="1000" fill="hold"/>
                                        <p:tgtEl>
                                          <p:spTgt spid="52"/>
                                        </p:tgtEl>
                                        <p:attrNameLst>
                                          <p:attrName>ppt_x</p:attrName>
                                        </p:attrNameLst>
                                      </p:cBhvr>
                                      <p:tavLst>
                                        <p:tav tm="0">
                                          <p:val>
                                            <p:strVal val="#ppt_x"/>
                                          </p:val>
                                        </p:tav>
                                        <p:tav tm="100000">
                                          <p:val>
                                            <p:strVal val="#ppt_x"/>
                                          </p:val>
                                        </p:tav>
                                      </p:tavLst>
                                    </p:anim>
                                    <p:anim calcmode="lin" valueType="num">
                                      <p:cBhvr>
                                        <p:cTn id="224" dur="1000" fill="hold"/>
                                        <p:tgtEl>
                                          <p:spTgt spid="52"/>
                                        </p:tgtEl>
                                        <p:attrNameLst>
                                          <p:attrName>ppt_y</p:attrName>
                                        </p:attrNameLst>
                                      </p:cBhvr>
                                      <p:tavLst>
                                        <p:tav tm="0">
                                          <p:val>
                                            <p:strVal val="#ppt_y-.1"/>
                                          </p:val>
                                        </p:tav>
                                        <p:tav tm="100000">
                                          <p:val>
                                            <p:strVal val="#ppt_y"/>
                                          </p:val>
                                        </p:tav>
                                      </p:tavLst>
                                    </p:anim>
                                  </p:childTnLst>
                                </p:cTn>
                              </p:par>
                              <p:par>
                                <p:cTn id="225" presetID="42" presetClass="entr" presetSubtype="0" fill="hold" grpId="0" nodeType="withEffect">
                                  <p:stCondLst>
                                    <p:cond delay="0"/>
                                  </p:stCondLst>
                                  <p:childTnLst>
                                    <p:set>
                                      <p:cBhvr>
                                        <p:cTn id="226" dur="1" fill="hold">
                                          <p:stCondLst>
                                            <p:cond delay="0"/>
                                          </p:stCondLst>
                                        </p:cTn>
                                        <p:tgtEl>
                                          <p:spTgt spid="53"/>
                                        </p:tgtEl>
                                        <p:attrNameLst>
                                          <p:attrName>style.visibility</p:attrName>
                                        </p:attrNameLst>
                                      </p:cBhvr>
                                      <p:to>
                                        <p:strVal val="visible"/>
                                      </p:to>
                                    </p:set>
                                    <p:animEffect transition="in" filter="fade">
                                      <p:cBhvr>
                                        <p:cTn id="227" dur="500"/>
                                        <p:tgtEl>
                                          <p:spTgt spid="53"/>
                                        </p:tgtEl>
                                      </p:cBhvr>
                                    </p:animEffect>
                                    <p:anim calcmode="lin" valueType="num">
                                      <p:cBhvr>
                                        <p:cTn id="228" dur="500" fill="hold"/>
                                        <p:tgtEl>
                                          <p:spTgt spid="53"/>
                                        </p:tgtEl>
                                        <p:attrNameLst>
                                          <p:attrName>ppt_x</p:attrName>
                                        </p:attrNameLst>
                                      </p:cBhvr>
                                      <p:tavLst>
                                        <p:tav tm="0">
                                          <p:val>
                                            <p:strVal val="#ppt_x"/>
                                          </p:val>
                                        </p:tav>
                                        <p:tav tm="100000">
                                          <p:val>
                                            <p:strVal val="#ppt_x"/>
                                          </p:val>
                                        </p:tav>
                                      </p:tavLst>
                                    </p:anim>
                                    <p:anim calcmode="lin" valueType="num">
                                      <p:cBhvr>
                                        <p:cTn id="229" dur="500" fill="hold"/>
                                        <p:tgtEl>
                                          <p:spTgt spid="53"/>
                                        </p:tgtEl>
                                        <p:attrNameLst>
                                          <p:attrName>ppt_y</p:attrName>
                                        </p:attrNameLst>
                                      </p:cBhvr>
                                      <p:tavLst>
                                        <p:tav tm="0">
                                          <p:val>
                                            <p:strVal val="#ppt_y+.1"/>
                                          </p:val>
                                        </p:tav>
                                        <p:tav tm="100000">
                                          <p:val>
                                            <p:strVal val="#ppt_y"/>
                                          </p:val>
                                        </p:tav>
                                      </p:tavLst>
                                    </p:anim>
                                  </p:childTnLst>
                                </p:cTn>
                              </p:par>
                            </p:childTnLst>
                          </p:cTn>
                        </p:par>
                        <p:par>
                          <p:cTn id="230" fill="hold">
                            <p:stCondLst>
                              <p:cond delay="5500"/>
                            </p:stCondLst>
                            <p:childTnLst>
                              <p:par>
                                <p:cTn id="231" presetID="22" presetClass="entr" presetSubtype="8" fill="hold" nodeType="afterEffect">
                                  <p:stCondLst>
                                    <p:cond delay="0"/>
                                  </p:stCondLst>
                                  <p:childTnLst>
                                    <p:set>
                                      <p:cBhvr>
                                        <p:cTn id="232" dur="1" fill="hold">
                                          <p:stCondLst>
                                            <p:cond delay="0"/>
                                          </p:stCondLst>
                                        </p:cTn>
                                        <p:tgtEl>
                                          <p:spTgt spid="56"/>
                                        </p:tgtEl>
                                        <p:attrNameLst>
                                          <p:attrName>style.visibility</p:attrName>
                                        </p:attrNameLst>
                                      </p:cBhvr>
                                      <p:to>
                                        <p:strVal val="visible"/>
                                      </p:to>
                                    </p:set>
                                    <p:animEffect transition="in" filter="wipe(left)">
                                      <p:cBhvr>
                                        <p:cTn id="233" dur="500"/>
                                        <p:tgtEl>
                                          <p:spTgt spid="56"/>
                                        </p:tgtEl>
                                      </p:cBhvr>
                                    </p:animEffect>
                                  </p:childTnLst>
                                </p:cTn>
                              </p:par>
                            </p:childTnLst>
                          </p:cTn>
                        </p:par>
                        <p:par>
                          <p:cTn id="234" fill="hold">
                            <p:stCondLst>
                              <p:cond delay="6000"/>
                            </p:stCondLst>
                            <p:childTnLst>
                              <p:par>
                                <p:cTn id="235" presetID="22" presetClass="entr" presetSubtype="8" fill="hold" nodeType="afterEffect">
                                  <p:stCondLst>
                                    <p:cond delay="0"/>
                                  </p:stCondLst>
                                  <p:childTnLst>
                                    <p:set>
                                      <p:cBhvr>
                                        <p:cTn id="236" dur="1" fill="hold">
                                          <p:stCondLst>
                                            <p:cond delay="0"/>
                                          </p:stCondLst>
                                        </p:cTn>
                                        <p:tgtEl>
                                          <p:spTgt spid="10"/>
                                        </p:tgtEl>
                                        <p:attrNameLst>
                                          <p:attrName>style.visibility</p:attrName>
                                        </p:attrNameLst>
                                      </p:cBhvr>
                                      <p:to>
                                        <p:strVal val="visible"/>
                                      </p:to>
                                    </p:set>
                                    <p:animEffect transition="in" filter="wipe(left)">
                                      <p:cBhvr>
                                        <p:cTn id="2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P spid="17" grpId="0" animBg="1"/>
      <p:bldP spid="19" grpId="0" animBg="1"/>
      <p:bldP spid="20" grpId="0"/>
      <p:bldP spid="21" grpId="0"/>
      <p:bldP spid="22" grpId="0" animBg="1"/>
      <p:bldP spid="23" grpId="0" animBg="1"/>
      <p:bldP spid="24" grpId="0" animBg="1"/>
      <p:bldP spid="25" grpId="0" animBg="1"/>
      <p:bldP spid="27" grpId="0" animBg="1"/>
      <p:bldP spid="28" grpId="0"/>
      <p:bldP spid="29" grpId="0"/>
      <p:bldP spid="30" grpId="0" animBg="1"/>
      <p:bldP spid="31" grpId="0" animBg="1"/>
      <p:bldP spid="32" grpId="0" animBg="1"/>
      <p:bldP spid="33" grpId="0" animBg="1"/>
      <p:bldP spid="35" grpId="0" animBg="1"/>
      <p:bldP spid="36" grpId="0"/>
      <p:bldP spid="37" grpId="0"/>
      <p:bldP spid="38" grpId="0" animBg="1"/>
      <p:bldP spid="39" grpId="0" animBg="1"/>
      <p:bldP spid="40" grpId="0" animBg="1"/>
      <p:bldP spid="41" grpId="0" animBg="1"/>
      <p:bldP spid="43" grpId="0" animBg="1"/>
      <p:bldP spid="44" grpId="0"/>
      <p:bldP spid="45" grpId="0"/>
      <p:bldP spid="46" grpId="0" animBg="1"/>
      <p:bldP spid="47" grpId="0" animBg="1"/>
      <p:bldP spid="48" grpId="0" animBg="1"/>
      <p:bldP spid="49" grpId="0" animBg="1"/>
      <p:bldP spid="51" grpId="0" animBg="1"/>
      <p:bldP spid="52" grpId="0"/>
      <p:bldP spid="5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97706607-E528-4D3D-9C1C-6ACF8A215E54}"/>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1981797"/>
            <a:ext cx="11986601" cy="4885165"/>
          </a:xfrm>
          <a:prstGeom prst="rect">
            <a:avLst/>
          </a:prstGeom>
          <a:solidFill>
            <a:schemeClr val="bg1"/>
          </a:solidFill>
          <a:effectLst>
            <a:outerShdw blurRad="50800" dist="50800" dir="5400000" algn="ctr" rotWithShape="0">
              <a:srgbClr val="000000">
                <a:alpha val="0"/>
              </a:srgbClr>
            </a:outerShdw>
          </a:effectLst>
        </p:spPr>
      </p:pic>
      <p:pic>
        <p:nvPicPr>
          <p:cNvPr id="8" name="Kép 7">
            <a:extLst>
              <a:ext uri="{FF2B5EF4-FFF2-40B4-BE49-F238E27FC236}">
                <a16:creationId xmlns:a16="http://schemas.microsoft.com/office/drawing/2014/main" id="{78A46952-2DBD-4DAD-9386-24AB08779E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4742" y="109268"/>
            <a:ext cx="1790723" cy="2106211"/>
          </a:xfrm>
          <a:prstGeom prst="rect">
            <a:avLst/>
          </a:prstGeom>
        </p:spPr>
      </p:pic>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156758"/>
            <a:ext cx="1680059"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err="1">
                <a:solidFill>
                  <a:schemeClr val="tx1"/>
                </a:solidFill>
                <a:latin typeface="Calibri Light" panose="020F0302020204030204" pitchFamily="34" charset="0"/>
                <a:cs typeface="Calibri Light" panose="020F0302020204030204" pitchFamily="34" charset="0"/>
              </a:rPr>
              <a:t>Queue</a:t>
            </a:r>
            <a:r>
              <a:rPr lang="hu-HU" sz="4400" dirty="0">
                <a:solidFill>
                  <a:schemeClr val="tx1"/>
                </a:solidFill>
                <a:latin typeface="Calibri Light" panose="020F0302020204030204" pitchFamily="34" charset="0"/>
                <a:cs typeface="Calibri Light" panose="020F0302020204030204" pitchFamily="34" charset="0"/>
              </a:rPr>
              <a:t>,</a:t>
            </a:r>
            <a:endParaRPr lang="hu-HU" dirty="0">
              <a:solidFill>
                <a:schemeClr val="tx1"/>
              </a:solidFill>
              <a:latin typeface="Calibri Light" panose="020F0302020204030204" pitchFamily="34" charset="0"/>
              <a:cs typeface="Calibri Light" panose="020F0302020204030204" pitchFamily="34" charset="0"/>
            </a:endParaRPr>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78</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584772"/>
            <a:ext cx="2904562" cy="4214762"/>
          </a:xfrm>
          <a:prstGeom prst="rect">
            <a:avLst/>
          </a:prstGeom>
          <a:solidFill>
            <a:schemeClr val="bg1">
              <a:alpha val="88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Ezzel az esettel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Csak azt szeretném tesztelni, hogy valóban úgy működik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ahogy elvárható tőle</a:t>
            </a:r>
          </a:p>
        </p:txBody>
      </p:sp>
      <p:sp>
        <p:nvSpPr>
          <p:cNvPr id="13" name="Szöveg helye 14">
            <a:extLst>
              <a:ext uri="{FF2B5EF4-FFF2-40B4-BE49-F238E27FC236}">
                <a16:creationId xmlns:a16="http://schemas.microsoft.com/office/drawing/2014/main" id="{95C9B4AD-93CB-48CD-92EB-44AA938F13C1}"/>
              </a:ext>
            </a:extLst>
          </p:cNvPr>
          <p:cNvSpPr txBox="1">
            <a:spLocks/>
          </p:cNvSpPr>
          <p:nvPr/>
        </p:nvSpPr>
        <p:spPr>
          <a:xfrm>
            <a:off x="3911447" y="1584772"/>
            <a:ext cx="2904562" cy="4214762"/>
          </a:xfrm>
          <a:prstGeom prst="rect">
            <a:avLst/>
          </a:prstGeom>
          <a:solidFill>
            <a:schemeClr val="bg1">
              <a:alpha val="87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Az ábrán</a:t>
            </a:r>
            <a:r>
              <a:rPr lang="hu-HU" dirty="0">
                <a:solidFill>
                  <a:schemeClr val="tx1"/>
                </a:solidFill>
                <a:latin typeface="Calibri Light" panose="020F0302020204030204" pitchFamily="34" charset="0"/>
                <a:cs typeface="Calibri Light" panose="020F0302020204030204" pitchFamily="34" charset="0"/>
              </a:rPr>
              <a:t> a kéréseket 1 másodpercenként küldtem be de minden kérés </a:t>
            </a:r>
            <a:r>
              <a:rPr lang="hu-HU" sz="2400" dirty="0">
                <a:solidFill>
                  <a:prstClr val="black"/>
                </a:solidFill>
                <a:latin typeface="Arial" panose="020B0604020202020204" pitchFamily="34" charset="0"/>
                <a:cs typeface="Arial" panose="020B0604020202020204" pitchFamily="34" charset="0"/>
              </a:rPr>
              <a:t>10 sec</a:t>
            </a:r>
            <a:r>
              <a:rPr lang="hu-HU" dirty="0">
                <a:solidFill>
                  <a:schemeClr val="tx1"/>
                </a:solidFill>
                <a:latin typeface="Calibri Light" panose="020F0302020204030204" pitchFamily="34" charset="0"/>
                <a:cs typeface="Calibri Light" panose="020F0302020204030204" pitchFamily="34" charset="0"/>
              </a:rPr>
              <a:t> ideig tart-ja egy metódus mielőtt </a:t>
            </a:r>
            <a:r>
              <a:rPr lang="hu-HU" dirty="0" err="1">
                <a:solidFill>
                  <a:schemeClr val="tx1"/>
                </a:solidFill>
                <a:latin typeface="Calibri Light" panose="020F0302020204030204" pitchFamily="34" charset="0"/>
                <a:cs typeface="Calibri Light" panose="020F0302020204030204" pitchFamily="34" charset="0"/>
              </a:rPr>
              <a:t>visszakülde</a:t>
            </a:r>
            <a:r>
              <a:rPr lang="hu-HU" dirty="0">
                <a:solidFill>
                  <a:schemeClr val="tx1"/>
                </a:solidFill>
                <a:latin typeface="Calibri Light" panose="020F0302020204030204" pitchFamily="34" charset="0"/>
                <a:cs typeface="Calibri Light" panose="020F0302020204030204" pitchFamily="34" charset="0"/>
              </a:rPr>
              <a:t>-né</a:t>
            </a:r>
          </a:p>
        </p:txBody>
      </p:sp>
      <p:sp>
        <p:nvSpPr>
          <p:cNvPr id="14" name="Szöveg helye 14">
            <a:extLst>
              <a:ext uri="{FF2B5EF4-FFF2-40B4-BE49-F238E27FC236}">
                <a16:creationId xmlns:a16="http://schemas.microsoft.com/office/drawing/2014/main" id="{9B489B13-3C72-4186-8303-E1AC1BBF36DC}"/>
              </a:ext>
            </a:extLst>
          </p:cNvPr>
          <p:cNvSpPr txBox="1">
            <a:spLocks/>
          </p:cNvSpPr>
          <p:nvPr/>
        </p:nvSpPr>
        <p:spPr>
          <a:xfrm>
            <a:off x="6949044" y="1584772"/>
            <a:ext cx="2904562" cy="4214762"/>
          </a:xfrm>
          <a:prstGeom prst="rect">
            <a:avLst/>
          </a:prstGeom>
          <a:solidFill>
            <a:schemeClr val="bg1">
              <a:alpha val="88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Vevő</a:t>
            </a:r>
            <a:r>
              <a:rPr lang="hu-HU" sz="2400" dirty="0">
                <a:solidFill>
                  <a:schemeClr val="tx1"/>
                </a:solidFill>
                <a:latin typeface="Calibri Light" panose="020F0302020204030204" pitchFamily="34" charset="0"/>
                <a:cs typeface="Calibri Light" panose="020F0302020204030204" pitchFamily="34" charset="0"/>
              </a:rPr>
              <a:t> </a:t>
            </a:r>
            <a:r>
              <a:rPr lang="hu-HU" dirty="0">
                <a:solidFill>
                  <a:schemeClr val="tx1"/>
                </a:solidFill>
                <a:latin typeface="Calibri Light" panose="020F0302020204030204" pitchFamily="34" charset="0"/>
                <a:cs typeface="Calibri Light" panose="020F0302020204030204" pitchFamily="34" charset="0"/>
              </a:rPr>
              <a:t>oldalon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így néz ki a válaszidő </a:t>
            </a:r>
            <a:r>
              <a:rPr lang="hu-HU" dirty="0">
                <a:solidFill>
                  <a:schemeClr val="tx1"/>
                </a:solidFill>
                <a:latin typeface="Arial" panose="020B0604020202020204" pitchFamily="34" charset="0"/>
                <a:cs typeface="Arial" panose="020B0604020202020204" pitchFamily="34" charset="0"/>
              </a:rPr>
              <a:t>5 kérés </a:t>
            </a:r>
            <a:r>
              <a:rPr lang="hu-HU" dirty="0">
                <a:solidFill>
                  <a:schemeClr val="tx1"/>
                </a:solidFill>
                <a:latin typeface="Calibri Light" panose="020F0302020204030204" pitchFamily="34" charset="0"/>
                <a:cs typeface="Calibri Light" panose="020F0302020204030204" pitchFamily="34" charset="0"/>
              </a:rPr>
              <a:t>esetén amelyeket ahol egy </a:t>
            </a:r>
            <a:r>
              <a:rPr lang="hu-HU" dirty="0" err="1">
                <a:solidFill>
                  <a:schemeClr val="tx1"/>
                </a:solidFill>
                <a:latin typeface="Calibri Light" panose="020F0302020204030204" pitchFamily="34" charset="0"/>
                <a:cs typeface="Calibri Light" panose="020F0302020204030204" pitchFamily="34" charset="0"/>
              </a:rPr>
              <a:t>kérsés</a:t>
            </a:r>
            <a:r>
              <a:rPr lang="hu-HU" dirty="0">
                <a:solidFill>
                  <a:schemeClr val="tx1"/>
                </a:solidFill>
                <a:latin typeface="Calibri Light" panose="020F0302020204030204" pitchFamily="34" charset="0"/>
                <a:cs typeface="Calibri Light" panose="020F0302020204030204" pitchFamily="34" charset="0"/>
              </a:rPr>
              <a:t> kiszolgálása </a:t>
            </a:r>
            <a:r>
              <a:rPr lang="hu-HU" dirty="0">
                <a:solidFill>
                  <a:schemeClr val="tx1"/>
                </a:solidFill>
                <a:latin typeface="Arial" panose="020B0604020202020204" pitchFamily="34" charset="0"/>
                <a:cs typeface="Arial" panose="020B0604020202020204" pitchFamily="34" charset="0"/>
              </a:rPr>
              <a:t>10 sec</a:t>
            </a:r>
          </a:p>
        </p:txBody>
      </p:sp>
      <p:pic>
        <p:nvPicPr>
          <p:cNvPr id="6" name="Kép 5">
            <a:extLst>
              <a:ext uri="{FF2B5EF4-FFF2-40B4-BE49-F238E27FC236}">
                <a16:creationId xmlns:a16="http://schemas.microsoft.com/office/drawing/2014/main" id="{B6757553-9506-44B1-999F-465F2E85D7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2650" y="3031955"/>
            <a:ext cx="7886700" cy="3810000"/>
          </a:xfrm>
          <a:prstGeom prst="rect">
            <a:avLst/>
          </a:prstGeom>
          <a:solidFill>
            <a:schemeClr val="bg1"/>
          </a:solidFill>
        </p:spPr>
      </p:pic>
      <p:pic>
        <p:nvPicPr>
          <p:cNvPr id="17" name="Kép helye 6">
            <a:extLst>
              <a:ext uri="{FF2B5EF4-FFF2-40B4-BE49-F238E27FC236}">
                <a16:creationId xmlns:a16="http://schemas.microsoft.com/office/drawing/2014/main" id="{8BD54CE1-219C-48CB-B6DB-E9A7A01D0CC4}"/>
              </a:ext>
            </a:extLst>
          </p:cNvPr>
          <p:cNvPicPr>
            <a:picLocks noChangeAspect="1"/>
          </p:cNvPicPr>
          <p:nvPr/>
        </p:nvPicPr>
        <p:blipFill>
          <a:blip r:embed="rId6"/>
          <a:stretch>
            <a:fillRect/>
          </a:stretch>
        </p:blipFill>
        <p:spPr>
          <a:xfrm>
            <a:off x="5993300" y="18917"/>
            <a:ext cx="854075" cy="854075"/>
          </a:xfrm>
          <a:prstGeom prst="rect">
            <a:avLst/>
          </a:prstGeom>
        </p:spPr>
      </p:pic>
      <p:pic>
        <p:nvPicPr>
          <p:cNvPr id="10" name="Kép 9">
            <a:extLst>
              <a:ext uri="{FF2B5EF4-FFF2-40B4-BE49-F238E27FC236}">
                <a16:creationId xmlns:a16="http://schemas.microsoft.com/office/drawing/2014/main" id="{AFBCC81C-9869-433D-A46A-D1B60BC960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68240" y="88223"/>
            <a:ext cx="688207" cy="688207"/>
          </a:xfrm>
          <a:prstGeom prst="rect">
            <a:avLst/>
          </a:prstGeom>
        </p:spPr>
      </p:pic>
      <p:pic>
        <p:nvPicPr>
          <p:cNvPr id="20" name="Kép 19">
            <a:extLst>
              <a:ext uri="{FF2B5EF4-FFF2-40B4-BE49-F238E27FC236}">
                <a16:creationId xmlns:a16="http://schemas.microsoft.com/office/drawing/2014/main" id="{375B5F09-50F6-4DA6-9AED-E36051F96B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04472" y="416368"/>
            <a:ext cx="575423" cy="575423"/>
          </a:xfrm>
          <a:prstGeom prst="rect">
            <a:avLst/>
          </a:prstGeom>
        </p:spPr>
      </p:pic>
      <p:pic>
        <p:nvPicPr>
          <p:cNvPr id="21" name="Kép 20">
            <a:extLst>
              <a:ext uri="{FF2B5EF4-FFF2-40B4-BE49-F238E27FC236}">
                <a16:creationId xmlns:a16="http://schemas.microsoft.com/office/drawing/2014/main" id="{15D0E43F-F168-4DDB-9BF8-61A5ABB9010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5491" y="186714"/>
            <a:ext cx="531745" cy="596959"/>
          </a:xfrm>
          <a:prstGeom prst="rect">
            <a:avLst/>
          </a:prstGeom>
        </p:spPr>
      </p:pic>
      <p:pic>
        <p:nvPicPr>
          <p:cNvPr id="18" name="Kép 17">
            <a:extLst>
              <a:ext uri="{FF2B5EF4-FFF2-40B4-BE49-F238E27FC236}">
                <a16:creationId xmlns:a16="http://schemas.microsoft.com/office/drawing/2014/main" id="{956E6FB0-7797-4733-B1D6-188D7CFE9B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62980" y="82963"/>
            <a:ext cx="688207" cy="688207"/>
          </a:xfrm>
          <a:prstGeom prst="rect">
            <a:avLst/>
          </a:prstGeom>
        </p:spPr>
      </p:pic>
      <p:pic>
        <p:nvPicPr>
          <p:cNvPr id="19" name="Kép 18">
            <a:extLst>
              <a:ext uri="{FF2B5EF4-FFF2-40B4-BE49-F238E27FC236}">
                <a16:creationId xmlns:a16="http://schemas.microsoft.com/office/drawing/2014/main" id="{A20C994F-6CDB-4AEC-8803-6206DECB17E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0231" y="197220"/>
            <a:ext cx="531745" cy="596959"/>
          </a:xfrm>
          <a:prstGeom prst="rect">
            <a:avLst/>
          </a:prstGeom>
        </p:spPr>
      </p:pic>
      <p:pic>
        <p:nvPicPr>
          <p:cNvPr id="22" name="Kép 21">
            <a:extLst>
              <a:ext uri="{FF2B5EF4-FFF2-40B4-BE49-F238E27FC236}">
                <a16:creationId xmlns:a16="http://schemas.microsoft.com/office/drawing/2014/main" id="{1405D995-7701-4032-BE5E-596CA73398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57720" y="77703"/>
            <a:ext cx="688207" cy="688207"/>
          </a:xfrm>
          <a:prstGeom prst="rect">
            <a:avLst/>
          </a:prstGeom>
        </p:spPr>
      </p:pic>
    </p:spTree>
    <p:extLst>
      <p:ext uri="{BB962C8B-B14F-4D97-AF65-F5344CB8AC3E}">
        <p14:creationId xmlns:p14="http://schemas.microsoft.com/office/powerpoint/2010/main" val="2031671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26" presetClass="emph" presetSubtype="0" fill="hold" nodeType="withEffect">
                                  <p:stCondLst>
                                    <p:cond delay="0"/>
                                  </p:stCondLst>
                                  <p:childTnLst>
                                    <p:animEffect transition="out" filter="fade">
                                      <p:cBhvr>
                                        <p:cTn id="8" dur="500" tmFilter="0, 0; .2, .5; .8, .5; 1, 0"/>
                                        <p:tgtEl>
                                          <p:spTgt spid="10"/>
                                        </p:tgtEl>
                                      </p:cBhvr>
                                    </p:animEffect>
                                    <p:animScale>
                                      <p:cBhvr>
                                        <p:cTn id="9" dur="250" autoRev="1" fill="hold"/>
                                        <p:tgtEl>
                                          <p:spTgt spid="10"/>
                                        </p:tgtEl>
                                      </p:cBhvr>
                                      <p:by x="105000" y="105000"/>
                                    </p:animScale>
                                  </p:childTnLst>
                                </p:cTn>
                              </p:par>
                            </p:childTnLst>
                          </p:cTn>
                        </p:par>
                        <p:par>
                          <p:cTn id="10" fill="hold">
                            <p:stCondLst>
                              <p:cond delay="500"/>
                            </p:stCondLst>
                            <p:childTnLst>
                              <p:par>
                                <p:cTn id="11" presetID="42" presetClass="path" presetSubtype="0" accel="50000" decel="50000" fill="hold" nodeType="afterEffect">
                                  <p:stCondLst>
                                    <p:cond delay="0"/>
                                  </p:stCondLst>
                                  <p:childTnLst>
                                    <p:animMotion origin="layout" path="M -2.70833E-6 -2.96296E-6 L 0.25378 0.0007 " pathEditMode="relative" rAng="0" ptsTypes="AA">
                                      <p:cBhvr>
                                        <p:cTn id="12" dur="1000" fill="hold"/>
                                        <p:tgtEl>
                                          <p:spTgt spid="10"/>
                                        </p:tgtEl>
                                        <p:attrNameLst>
                                          <p:attrName>ppt_x</p:attrName>
                                          <p:attrName>ppt_y</p:attrName>
                                        </p:attrNameLst>
                                      </p:cBhvr>
                                      <p:rCtr x="12682" y="23"/>
                                    </p:animMotion>
                                  </p:childTnLst>
                                </p:cTn>
                              </p:par>
                            </p:childTnLst>
                          </p:cTn>
                        </p:par>
                        <p:par>
                          <p:cTn id="13" fill="hold">
                            <p:stCondLst>
                              <p:cond delay="1500"/>
                            </p:stCondLst>
                            <p:childTnLst>
                              <p:par>
                                <p:cTn id="14" presetID="10" presetClass="exit" presetSubtype="0" fill="hold" nodeType="afterEffect">
                                  <p:stCondLst>
                                    <p:cond delay="0"/>
                                  </p:stCondLst>
                                  <p:childTnLst>
                                    <p:animEffect transition="out" filter="fade">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childTnLst>
                          </p:cTn>
                        </p:par>
                        <p:par>
                          <p:cTn id="17" fill="hold">
                            <p:stCondLst>
                              <p:cond delay="2000"/>
                            </p:stCondLst>
                            <p:childTnLst>
                              <p:par>
                                <p:cTn id="18" presetID="1" presetClass="entr" presetSubtype="0"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childTnLst>
                          </p:cTn>
                        </p:par>
                        <p:par>
                          <p:cTn id="20" fill="hold">
                            <p:stCondLst>
                              <p:cond delay="2000"/>
                            </p:stCondLst>
                            <p:childTnLst>
                              <p:par>
                                <p:cTn id="21" presetID="1"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par>
                          <p:cTn id="23" fill="hold">
                            <p:stCondLst>
                              <p:cond delay="2000"/>
                            </p:stCondLst>
                            <p:childTnLst>
                              <p:par>
                                <p:cTn id="24" presetID="26" presetClass="emph" presetSubtype="0" fill="hold" nodeType="afterEffect">
                                  <p:stCondLst>
                                    <p:cond delay="0"/>
                                  </p:stCondLst>
                                  <p:childTnLst>
                                    <p:animEffect transition="out" filter="fade">
                                      <p:cBhvr>
                                        <p:cTn id="25" dur="500" tmFilter="0, 0; .2, .5; .8, .5; 1, 0"/>
                                        <p:tgtEl>
                                          <p:spTgt spid="18"/>
                                        </p:tgtEl>
                                      </p:cBhvr>
                                    </p:animEffect>
                                    <p:animScale>
                                      <p:cBhvr>
                                        <p:cTn id="26" dur="250" autoRev="1" fill="hold"/>
                                        <p:tgtEl>
                                          <p:spTgt spid="18"/>
                                        </p:tgtEl>
                                      </p:cBhvr>
                                      <p:by x="105000" y="105000"/>
                                    </p:animScale>
                                  </p:childTnLst>
                                </p:cTn>
                              </p:par>
                            </p:childTnLst>
                          </p:cTn>
                        </p:par>
                        <p:par>
                          <p:cTn id="27" fill="hold">
                            <p:stCondLst>
                              <p:cond delay="2500"/>
                            </p:stCondLst>
                            <p:childTnLst>
                              <p:par>
                                <p:cTn id="28" presetID="42" presetClass="path" presetSubtype="0" accel="50000" decel="50000" fill="hold" nodeType="afterEffect">
                                  <p:stCondLst>
                                    <p:cond delay="0"/>
                                  </p:stCondLst>
                                  <p:childTnLst>
                                    <p:animMotion origin="layout" path="M -2.08333E-6 1.48148E-6 L 0.25378 0.00069 " pathEditMode="relative" rAng="0" ptsTypes="AA">
                                      <p:cBhvr>
                                        <p:cTn id="29" dur="1000" fill="hold"/>
                                        <p:tgtEl>
                                          <p:spTgt spid="18"/>
                                        </p:tgtEl>
                                        <p:attrNameLst>
                                          <p:attrName>ppt_x</p:attrName>
                                          <p:attrName>ppt_y</p:attrName>
                                        </p:attrNameLst>
                                      </p:cBhvr>
                                      <p:rCtr x="12682" y="23"/>
                                    </p:animMotion>
                                  </p:childTnLst>
                                </p:cTn>
                              </p:par>
                            </p:childTnLst>
                          </p:cTn>
                        </p:par>
                        <p:par>
                          <p:cTn id="30" fill="hold">
                            <p:stCondLst>
                              <p:cond delay="6100"/>
                            </p:stCondLst>
                            <p:childTnLst>
                              <p:par>
                                <p:cTn id="31" presetID="1" presetClass="entr" presetSubtype="0" fill="hold" nodeType="after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par>
                          <p:cTn id="33" fill="hold">
                            <p:stCondLst>
                              <p:cond delay="6100"/>
                            </p:stCondLst>
                            <p:childTnLst>
                              <p:par>
                                <p:cTn id="34" presetID="26" presetClass="emph" presetSubtype="0" fill="hold" nodeType="afterEffect">
                                  <p:stCondLst>
                                    <p:cond delay="0"/>
                                  </p:stCondLst>
                                  <p:childTnLst>
                                    <p:animEffect transition="out" filter="fade">
                                      <p:cBhvr>
                                        <p:cTn id="35" dur="500" tmFilter="0, 0; .2, .5; .8, .5; 1, 0"/>
                                        <p:tgtEl>
                                          <p:spTgt spid="22"/>
                                        </p:tgtEl>
                                      </p:cBhvr>
                                    </p:animEffect>
                                    <p:animScale>
                                      <p:cBhvr>
                                        <p:cTn id="36" dur="250" autoRev="1" fill="hold"/>
                                        <p:tgtEl>
                                          <p:spTgt spid="22"/>
                                        </p:tgtEl>
                                      </p:cBhvr>
                                      <p:by x="105000" y="105000"/>
                                    </p:animScale>
                                  </p:childTnLst>
                                </p:cTn>
                              </p:par>
                            </p:childTnLst>
                          </p:cTn>
                        </p:par>
                        <p:par>
                          <p:cTn id="37" fill="hold">
                            <p:stCondLst>
                              <p:cond delay="6600"/>
                            </p:stCondLst>
                            <p:childTnLst>
                              <p:par>
                                <p:cTn id="38" presetID="42" presetClass="path" presetSubtype="0" accel="50000" decel="50000" fill="hold" nodeType="afterEffect">
                                  <p:stCondLst>
                                    <p:cond delay="0"/>
                                  </p:stCondLst>
                                  <p:childTnLst>
                                    <p:animMotion origin="layout" path="M -1.45833E-6 -2.59259E-6 L 0.21706 -2.59259E-6 " pathEditMode="relative" rAng="0" ptsTypes="AA">
                                      <p:cBhvr>
                                        <p:cTn id="39" dur="1000" fill="hold"/>
                                        <p:tgtEl>
                                          <p:spTgt spid="22"/>
                                        </p:tgtEl>
                                        <p:attrNameLst>
                                          <p:attrName>ppt_x</p:attrName>
                                          <p:attrName>ppt_y</p:attrName>
                                        </p:attrNameLst>
                                      </p:cBhvr>
                                      <p:rCtr x="10846" y="0"/>
                                    </p:animMotion>
                                  </p:childTnLst>
                                </p:cTn>
                              </p:par>
                            </p:childTnLst>
                          </p:cTn>
                        </p:par>
                        <p:par>
                          <p:cTn id="40" fill="hold">
                            <p:stCondLst>
                              <p:cond delay="7600"/>
                            </p:stCondLst>
                            <p:childTnLst>
                              <p:par>
                                <p:cTn id="41" presetID="1" presetClass="entr" presetSubtype="0" fill="hold" nodeType="after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par>
                          <p:cTn id="43" fill="hold">
                            <p:stCondLst>
                              <p:cond delay="7600"/>
                            </p:stCondLst>
                            <p:childTnLst>
                              <p:par>
                                <p:cTn id="44" presetID="42" presetClass="path" presetSubtype="0" accel="50000" decel="50000" fill="hold" nodeType="afterEffect">
                                  <p:stCondLst>
                                    <p:cond delay="0"/>
                                  </p:stCondLst>
                                  <p:childTnLst>
                                    <p:animMotion origin="layout" path="M -1.45833E-6 -3.33333E-6 L 0.21927 0.00463 " pathEditMode="relative" rAng="0" ptsTypes="AA">
                                      <p:cBhvr>
                                        <p:cTn id="45" dur="1000" fill="hold"/>
                                        <p:tgtEl>
                                          <p:spTgt spid="21"/>
                                        </p:tgtEl>
                                        <p:attrNameLst>
                                          <p:attrName>ppt_x</p:attrName>
                                          <p:attrName>ppt_y</p:attrName>
                                        </p:attrNameLst>
                                      </p:cBhvr>
                                      <p:rCtr x="10964" y="231"/>
                                    </p:animMotion>
                                  </p:childTnLst>
                                </p:cTn>
                              </p:par>
                              <p:par>
                                <p:cTn id="46" presetID="10" presetClass="exit" presetSubtype="0" fill="hold" nodeType="withEffect">
                                  <p:stCondLst>
                                    <p:cond delay="0"/>
                                  </p:stCondLst>
                                  <p:childTnLst>
                                    <p:animEffect transition="out" filter="fade">
                                      <p:cBhvr>
                                        <p:cTn id="47" dur="1000"/>
                                        <p:tgtEl>
                                          <p:spTgt spid="21"/>
                                        </p:tgtEl>
                                      </p:cBhvr>
                                    </p:animEffect>
                                    <p:set>
                                      <p:cBhvr>
                                        <p:cTn id="48" dur="1" fill="hold">
                                          <p:stCondLst>
                                            <p:cond delay="999"/>
                                          </p:stCondLst>
                                        </p:cTn>
                                        <p:tgtEl>
                                          <p:spTgt spid="21"/>
                                        </p:tgtEl>
                                        <p:attrNameLst>
                                          <p:attrName>style.visibility</p:attrName>
                                        </p:attrNameLst>
                                      </p:cBhvr>
                                      <p:to>
                                        <p:strVal val="hidden"/>
                                      </p:to>
                                    </p:set>
                                  </p:childTnLst>
                                </p:cTn>
                              </p:par>
                            </p:childTnLst>
                          </p:cTn>
                        </p:par>
                        <p:par>
                          <p:cTn id="49" fill="hold">
                            <p:stCondLst>
                              <p:cond delay="8600"/>
                            </p:stCondLst>
                            <p:childTnLst>
                              <p:par>
                                <p:cTn id="50" presetID="10" presetClass="exit" presetSubtype="0" fill="hold" nodeType="afterEffect">
                                  <p:stCondLst>
                                    <p:cond delay="0"/>
                                  </p:stCondLst>
                                  <p:childTnLst>
                                    <p:animEffect transition="out" filter="fade">
                                      <p:cBhvr>
                                        <p:cTn id="51" dur="500"/>
                                        <p:tgtEl>
                                          <p:spTgt spid="18"/>
                                        </p:tgtEl>
                                      </p:cBhvr>
                                    </p:animEffect>
                                    <p:set>
                                      <p:cBhvr>
                                        <p:cTn id="52" dur="1" fill="hold">
                                          <p:stCondLst>
                                            <p:cond delay="499"/>
                                          </p:stCondLst>
                                        </p:cTn>
                                        <p:tgtEl>
                                          <p:spTgt spid="18"/>
                                        </p:tgtEl>
                                        <p:attrNameLst>
                                          <p:attrName>style.visibility</p:attrName>
                                        </p:attrNameLst>
                                      </p:cBhvr>
                                      <p:to>
                                        <p:strVal val="hidden"/>
                                      </p:to>
                                    </p:set>
                                  </p:childTnLst>
                                </p:cTn>
                              </p:par>
                            </p:childTnLst>
                          </p:cTn>
                        </p:par>
                        <p:par>
                          <p:cTn id="53" fill="hold">
                            <p:stCondLst>
                              <p:cond delay="9100"/>
                            </p:stCondLst>
                            <p:childTnLst>
                              <p:par>
                                <p:cTn id="54" presetID="1" presetClass="exit" presetSubtype="0" fill="hold" nodeType="afterEffect">
                                  <p:stCondLst>
                                    <p:cond delay="0"/>
                                  </p:stCondLst>
                                  <p:childTnLst>
                                    <p:set>
                                      <p:cBhvr>
                                        <p:cTn id="55" dur="1" fill="hold">
                                          <p:stCondLst>
                                            <p:cond delay="0"/>
                                          </p:stCondLst>
                                        </p:cTn>
                                        <p:tgtEl>
                                          <p:spTgt spid="20"/>
                                        </p:tgtEl>
                                        <p:attrNameLst>
                                          <p:attrName>style.visibility</p:attrName>
                                        </p:attrNameLst>
                                      </p:cBhvr>
                                      <p:to>
                                        <p:strVal val="hidden"/>
                                      </p:to>
                                    </p:set>
                                  </p:childTnLst>
                                </p:cTn>
                              </p:par>
                            </p:childTnLst>
                          </p:cTn>
                        </p:par>
                        <p:par>
                          <p:cTn id="56" fill="hold">
                            <p:stCondLst>
                              <p:cond delay="9100"/>
                            </p:stCondLst>
                            <p:childTnLst>
                              <p:par>
                                <p:cTn id="57" presetID="1" presetClass="entr" presetSubtype="0" fill="hold" nodeType="afterEffect">
                                  <p:stCondLst>
                                    <p:cond delay="500"/>
                                  </p:stCondLst>
                                  <p:childTnLst>
                                    <p:set>
                                      <p:cBhvr>
                                        <p:cTn id="58" dur="1" fill="hold">
                                          <p:stCondLst>
                                            <p:cond delay="0"/>
                                          </p:stCondLst>
                                        </p:cTn>
                                        <p:tgtEl>
                                          <p:spTgt spid="19"/>
                                        </p:tgtEl>
                                        <p:attrNameLst>
                                          <p:attrName>style.visibility</p:attrName>
                                        </p:attrNameLst>
                                      </p:cBhvr>
                                      <p:to>
                                        <p:strVal val="visible"/>
                                      </p:to>
                                    </p:set>
                                  </p:childTnLst>
                                </p:cTn>
                              </p:par>
                            </p:childTnLst>
                          </p:cTn>
                        </p:par>
                        <p:par>
                          <p:cTn id="59" fill="hold">
                            <p:stCondLst>
                              <p:cond delay="9600"/>
                            </p:stCondLst>
                            <p:childTnLst>
                              <p:par>
                                <p:cTn id="60" presetID="42" presetClass="path" presetSubtype="0" accel="50000" decel="50000" fill="hold" nodeType="afterEffect">
                                  <p:stCondLst>
                                    <p:cond delay="0"/>
                                  </p:stCondLst>
                                  <p:childTnLst>
                                    <p:animMotion origin="layout" path="M -8.33333E-7 -2.22222E-6 L 0.21927 0.00463 " pathEditMode="relative" rAng="0" ptsTypes="AA">
                                      <p:cBhvr>
                                        <p:cTn id="61" dur="1000" fill="hold"/>
                                        <p:tgtEl>
                                          <p:spTgt spid="19"/>
                                        </p:tgtEl>
                                        <p:attrNameLst>
                                          <p:attrName>ppt_x</p:attrName>
                                          <p:attrName>ppt_y</p:attrName>
                                        </p:attrNameLst>
                                      </p:cBhvr>
                                      <p:rCtr x="10964" y="231"/>
                                    </p:animMotion>
                                  </p:childTnLst>
                                </p:cTn>
                              </p:par>
                              <p:par>
                                <p:cTn id="62" presetID="10" presetClass="exit" presetSubtype="0" fill="hold" nodeType="withEffect">
                                  <p:stCondLst>
                                    <p:cond delay="0"/>
                                  </p:stCondLst>
                                  <p:childTnLst>
                                    <p:animEffect transition="out" filter="fade">
                                      <p:cBhvr>
                                        <p:cTn id="63" dur="1000"/>
                                        <p:tgtEl>
                                          <p:spTgt spid="19"/>
                                        </p:tgtEl>
                                      </p:cBhvr>
                                    </p:animEffect>
                                    <p:set>
                                      <p:cBhvr>
                                        <p:cTn id="64" dur="1" fill="hold">
                                          <p:stCondLst>
                                            <p:cond delay="999"/>
                                          </p:stCondLst>
                                        </p:cTn>
                                        <p:tgtEl>
                                          <p:spTgt spid="19"/>
                                        </p:tgtEl>
                                        <p:attrNameLst>
                                          <p:attrName>style.visibility</p:attrName>
                                        </p:attrNameLst>
                                      </p:cBhvr>
                                      <p:to>
                                        <p:strVal val="hidden"/>
                                      </p:to>
                                    </p:set>
                                  </p:childTnLst>
                                </p:cTn>
                              </p:par>
                            </p:childTnLst>
                          </p:cTn>
                        </p:par>
                        <p:par>
                          <p:cTn id="65" fill="hold">
                            <p:stCondLst>
                              <p:cond delay="10600"/>
                            </p:stCondLst>
                            <p:childTnLst>
                              <p:par>
                                <p:cTn id="66" presetID="10" presetClass="exit" presetSubtype="0" fill="hold" nodeType="afterEffect">
                                  <p:stCondLst>
                                    <p:cond delay="0"/>
                                  </p:stCondLst>
                                  <p:childTnLst>
                                    <p:animEffect transition="out" filter="fade">
                                      <p:cBhvr>
                                        <p:cTn id="67" dur="500"/>
                                        <p:tgtEl>
                                          <p:spTgt spid="22"/>
                                        </p:tgtEl>
                                      </p:cBhvr>
                                    </p:animEffect>
                                    <p:set>
                                      <p:cBhvr>
                                        <p:cTn id="68"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97706607-E528-4D3D-9C1C-6ACF8A215E54}"/>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1981797"/>
            <a:ext cx="11986601" cy="4885165"/>
          </a:xfrm>
          <a:prstGeom prst="rect">
            <a:avLst/>
          </a:prstGeom>
          <a:solidFill>
            <a:schemeClr val="bg1"/>
          </a:solidFill>
          <a:effectLst>
            <a:outerShdw blurRad="50800" dist="50800" dir="5400000" algn="ctr" rotWithShape="0">
              <a:srgbClr val="000000">
                <a:alpha val="0"/>
              </a:srgbClr>
            </a:outerShdw>
          </a:effectLst>
        </p:spPr>
      </p:pic>
      <p:pic>
        <p:nvPicPr>
          <p:cNvPr id="8" name="Kép 7">
            <a:extLst>
              <a:ext uri="{FF2B5EF4-FFF2-40B4-BE49-F238E27FC236}">
                <a16:creationId xmlns:a16="http://schemas.microsoft.com/office/drawing/2014/main" id="{78A46952-2DBD-4DAD-9386-24AB08779E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4742" y="109268"/>
            <a:ext cx="1790723" cy="2106211"/>
          </a:xfrm>
          <a:prstGeom prst="rect">
            <a:avLst/>
          </a:prstGeom>
        </p:spPr>
      </p:pic>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156758"/>
            <a:ext cx="1680059"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err="1">
                <a:solidFill>
                  <a:schemeClr val="tx1"/>
                </a:solidFill>
                <a:latin typeface="Calibri Light" panose="020F0302020204030204" pitchFamily="34" charset="0"/>
                <a:cs typeface="Calibri Light" panose="020F0302020204030204" pitchFamily="34" charset="0"/>
              </a:rPr>
              <a:t>Queue</a:t>
            </a:r>
            <a:r>
              <a:rPr lang="hu-HU" sz="4400" dirty="0">
                <a:solidFill>
                  <a:schemeClr val="tx1"/>
                </a:solidFill>
                <a:latin typeface="Calibri Light" panose="020F0302020204030204" pitchFamily="34" charset="0"/>
                <a:cs typeface="Calibri Light" panose="020F0302020204030204" pitchFamily="34" charset="0"/>
              </a:rPr>
              <a:t>,</a:t>
            </a:r>
            <a:endParaRPr lang="hu-HU" dirty="0">
              <a:solidFill>
                <a:schemeClr val="tx1"/>
              </a:solidFill>
              <a:latin typeface="Calibri Light" panose="020F0302020204030204" pitchFamily="34" charset="0"/>
              <a:cs typeface="Calibri Light" panose="020F0302020204030204" pitchFamily="34" charset="0"/>
            </a:endParaRPr>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79</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584772"/>
            <a:ext cx="2904562" cy="4214762"/>
          </a:xfrm>
          <a:prstGeom prst="rect">
            <a:avLst/>
          </a:prstGeom>
          <a:solidFill>
            <a:schemeClr val="bg1">
              <a:alpha val="88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Egyébként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Ezt Google </a:t>
            </a:r>
            <a:r>
              <a:rPr lang="hu-HU" dirty="0" err="1">
                <a:solidFill>
                  <a:schemeClr val="tx1"/>
                </a:solidFill>
                <a:latin typeface="Calibri Light" panose="020F0302020204030204" pitchFamily="34" charset="0"/>
                <a:cs typeface="Calibri Light" panose="020F0302020204030204" pitchFamily="34" charset="0"/>
              </a:rPr>
              <a:t>Crome</a:t>
            </a:r>
            <a:r>
              <a:rPr lang="hu-HU" dirty="0">
                <a:solidFill>
                  <a:schemeClr val="tx1"/>
                </a:solidFill>
                <a:latin typeface="Calibri Light" panose="020F0302020204030204" pitchFamily="34" charset="0"/>
                <a:cs typeface="Calibri Light" panose="020F0302020204030204" pitchFamily="34" charset="0"/>
              </a:rPr>
              <a:t>-ban is leellen-</a:t>
            </a:r>
            <a:r>
              <a:rPr lang="hu-HU" dirty="0" err="1">
                <a:solidFill>
                  <a:schemeClr val="tx1"/>
                </a:solidFill>
                <a:latin typeface="Calibri Light" panose="020F0302020204030204" pitchFamily="34" charset="0"/>
                <a:cs typeface="Calibri Light" panose="020F0302020204030204" pitchFamily="34" charset="0"/>
              </a:rPr>
              <a:t>őrzitem</a:t>
            </a:r>
            <a:endParaRPr lang="hu-HU" dirty="0">
              <a:solidFill>
                <a:schemeClr val="tx1"/>
              </a:solidFill>
              <a:latin typeface="Calibri Light" panose="020F0302020204030204" pitchFamily="34" charset="0"/>
              <a:cs typeface="Calibri Light" panose="020F0302020204030204" pitchFamily="34" charset="0"/>
            </a:endParaRPr>
          </a:p>
        </p:txBody>
      </p:sp>
      <p:sp>
        <p:nvSpPr>
          <p:cNvPr id="13" name="Szöveg helye 14">
            <a:extLst>
              <a:ext uri="{FF2B5EF4-FFF2-40B4-BE49-F238E27FC236}">
                <a16:creationId xmlns:a16="http://schemas.microsoft.com/office/drawing/2014/main" id="{95C9B4AD-93CB-48CD-92EB-44AA938F13C1}"/>
              </a:ext>
            </a:extLst>
          </p:cNvPr>
          <p:cNvSpPr txBox="1">
            <a:spLocks/>
          </p:cNvSpPr>
          <p:nvPr/>
        </p:nvSpPr>
        <p:spPr>
          <a:xfrm>
            <a:off x="3911447" y="1584772"/>
            <a:ext cx="2904562" cy="4214762"/>
          </a:xfrm>
          <a:prstGeom prst="rect">
            <a:avLst/>
          </a:prstGeom>
          <a:solidFill>
            <a:schemeClr val="bg1">
              <a:alpha val="87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Az ábrán</a:t>
            </a:r>
            <a:r>
              <a:rPr lang="hu-HU" dirty="0">
                <a:solidFill>
                  <a:schemeClr val="tx1"/>
                </a:solidFill>
                <a:latin typeface="Calibri Light" panose="020F0302020204030204" pitchFamily="34" charset="0"/>
                <a:cs typeface="Calibri Light" panose="020F0302020204030204" pitchFamily="34" charset="0"/>
              </a:rPr>
              <a:t> a kéréseket 1 másodpercenként küldtem be de minden kérés </a:t>
            </a:r>
            <a:r>
              <a:rPr lang="hu-HU" sz="2400" dirty="0">
                <a:solidFill>
                  <a:prstClr val="black"/>
                </a:solidFill>
                <a:latin typeface="Arial" panose="020B0604020202020204" pitchFamily="34" charset="0"/>
                <a:cs typeface="Arial" panose="020B0604020202020204" pitchFamily="34" charset="0"/>
              </a:rPr>
              <a:t>10 sec</a:t>
            </a:r>
            <a:r>
              <a:rPr lang="hu-HU" dirty="0">
                <a:solidFill>
                  <a:schemeClr val="tx1"/>
                </a:solidFill>
                <a:latin typeface="Calibri Light" panose="020F0302020204030204" pitchFamily="34" charset="0"/>
                <a:cs typeface="Calibri Light" panose="020F0302020204030204" pitchFamily="34" charset="0"/>
              </a:rPr>
              <a:t> ideig tart-ja egy metódus mielőtt </a:t>
            </a:r>
            <a:r>
              <a:rPr lang="hu-HU" dirty="0" err="1">
                <a:solidFill>
                  <a:schemeClr val="tx1"/>
                </a:solidFill>
                <a:latin typeface="Calibri Light" panose="020F0302020204030204" pitchFamily="34" charset="0"/>
                <a:cs typeface="Calibri Light" panose="020F0302020204030204" pitchFamily="34" charset="0"/>
              </a:rPr>
              <a:t>visszakülde</a:t>
            </a:r>
            <a:r>
              <a:rPr lang="hu-HU" dirty="0">
                <a:solidFill>
                  <a:schemeClr val="tx1"/>
                </a:solidFill>
                <a:latin typeface="Calibri Light" panose="020F0302020204030204" pitchFamily="34" charset="0"/>
                <a:cs typeface="Calibri Light" panose="020F0302020204030204" pitchFamily="34" charset="0"/>
              </a:rPr>
              <a:t>-né</a:t>
            </a:r>
          </a:p>
        </p:txBody>
      </p:sp>
      <p:sp>
        <p:nvSpPr>
          <p:cNvPr id="14" name="Szöveg helye 14">
            <a:extLst>
              <a:ext uri="{FF2B5EF4-FFF2-40B4-BE49-F238E27FC236}">
                <a16:creationId xmlns:a16="http://schemas.microsoft.com/office/drawing/2014/main" id="{9B489B13-3C72-4186-8303-E1AC1BBF36DC}"/>
              </a:ext>
            </a:extLst>
          </p:cNvPr>
          <p:cNvSpPr txBox="1">
            <a:spLocks/>
          </p:cNvSpPr>
          <p:nvPr/>
        </p:nvSpPr>
        <p:spPr>
          <a:xfrm>
            <a:off x="6949044" y="1584772"/>
            <a:ext cx="2904562" cy="4214762"/>
          </a:xfrm>
          <a:prstGeom prst="rect">
            <a:avLst/>
          </a:prstGeom>
          <a:solidFill>
            <a:schemeClr val="bg1">
              <a:alpha val="88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Vevő</a:t>
            </a:r>
            <a:r>
              <a:rPr lang="hu-HU" sz="2400" dirty="0">
                <a:solidFill>
                  <a:schemeClr val="tx1"/>
                </a:solidFill>
                <a:latin typeface="Calibri Light" panose="020F0302020204030204" pitchFamily="34" charset="0"/>
                <a:cs typeface="Calibri Light" panose="020F0302020204030204" pitchFamily="34" charset="0"/>
              </a:rPr>
              <a:t> </a:t>
            </a:r>
            <a:r>
              <a:rPr lang="hu-HU" dirty="0">
                <a:solidFill>
                  <a:schemeClr val="tx1"/>
                </a:solidFill>
                <a:latin typeface="Calibri Light" panose="020F0302020204030204" pitchFamily="34" charset="0"/>
                <a:cs typeface="Calibri Light" panose="020F0302020204030204" pitchFamily="34" charset="0"/>
              </a:rPr>
              <a:t>oldalon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így néz ki a válaszidő </a:t>
            </a:r>
            <a:r>
              <a:rPr lang="hu-HU" dirty="0">
                <a:solidFill>
                  <a:schemeClr val="tx1"/>
                </a:solidFill>
                <a:latin typeface="Arial" panose="020B0604020202020204" pitchFamily="34" charset="0"/>
                <a:cs typeface="Arial" panose="020B0604020202020204" pitchFamily="34" charset="0"/>
              </a:rPr>
              <a:t>5 kérés </a:t>
            </a:r>
            <a:r>
              <a:rPr lang="hu-HU" dirty="0">
                <a:solidFill>
                  <a:schemeClr val="tx1"/>
                </a:solidFill>
                <a:latin typeface="Calibri Light" panose="020F0302020204030204" pitchFamily="34" charset="0"/>
                <a:cs typeface="Calibri Light" panose="020F0302020204030204" pitchFamily="34" charset="0"/>
              </a:rPr>
              <a:t>esetén amelyeket ahol egy </a:t>
            </a:r>
            <a:r>
              <a:rPr lang="hu-HU" dirty="0" err="1">
                <a:solidFill>
                  <a:schemeClr val="tx1"/>
                </a:solidFill>
                <a:latin typeface="Calibri Light" panose="020F0302020204030204" pitchFamily="34" charset="0"/>
                <a:cs typeface="Calibri Light" panose="020F0302020204030204" pitchFamily="34" charset="0"/>
              </a:rPr>
              <a:t>kérsés</a:t>
            </a:r>
            <a:r>
              <a:rPr lang="hu-HU" dirty="0">
                <a:solidFill>
                  <a:schemeClr val="tx1"/>
                </a:solidFill>
                <a:latin typeface="Calibri Light" panose="020F0302020204030204" pitchFamily="34" charset="0"/>
                <a:cs typeface="Calibri Light" panose="020F0302020204030204" pitchFamily="34" charset="0"/>
              </a:rPr>
              <a:t> kiszolgálása </a:t>
            </a:r>
            <a:r>
              <a:rPr lang="hu-HU" dirty="0">
                <a:solidFill>
                  <a:schemeClr val="tx1"/>
                </a:solidFill>
                <a:latin typeface="Arial" panose="020B0604020202020204" pitchFamily="34" charset="0"/>
                <a:cs typeface="Arial" panose="020B0604020202020204" pitchFamily="34" charset="0"/>
              </a:rPr>
              <a:t>10 sec</a:t>
            </a:r>
          </a:p>
        </p:txBody>
      </p:sp>
      <p:pic>
        <p:nvPicPr>
          <p:cNvPr id="17" name="Kép helye 6">
            <a:extLst>
              <a:ext uri="{FF2B5EF4-FFF2-40B4-BE49-F238E27FC236}">
                <a16:creationId xmlns:a16="http://schemas.microsoft.com/office/drawing/2014/main" id="{8BD54CE1-219C-48CB-B6DB-E9A7A01D0CC4}"/>
              </a:ext>
            </a:extLst>
          </p:cNvPr>
          <p:cNvPicPr>
            <a:picLocks noChangeAspect="1"/>
          </p:cNvPicPr>
          <p:nvPr/>
        </p:nvPicPr>
        <p:blipFill>
          <a:blip r:embed="rId5"/>
          <a:stretch>
            <a:fillRect/>
          </a:stretch>
        </p:blipFill>
        <p:spPr>
          <a:xfrm>
            <a:off x="5993300" y="18917"/>
            <a:ext cx="854075" cy="854075"/>
          </a:xfrm>
          <a:prstGeom prst="rect">
            <a:avLst/>
          </a:prstGeom>
        </p:spPr>
      </p:pic>
      <p:pic>
        <p:nvPicPr>
          <p:cNvPr id="20" name="Kép 19">
            <a:extLst>
              <a:ext uri="{FF2B5EF4-FFF2-40B4-BE49-F238E27FC236}">
                <a16:creationId xmlns:a16="http://schemas.microsoft.com/office/drawing/2014/main" id="{375B5F09-50F6-4DA6-9AED-E36051F96B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04472" y="416368"/>
            <a:ext cx="575423" cy="575423"/>
          </a:xfrm>
          <a:prstGeom prst="rect">
            <a:avLst/>
          </a:prstGeom>
        </p:spPr>
      </p:pic>
      <p:pic>
        <p:nvPicPr>
          <p:cNvPr id="4" name="Kép 3">
            <a:extLst>
              <a:ext uri="{FF2B5EF4-FFF2-40B4-BE49-F238E27FC236}">
                <a16:creationId xmlns:a16="http://schemas.microsoft.com/office/drawing/2014/main" id="{028AA8E4-77CC-48A0-9E90-9BD54334D3F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0" y="2589688"/>
            <a:ext cx="12192000" cy="4355560"/>
          </a:xfrm>
          <a:prstGeom prst="rect">
            <a:avLst/>
          </a:prstGeom>
        </p:spPr>
      </p:pic>
      <p:pic>
        <p:nvPicPr>
          <p:cNvPr id="9" name="Kép 8">
            <a:extLst>
              <a:ext uri="{FF2B5EF4-FFF2-40B4-BE49-F238E27FC236}">
                <a16:creationId xmlns:a16="http://schemas.microsoft.com/office/drawing/2014/main" id="{80CE0A6A-5AD3-4B8E-88BC-8DF3942F9A7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667000" y="0"/>
            <a:ext cx="6858000" cy="6858000"/>
          </a:xfrm>
          <a:prstGeom prst="rect">
            <a:avLst/>
          </a:prstGeom>
        </p:spPr>
      </p:pic>
    </p:spTree>
    <p:extLst>
      <p:ext uri="{BB962C8B-B14F-4D97-AF65-F5344CB8AC3E}">
        <p14:creationId xmlns:p14="http://schemas.microsoft.com/office/powerpoint/2010/main" val="3739997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73C0ED10-AC04-4E8D-91D7-CB9272F1C0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302342"/>
            <a:ext cx="12191999" cy="6253316"/>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Új elképzelések</a:t>
            </a:r>
            <a:br>
              <a:rPr lang="hu-HU" dirty="0"/>
            </a:b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8</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111010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Kísérleteztem a Neurális háló architektúrájával (rétegek száma, neuronok száma, átviteli függvény)</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 name="Kép 3">
            <a:extLst>
              <a:ext uri="{FF2B5EF4-FFF2-40B4-BE49-F238E27FC236}">
                <a16:creationId xmlns:a16="http://schemas.microsoft.com/office/drawing/2014/main" id="{573743F2-2630-42F9-8822-A8201C11469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635" y="3165374"/>
            <a:ext cx="11116775" cy="3774973"/>
          </a:xfrm>
          <a:prstGeom prst="rect">
            <a:avLst/>
          </a:prstGeom>
        </p:spPr>
      </p:pic>
      <p:pic>
        <p:nvPicPr>
          <p:cNvPr id="10" name="Kép 9">
            <a:extLst>
              <a:ext uri="{FF2B5EF4-FFF2-40B4-BE49-F238E27FC236}">
                <a16:creationId xmlns:a16="http://schemas.microsoft.com/office/drawing/2014/main" id="{3AAA233B-C3E9-454A-B489-EBD46277D7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782" y="835614"/>
            <a:ext cx="6256424" cy="2412051"/>
          </a:xfrm>
          <a:prstGeom prst="rect">
            <a:avLst/>
          </a:prstGeom>
        </p:spPr>
      </p:pic>
    </p:spTree>
    <p:extLst>
      <p:ext uri="{BB962C8B-B14F-4D97-AF65-F5344CB8AC3E}">
        <p14:creationId xmlns:p14="http://schemas.microsoft.com/office/powerpoint/2010/main" val="174448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Kép 10" descr="A képen clipart látható&#10;&#10;Automatikusan generált leírás">
            <a:extLst>
              <a:ext uri="{FF2B5EF4-FFF2-40B4-BE49-F238E27FC236}">
                <a16:creationId xmlns:a16="http://schemas.microsoft.com/office/drawing/2014/main" id="{847C93E5-F3B9-4C14-BCAF-C673E7B3E6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7656" y="1875240"/>
            <a:ext cx="981212" cy="1028844"/>
          </a:xfrm>
          <a:prstGeom prst="rect">
            <a:avLst/>
          </a:prstGeom>
        </p:spPr>
      </p:pic>
      <p:pic>
        <p:nvPicPr>
          <p:cNvPr id="4" name="Kép 3">
            <a:extLst>
              <a:ext uri="{FF2B5EF4-FFF2-40B4-BE49-F238E27FC236}">
                <a16:creationId xmlns:a16="http://schemas.microsoft.com/office/drawing/2014/main" id="{44FE4E4F-8670-4603-AD89-7509FAC37E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Külső monitorozó eszköz</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80</a:t>
            </a:fld>
            <a:endParaRPr lang="en-GB" dirty="0"/>
          </a:p>
        </p:txBody>
      </p:sp>
      <p:grpSp>
        <p:nvGrpSpPr>
          <p:cNvPr id="5" name="Csoportba foglalás 4">
            <a:extLst>
              <a:ext uri="{FF2B5EF4-FFF2-40B4-BE49-F238E27FC236}">
                <a16:creationId xmlns:a16="http://schemas.microsoft.com/office/drawing/2014/main" id="{7F90DC20-17D4-401B-8B0C-085E0C93BF66}"/>
              </a:ext>
            </a:extLst>
          </p:cNvPr>
          <p:cNvGrpSpPr/>
          <p:nvPr/>
        </p:nvGrpSpPr>
        <p:grpSpPr>
          <a:xfrm>
            <a:off x="3573192" y="2307073"/>
            <a:ext cx="4034052" cy="2442458"/>
            <a:chOff x="6038098" y="2307073"/>
            <a:chExt cx="4034052" cy="2442458"/>
          </a:xfrm>
        </p:grpSpPr>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2564" y="2768371"/>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6038098" y="2342607"/>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7867" y="2307073"/>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96185" y="3988363"/>
              <a:ext cx="2039795" cy="761168"/>
            </a:xfrm>
            <a:prstGeom prst="rect">
              <a:avLst/>
            </a:prstGeom>
          </p:spPr>
        </p:pic>
      </p:grpSp>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78" y="1368835"/>
            <a:ext cx="1612985" cy="1612985"/>
          </a:xfrm>
          <a:prstGeom prst="rect">
            <a:avLst/>
          </a:prstGeom>
        </p:spPr>
      </p:pic>
      <p:sp>
        <p:nvSpPr>
          <p:cNvPr id="28" name="Szöveg helye 14">
            <a:extLst>
              <a:ext uri="{FF2B5EF4-FFF2-40B4-BE49-F238E27FC236}">
                <a16:creationId xmlns:a16="http://schemas.microsoft.com/office/drawing/2014/main" id="{8C1FF300-4561-41BE-A291-80E292345896}"/>
              </a:ext>
            </a:extLst>
          </p:cNvPr>
          <p:cNvSpPr txBox="1">
            <a:spLocks/>
          </p:cNvSpPr>
          <p:nvPr/>
        </p:nvSpPr>
        <p:spPr>
          <a:xfrm>
            <a:off x="6975113" y="491553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rendszert kommunikál egy külső monitorozó rendszerrel</a:t>
            </a:r>
          </a:p>
        </p:txBody>
      </p:sp>
      <p:sp>
        <p:nvSpPr>
          <p:cNvPr id="21" name="Szöveg helye 14">
            <a:extLst>
              <a:ext uri="{FF2B5EF4-FFF2-40B4-BE49-F238E27FC236}">
                <a16:creationId xmlns:a16="http://schemas.microsoft.com/office/drawing/2014/main" id="{4D67A743-6901-43F4-8D70-402C8FB19C2B}"/>
              </a:ext>
            </a:extLst>
          </p:cNvPr>
          <p:cNvSpPr txBox="1">
            <a:spLocks/>
          </p:cNvSpPr>
          <p:nvPr/>
        </p:nvSpPr>
        <p:spPr>
          <a:xfrm>
            <a:off x="578331" y="2904084"/>
            <a:ext cx="2904562" cy="151447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Ebben az eseten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Iszonyú befeszült </a:t>
            </a:r>
            <a:r>
              <a:rPr lang="hu-HU" dirty="0" err="1">
                <a:solidFill>
                  <a:schemeClr val="tx1"/>
                </a:solidFill>
                <a:latin typeface="Calibri Light" panose="020F0302020204030204" pitchFamily="34" charset="0"/>
                <a:cs typeface="Calibri Light" panose="020F0302020204030204" pitchFamily="34" charset="0"/>
              </a:rPr>
              <a:t>data</a:t>
            </a:r>
            <a:br>
              <a:rPr lang="hu-HU" dirty="0">
                <a:solidFill>
                  <a:schemeClr val="tx1"/>
                </a:solidFill>
                <a:latin typeface="Calibri Light" panose="020F0302020204030204" pitchFamily="34" charset="0"/>
                <a:cs typeface="Calibri Light" panose="020F0302020204030204" pitchFamily="34" charset="0"/>
              </a:rPr>
            </a:br>
            <a:r>
              <a:rPr lang="hu-HU" dirty="0" err="1">
                <a:solidFill>
                  <a:schemeClr val="tx1"/>
                </a:solidFill>
                <a:latin typeface="Calibri Light" panose="020F0302020204030204" pitchFamily="34" charset="0"/>
                <a:cs typeface="Calibri Light" panose="020F0302020204030204" pitchFamily="34" charset="0"/>
              </a:rPr>
              <a:t>scientist</a:t>
            </a:r>
            <a:r>
              <a:rPr lang="hu-HU" dirty="0">
                <a:solidFill>
                  <a:schemeClr val="tx1"/>
                </a:solidFill>
                <a:latin typeface="Calibri Light" panose="020F0302020204030204" pitchFamily="34" charset="0"/>
                <a:cs typeface="Calibri Light" panose="020F0302020204030204" pitchFamily="34" charset="0"/>
              </a:rPr>
              <a:t> computer </a:t>
            </a:r>
            <a:r>
              <a:rPr lang="hu-HU" dirty="0" err="1">
                <a:solidFill>
                  <a:schemeClr val="tx1"/>
                </a:solidFill>
                <a:latin typeface="Calibri Light" panose="020F0302020204030204" pitchFamily="34" charset="0"/>
                <a:cs typeface="Calibri Light" panose="020F0302020204030204" pitchFamily="34" charset="0"/>
              </a:rPr>
              <a:t>scientist</a:t>
            </a:r>
            <a:br>
              <a:rPr lang="hu-HU" dirty="0">
                <a:solidFill>
                  <a:schemeClr val="tx1"/>
                </a:solidFill>
                <a:latin typeface="Calibri Light" panose="020F0302020204030204" pitchFamily="34" charset="0"/>
                <a:cs typeface="Calibri Light" panose="020F0302020204030204" pitchFamily="34" charset="0"/>
              </a:rPr>
            </a:br>
            <a:r>
              <a:rPr lang="hu-HU" dirty="0" err="1">
                <a:solidFill>
                  <a:schemeClr val="tx1"/>
                </a:solidFill>
                <a:latin typeface="Calibri Light" panose="020F0302020204030204" pitchFamily="34" charset="0"/>
                <a:cs typeface="Calibri Light" panose="020F0302020204030204" pitchFamily="34" charset="0"/>
              </a:rPr>
              <a:t>riszörcsör</a:t>
            </a:r>
            <a:r>
              <a:rPr lang="hu-HU" dirty="0">
                <a:solidFill>
                  <a:schemeClr val="tx1"/>
                </a:solidFill>
                <a:latin typeface="Calibri Light" panose="020F0302020204030204" pitchFamily="34" charset="0"/>
                <a:cs typeface="Calibri Light" panose="020F0302020204030204" pitchFamily="34" charset="0"/>
              </a:rPr>
              <a:t> terheli a rendszert.</a:t>
            </a:r>
          </a:p>
        </p:txBody>
      </p:sp>
      <p:cxnSp>
        <p:nvCxnSpPr>
          <p:cNvPr id="13" name="Összekötő: szögletes 12">
            <a:extLst>
              <a:ext uri="{FF2B5EF4-FFF2-40B4-BE49-F238E27FC236}">
                <a16:creationId xmlns:a16="http://schemas.microsoft.com/office/drawing/2014/main" id="{86591365-623D-47B6-8F46-D8637A8E2118}"/>
              </a:ext>
            </a:extLst>
          </p:cNvPr>
          <p:cNvCxnSpPr>
            <a:endCxn id="21" idx="3"/>
          </p:cNvCxnSpPr>
          <p:nvPr/>
        </p:nvCxnSpPr>
        <p:spPr>
          <a:xfrm flipV="1">
            <a:off x="2088963" y="3661322"/>
            <a:ext cx="1393930" cy="910678"/>
          </a:xfrm>
          <a:prstGeom prst="bentConnector3">
            <a:avLst>
              <a:gd name="adj1" fmla="val 1164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20" name="Dia nagyítása 19">
                <a:extLst>
                  <a:ext uri="{FF2B5EF4-FFF2-40B4-BE49-F238E27FC236}">
                    <a16:creationId xmlns:a16="http://schemas.microsoft.com/office/drawing/2014/main" id="{F6E15A19-FA46-43CD-96A5-65D60FCAA7ED}"/>
                  </a:ext>
                </a:extLst>
              </p:cNvPr>
              <p:cNvGraphicFramePr>
                <a:graphicFrameLocks noChangeAspect="1"/>
              </p:cNvGraphicFramePr>
              <p:nvPr/>
            </p:nvGraphicFramePr>
            <p:xfrm>
              <a:off x="8279384" y="273692"/>
              <a:ext cx="3625547" cy="2039370"/>
            </p:xfrm>
            <a:graphic>
              <a:graphicData uri="http://schemas.microsoft.com/office/powerpoint/2016/slidezoom">
                <pslz:sldZm>
                  <pslz:sldZmObj sldId="516" cId="3772230796">
                    <pslz:zmPr id="{06AA7D89-1BC2-4F48-83E8-529028BC3C01}" returnToParent="0" transitionDur="1000">
                      <p166:blipFill xmlns:p166="http://schemas.microsoft.com/office/powerpoint/2016/6/main">
                        <a:blip r:embed="rId9"/>
                        <a:stretch>
                          <a:fillRect/>
                        </a:stretch>
                      </p166:blipFill>
                      <p166:spPr xmlns:p166="http://schemas.microsoft.com/office/powerpoint/2016/6/main">
                        <a:xfrm>
                          <a:off x="0" y="0"/>
                          <a:ext cx="3625547" cy="2039370"/>
                        </a:xfrm>
                        <a:prstGeom prst="rect">
                          <a:avLst/>
                        </a:prstGeom>
                        <a:ln w="3175">
                          <a:solidFill>
                            <a:prstClr val="ltGray"/>
                          </a:solidFill>
                        </a:ln>
                      </p166:spPr>
                    </pslz:zmPr>
                  </pslz:sldZmObj>
                </pslz:sldZm>
              </a:graphicData>
            </a:graphic>
          </p:graphicFrame>
        </mc:Choice>
        <mc:Fallback xmlns="">
          <p:pic>
            <p:nvPicPr>
              <p:cNvPr id="20" name="Dia nagyítása 19">
                <a:hlinkClick r:id="rId10" action="ppaction://hlinksldjump"/>
                <a:extLst>
                  <a:ext uri="{FF2B5EF4-FFF2-40B4-BE49-F238E27FC236}">
                    <a16:creationId xmlns:a16="http://schemas.microsoft.com/office/drawing/2014/main" id="{F6E15A19-FA46-43CD-96A5-65D60FCAA7ED}"/>
                  </a:ext>
                </a:extLst>
              </p:cNvPr>
              <p:cNvPicPr>
                <a:picLocks noGrp="1" noRot="1" noChangeAspect="1" noMove="1" noResize="1" noEditPoints="1" noAdjustHandles="1" noChangeArrowheads="1" noChangeShapeType="1"/>
              </p:cNvPicPr>
              <p:nvPr/>
            </p:nvPicPr>
            <p:blipFill>
              <a:blip r:embed="rId11"/>
              <a:stretch>
                <a:fillRect/>
              </a:stretch>
            </p:blipFill>
            <p:spPr>
              <a:xfrm>
                <a:off x="8279384" y="273692"/>
                <a:ext cx="3625547" cy="2039370"/>
              </a:xfrm>
              <a:prstGeom prst="rect">
                <a:avLst/>
              </a:prstGeom>
              <a:ln w="3175">
                <a:solidFill>
                  <a:prstClr val="ltGray"/>
                </a:solidFill>
              </a:ln>
            </p:spPr>
          </p:pic>
        </mc:Fallback>
      </mc:AlternateContent>
      <p:cxnSp>
        <p:nvCxnSpPr>
          <p:cNvPr id="23" name="Összekötő: szögletes 22">
            <a:extLst>
              <a:ext uri="{FF2B5EF4-FFF2-40B4-BE49-F238E27FC236}">
                <a16:creationId xmlns:a16="http://schemas.microsoft.com/office/drawing/2014/main" id="{60774F4C-34DE-403B-824F-A8F7B5C0F5B8}"/>
              </a:ext>
            </a:extLst>
          </p:cNvPr>
          <p:cNvCxnSpPr>
            <a:endCxn id="20" idx="2"/>
          </p:cNvCxnSpPr>
          <p:nvPr/>
        </p:nvCxnSpPr>
        <p:spPr>
          <a:xfrm flipV="1">
            <a:off x="8835727" y="2313062"/>
            <a:ext cx="1256431" cy="1115938"/>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5" name="Kép 24">
            <a:extLst>
              <a:ext uri="{FF2B5EF4-FFF2-40B4-BE49-F238E27FC236}">
                <a16:creationId xmlns:a16="http://schemas.microsoft.com/office/drawing/2014/main" id="{C4B8CE01-FEAF-4C18-BA7B-8FA3B52754C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879782" y="2880666"/>
            <a:ext cx="1880218" cy="1880218"/>
          </a:xfrm>
          <a:prstGeom prst="rect">
            <a:avLst/>
          </a:prstGeom>
        </p:spPr>
      </p:pic>
    </p:spTree>
    <p:extLst>
      <p:ext uri="{BB962C8B-B14F-4D97-AF65-F5344CB8AC3E}">
        <p14:creationId xmlns:p14="http://schemas.microsoft.com/office/powerpoint/2010/main" val="3437969876"/>
      </p:ext>
    </p:extLst>
  </p:cSld>
  <p:clrMapOvr>
    <a:masterClrMapping/>
  </p:clrMapOvr>
  <p:transition spd="slow">
    <p:push dir="u"/>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descr="A képen szöveg, képernyőkép, számítógép, beltéri látható&#10;&#10;Automatikusan generált leírás">
            <a:extLst>
              <a:ext uri="{FF2B5EF4-FFF2-40B4-BE49-F238E27FC236}">
                <a16:creationId xmlns:a16="http://schemas.microsoft.com/office/drawing/2014/main" id="{CA2870AB-4E80-49EA-ADCB-E139E70514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3772230796"/>
      </p:ext>
    </p:extLst>
  </p:cSld>
  <p:clrMapOvr>
    <a:masterClrMapping/>
  </p:clrMapOvr>
  <p:transition spd="slow">
    <p:push dir="u"/>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ép 2" descr="A képen asztal látható&#10;&#10;Automatikusan generált leírás">
            <a:extLst>
              <a:ext uri="{FF2B5EF4-FFF2-40B4-BE49-F238E27FC236}">
                <a16:creationId xmlns:a16="http://schemas.microsoft.com/office/drawing/2014/main" id="{89213F19-EFDD-4B4D-AEBB-FE118D7C0C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3200" cy="13389313"/>
          </a:xfrm>
          <a:prstGeom prst="rect">
            <a:avLst/>
          </a:prstGeom>
        </p:spPr>
      </p:pic>
      <p:sp>
        <p:nvSpPr>
          <p:cNvPr id="5" name="Szöveg helye 14">
            <a:extLst>
              <a:ext uri="{FF2B5EF4-FFF2-40B4-BE49-F238E27FC236}">
                <a16:creationId xmlns:a16="http://schemas.microsoft.com/office/drawing/2014/main" id="{B3A66461-116B-41CE-927E-10EAA7AC05D9}"/>
              </a:ext>
            </a:extLst>
          </p:cNvPr>
          <p:cNvSpPr txBox="1">
            <a:spLocks/>
          </p:cNvSpPr>
          <p:nvPr/>
        </p:nvSpPr>
        <p:spPr>
          <a:xfrm>
            <a:off x="945182" y="1584772"/>
            <a:ext cx="2904562" cy="4214762"/>
          </a:xfrm>
          <a:prstGeom prst="rect">
            <a:avLst/>
          </a:prstGeom>
          <a:solidFill>
            <a:schemeClr val="bg1">
              <a:alpha val="88000"/>
            </a:schemeClr>
          </a:solidFill>
        </p:spPr>
        <p:txBody>
          <a:bodyPr vert="horz" lIns="7200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Ez csak úgy van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Nincs vele semmi célom, csak nagyon könnyű volt bekötni a meglévő </a:t>
            </a:r>
            <a:r>
              <a:rPr lang="hu-HU" dirty="0" err="1">
                <a:solidFill>
                  <a:schemeClr val="tx1"/>
                </a:solidFill>
                <a:latin typeface="Calibri Light" panose="020F0302020204030204" pitchFamily="34" charset="0"/>
                <a:cs typeface="Calibri Light" panose="020F0302020204030204" pitchFamily="34" charset="0"/>
              </a:rPr>
              <a:t>alaklazásba</a:t>
            </a:r>
            <a:r>
              <a:rPr lang="hu-HU" dirty="0">
                <a:solidFill>
                  <a:schemeClr val="tx1"/>
                </a:solidFill>
                <a:latin typeface="Calibri Light" panose="020F0302020204030204" pitchFamily="34" charset="0"/>
                <a:cs typeface="Calibri Light" panose="020F0302020204030204" pitchFamily="34" charset="0"/>
              </a:rPr>
              <a:t> </a:t>
            </a:r>
            <a:r>
              <a:rPr lang="hu-HU" b="1" dirty="0">
                <a:solidFill>
                  <a:schemeClr val="tx1"/>
                </a:solidFill>
                <a:latin typeface="Calibri Light" panose="020F0302020204030204" pitchFamily="34" charset="0"/>
                <a:cs typeface="Calibri Light" panose="020F0302020204030204" pitchFamily="34" charset="0"/>
              </a:rPr>
              <a:t>&lt;&lt;nem lehetett kihagyni&gt;&gt; </a:t>
            </a:r>
            <a:r>
              <a:rPr lang="hu-HU" dirty="0">
                <a:solidFill>
                  <a:schemeClr val="tx1"/>
                </a:solidFill>
                <a:latin typeface="Calibri Light" panose="020F0302020204030204" pitchFamily="34" charset="0"/>
                <a:cs typeface="Calibri Light" panose="020F0302020204030204" pitchFamily="34" charset="0"/>
              </a:rPr>
              <a:t>és gondoltam, ha már </a:t>
            </a:r>
            <a:r>
              <a:rPr lang="hu-HU" dirty="0" err="1">
                <a:solidFill>
                  <a:schemeClr val="tx1"/>
                </a:solidFill>
                <a:latin typeface="Calibri Light" panose="020F0302020204030204" pitchFamily="34" charset="0"/>
                <a:cs typeface="Calibri Light" panose="020F0302020204030204" pitchFamily="34" charset="0"/>
              </a:rPr>
              <a:t>ben</a:t>
            </a:r>
            <a:r>
              <a:rPr lang="hu-HU" dirty="0">
                <a:solidFill>
                  <a:schemeClr val="tx1"/>
                </a:solidFill>
                <a:latin typeface="Calibri Light" panose="020F0302020204030204" pitchFamily="34" charset="0"/>
                <a:cs typeface="Calibri Light" panose="020F0302020204030204" pitchFamily="34" charset="0"/>
              </a:rPr>
              <a:t> van akkor ott hagyom.</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monitorozást ugyanis egy teljesen külső szerver végzi és a két szolgáltatás közötti adatformalom minimális.</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Ha mégis ez lenne a szűk kereszt akkor konfigurációból tudom úgy indítani, hogy ne induljon el a monitorozás.</a:t>
            </a:r>
          </a:p>
        </p:txBody>
      </p:sp>
    </p:spTree>
    <p:extLst>
      <p:ext uri="{BB962C8B-B14F-4D97-AF65-F5344CB8AC3E}">
        <p14:creationId xmlns:p14="http://schemas.microsoft.com/office/powerpoint/2010/main" val="345844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2.59259E-6 L 0 -0.90949 " pathEditMode="relative" rAng="0" ptsTypes="AA">
                                      <p:cBhvr>
                                        <p:cTn id="6" dur="2000" fill="hold"/>
                                        <p:tgtEl>
                                          <p:spTgt spid="3"/>
                                        </p:tgtEl>
                                        <p:attrNameLst>
                                          <p:attrName>ppt_x</p:attrName>
                                          <p:attrName>ppt_y</p:attrName>
                                        </p:attrNameLst>
                                      </p:cBhvr>
                                      <p:rCtr x="0" y="-45486"/>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Kép helye 21" descr="A képen elektronika, áramkör látható&#10;&#10;A leírás teljesen megbízható">
            <a:extLst>
              <a:ext uri="{FF2B5EF4-FFF2-40B4-BE49-F238E27FC236}">
                <a16:creationId xmlns:a16="http://schemas.microsoft.com/office/drawing/2014/main" id="{89D18B32-4DCA-4C9C-B516-A0999BF48B30}"/>
              </a:ext>
            </a:extLst>
          </p:cNvPr>
          <p:cNvPicPr>
            <a:picLocks noGrp="1" noChangeAspect="1"/>
          </p:cNvPicPr>
          <p:nvPr>
            <p:ph type="pic" sz="quarter" idx="12"/>
          </p:nvPr>
        </p:nvPicPr>
        <p:blipFill>
          <a:blip r:embed="rId2"/>
          <a:srcRect t="8236" b="8236"/>
          <a:stretch>
            <a:fillRect/>
          </a:stretch>
        </p:blipFill>
        <p:spPr/>
      </p:pic>
      <p:sp>
        <p:nvSpPr>
          <p:cNvPr id="3" name="Cím 2">
            <a:extLst>
              <a:ext uri="{FF2B5EF4-FFF2-40B4-BE49-F238E27FC236}">
                <a16:creationId xmlns:a16="http://schemas.microsoft.com/office/drawing/2014/main" id="{EBDC24D3-EEF0-4B69-A174-E4DFF7884894}"/>
              </a:ext>
            </a:extLst>
          </p:cNvPr>
          <p:cNvSpPr>
            <a:spLocks noGrp="1"/>
          </p:cNvSpPr>
          <p:nvPr>
            <p:ph type="ctrTitle"/>
          </p:nvPr>
        </p:nvSpPr>
        <p:spPr>
          <a:xfrm>
            <a:off x="2494607" y="2000266"/>
            <a:ext cx="7202786" cy="1449788"/>
          </a:xfrm>
        </p:spPr>
        <p:txBody>
          <a:bodyPr rtlCol="0">
            <a:normAutofit/>
          </a:bodyPr>
          <a:lstStyle/>
          <a:p>
            <a:pPr rtl="0"/>
            <a:r>
              <a:rPr lang="hu-HU" sz="4400" dirty="0"/>
              <a:t>Köszönöm a figyelmet!</a:t>
            </a:r>
          </a:p>
        </p:txBody>
      </p:sp>
      <p:cxnSp>
        <p:nvCxnSpPr>
          <p:cNvPr id="5" name="Egyenes összekötő 4" descr="Elválasztó">
            <a:extLst>
              <a:ext uri="{FF2B5EF4-FFF2-40B4-BE49-F238E27FC236}">
                <a16:creationId xmlns:a16="http://schemas.microsoft.com/office/drawing/2014/main" id="{FE07C9EC-5158-440C-995A-EAC50D3E05DA}"/>
              </a:ext>
              <a:ext uri="{C183D7F6-B498-43B3-948B-1728B52AA6E4}">
                <adec:decorative xmlns:adec="http://schemas.microsoft.com/office/drawing/2017/decorative" val="1"/>
              </a:ext>
            </a:extLst>
          </p:cNvPr>
          <p:cNvCxnSpPr>
            <a:cxnSpLocks/>
          </p:cNvCxnSpPr>
          <p:nvPr/>
        </p:nvCxnSpPr>
        <p:spPr>
          <a:xfrm>
            <a:off x="7777113" y="2175065"/>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7" name="Alcím 6">
            <a:extLst>
              <a:ext uri="{FF2B5EF4-FFF2-40B4-BE49-F238E27FC236}">
                <a16:creationId xmlns:a16="http://schemas.microsoft.com/office/drawing/2014/main" id="{ACCCCDAD-0E0B-437F-8CAA-0536470B2E2F}"/>
              </a:ext>
            </a:extLst>
          </p:cNvPr>
          <p:cNvSpPr>
            <a:spLocks noGrp="1"/>
          </p:cNvSpPr>
          <p:nvPr>
            <p:ph type="subTitle" idx="1"/>
          </p:nvPr>
        </p:nvSpPr>
        <p:spPr>
          <a:xfrm>
            <a:off x="2494607" y="3447610"/>
            <a:ext cx="5282503" cy="1604172"/>
          </a:xfrm>
        </p:spPr>
        <p:txBody>
          <a:bodyPr rtlCol="0"/>
          <a:lstStyle/>
          <a:p>
            <a:pPr rtl="0"/>
            <a:r>
              <a:rPr lang="hu-HU" dirty="0"/>
              <a:t>Pintye István</a:t>
            </a:r>
          </a:p>
        </p:txBody>
      </p:sp>
      <p:pic>
        <p:nvPicPr>
          <p:cNvPr id="13" name="Ábra 12" descr="Felhasználó" title="Ikon – előadó neve">
            <a:extLst>
              <a:ext uri="{FF2B5EF4-FFF2-40B4-BE49-F238E27FC236}">
                <a16:creationId xmlns:a16="http://schemas.microsoft.com/office/drawing/2014/main" id="{708AF784-88DE-4E89-A28B-BECD54FC11C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84624" y="3649628"/>
            <a:ext cx="164463" cy="164463"/>
          </a:xfrm>
          <a:prstGeom prst="rect">
            <a:avLst/>
          </a:prstGeom>
        </p:spPr>
      </p:pic>
      <p:sp>
        <p:nvSpPr>
          <p:cNvPr id="9" name="Szöveg helye 8">
            <a:extLst>
              <a:ext uri="{FF2B5EF4-FFF2-40B4-BE49-F238E27FC236}">
                <a16:creationId xmlns:a16="http://schemas.microsoft.com/office/drawing/2014/main" id="{650F9D0C-7F14-4B83-A0A3-5710128C815A}"/>
              </a:ext>
            </a:extLst>
          </p:cNvPr>
          <p:cNvSpPr>
            <a:spLocks noGrp="1"/>
          </p:cNvSpPr>
          <p:nvPr>
            <p:ph type="body" sz="quarter" idx="13"/>
          </p:nvPr>
        </p:nvSpPr>
        <p:spPr>
          <a:xfrm>
            <a:off x="2667000" y="3921238"/>
            <a:ext cx="4508500" cy="277342"/>
          </a:xfrm>
        </p:spPr>
        <p:txBody>
          <a:bodyPr rtlCol="0">
            <a:normAutofit fontScale="92500" lnSpcReduction="20000"/>
          </a:bodyPr>
          <a:lstStyle/>
          <a:p>
            <a:r>
              <a:rPr lang="hu-HU" dirty="0"/>
              <a:t>+36 1 279 6056</a:t>
            </a:r>
          </a:p>
        </p:txBody>
      </p:sp>
      <p:pic>
        <p:nvPicPr>
          <p:cNvPr id="15" name="Ábra 14" descr="Okostelefon" title="Ikon – előadó telefonszáma">
            <a:extLst>
              <a:ext uri="{FF2B5EF4-FFF2-40B4-BE49-F238E27FC236}">
                <a16:creationId xmlns:a16="http://schemas.microsoft.com/office/drawing/2014/main" id="{E276E47B-4C08-4FEC-AAE8-3DCCBA7EE72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284624" y="3959714"/>
            <a:ext cx="164463" cy="164463"/>
          </a:xfrm>
          <a:prstGeom prst="rect">
            <a:avLst/>
          </a:prstGeom>
        </p:spPr>
      </p:pic>
      <p:sp>
        <p:nvSpPr>
          <p:cNvPr id="10" name="Szöveg helye 9">
            <a:extLst>
              <a:ext uri="{FF2B5EF4-FFF2-40B4-BE49-F238E27FC236}">
                <a16:creationId xmlns:a16="http://schemas.microsoft.com/office/drawing/2014/main" id="{2EF9E03C-A81E-4083-9F20-EF8FFAF5914D}"/>
              </a:ext>
            </a:extLst>
          </p:cNvPr>
          <p:cNvSpPr>
            <a:spLocks noGrp="1"/>
          </p:cNvSpPr>
          <p:nvPr>
            <p:ph type="body" sz="quarter" idx="14"/>
          </p:nvPr>
        </p:nvSpPr>
        <p:spPr>
          <a:xfrm>
            <a:off x="2667000" y="4243062"/>
            <a:ext cx="4508500" cy="277342"/>
          </a:xfrm>
        </p:spPr>
        <p:txBody>
          <a:bodyPr rtlCol="0">
            <a:normAutofit fontScale="92500" lnSpcReduction="20000"/>
          </a:bodyPr>
          <a:lstStyle/>
          <a:p>
            <a:r>
              <a:rPr lang="hu-HU" dirty="0"/>
              <a:t>istvan.pintye@sztaki.hu</a:t>
            </a:r>
          </a:p>
        </p:txBody>
      </p:sp>
      <p:pic>
        <p:nvPicPr>
          <p:cNvPr id="14" name="Ábra 13" descr="Boríték" title="Ikon – előadó e-mail-címe">
            <a:extLst>
              <a:ext uri="{FF2B5EF4-FFF2-40B4-BE49-F238E27FC236}">
                <a16:creationId xmlns:a16="http://schemas.microsoft.com/office/drawing/2014/main" id="{4F2D4997-93AD-4A62-8488-4572923DB817}"/>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284624" y="4293902"/>
            <a:ext cx="164463" cy="164463"/>
          </a:xfrm>
          <a:prstGeom prst="rect">
            <a:avLst/>
          </a:prstGeom>
        </p:spPr>
      </p:pic>
      <p:sp>
        <p:nvSpPr>
          <p:cNvPr id="26" name="Szöveg helye 25">
            <a:extLst>
              <a:ext uri="{FF2B5EF4-FFF2-40B4-BE49-F238E27FC236}">
                <a16:creationId xmlns:a16="http://schemas.microsoft.com/office/drawing/2014/main" id="{88557579-7DEF-FF4C-AD37-0E81A6BB3B75}"/>
              </a:ext>
            </a:extLst>
          </p:cNvPr>
          <p:cNvSpPr>
            <a:spLocks noGrp="1"/>
          </p:cNvSpPr>
          <p:nvPr>
            <p:ph type="body" sz="quarter" idx="16"/>
          </p:nvPr>
        </p:nvSpPr>
        <p:spPr>
          <a:xfrm>
            <a:off x="2667000" y="4548843"/>
            <a:ext cx="4508500" cy="277342"/>
          </a:xfrm>
        </p:spPr>
        <p:txBody>
          <a:bodyPr rtlCol="0">
            <a:normAutofit fontScale="92500" lnSpcReduction="20000"/>
          </a:bodyPr>
          <a:lstStyle/>
          <a:p>
            <a:pPr rtl="0"/>
            <a:r>
              <a:rPr lang="hu-HU" dirty="0">
                <a:hlinkClick r:id="rId9"/>
              </a:rPr>
              <a:t>www.sztaki.hu </a:t>
            </a:r>
            <a:endParaRPr lang="hu-HU" dirty="0"/>
          </a:p>
        </p:txBody>
      </p:sp>
      <p:pic>
        <p:nvPicPr>
          <p:cNvPr id="30" name="Ábra 29" descr="Világ">
            <a:extLst>
              <a:ext uri="{FF2B5EF4-FFF2-40B4-BE49-F238E27FC236}">
                <a16:creationId xmlns:a16="http://schemas.microsoft.com/office/drawing/2014/main" id="{07973E30-0C12-8442-90B5-47D1C45545A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78999" y="4606552"/>
            <a:ext cx="170088" cy="170088"/>
          </a:xfrm>
          <a:prstGeom prst="rect">
            <a:avLst/>
          </a:prstGeom>
        </p:spPr>
      </p:pic>
      <p:pic>
        <p:nvPicPr>
          <p:cNvPr id="16" name="Kép helye 50">
            <a:extLst>
              <a:ext uri="{FF2B5EF4-FFF2-40B4-BE49-F238E27FC236}">
                <a16:creationId xmlns:a16="http://schemas.microsoft.com/office/drawing/2014/main" id="{B110393C-A856-45CB-B26A-03DC430104C2}"/>
              </a:ext>
            </a:extLst>
          </p:cNvPr>
          <p:cNvPicPr preferRelativeResize="0">
            <a:picLocks noGrp="1"/>
          </p:cNvPicPr>
          <p:nvPr>
            <p:ph type="pic" sz="quarter" idx="15"/>
          </p:nvPr>
        </p:nvPicPr>
        <p:blipFill>
          <a:blip r:embed="rId12">
            <a:extLst>
              <a:ext uri="{28A0092B-C50C-407E-A947-70E740481C1C}">
                <a14:useLocalDpi xmlns:a14="http://schemas.microsoft.com/office/drawing/2010/main" val="0"/>
              </a:ext>
            </a:extLst>
          </a:blip>
          <a:srcRect/>
          <a:stretch/>
        </p:blipFill>
        <p:spPr>
          <a:xfrm>
            <a:off x="8053703" y="2458606"/>
            <a:ext cx="1381125" cy="561975"/>
          </a:xfrm>
        </p:spPr>
      </p:pic>
    </p:spTree>
    <p:extLst>
      <p:ext uri="{BB962C8B-B14F-4D97-AF65-F5344CB8AC3E}">
        <p14:creationId xmlns:p14="http://schemas.microsoft.com/office/powerpoint/2010/main" val="2924104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73C0ED10-AC04-4E8D-91D7-CB9272F1C0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302342"/>
            <a:ext cx="12191999" cy="6253315"/>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Kutatási eredmények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9</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111010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metrikák t-1, időpontban mért érté-</a:t>
            </a:r>
            <a:r>
              <a:rPr lang="hu-HU" dirty="0" err="1">
                <a:solidFill>
                  <a:schemeClr val="tx1"/>
                </a:solidFill>
                <a:latin typeface="Calibri Light" panose="020F0302020204030204" pitchFamily="34" charset="0"/>
                <a:cs typeface="Calibri Light" panose="020F0302020204030204" pitchFamily="34" charset="0"/>
              </a:rPr>
              <a:t>keinek</a:t>
            </a:r>
            <a:r>
              <a:rPr lang="hu-HU" dirty="0">
                <a:solidFill>
                  <a:schemeClr val="tx1"/>
                </a:solidFill>
                <a:latin typeface="Calibri Light" panose="020F0302020204030204" pitchFamily="34" charset="0"/>
                <a:cs typeface="Calibri Light" panose="020F0302020204030204" pitchFamily="34" charset="0"/>
              </a:rPr>
              <a:t> figyelembevételével </a:t>
            </a:r>
            <a:r>
              <a:rPr lang="hu-HU" dirty="0" err="1">
                <a:solidFill>
                  <a:schemeClr val="tx1"/>
                </a:solidFill>
                <a:latin typeface="Calibri Light" panose="020F0302020204030204" pitchFamily="34" charset="0"/>
                <a:cs typeface="Calibri Light" panose="020F0302020204030204" pitchFamily="34" charset="0"/>
              </a:rPr>
              <a:t>kisérletez-tem</a:t>
            </a:r>
            <a:r>
              <a:rPr lang="hu-HU" dirty="0">
                <a:solidFill>
                  <a:schemeClr val="tx1"/>
                </a:solidFill>
                <a:latin typeface="Calibri Light" panose="020F0302020204030204" pitchFamily="34" charset="0"/>
                <a:cs typeface="Calibri Light" panose="020F0302020204030204" pitchFamily="34" charset="0"/>
              </a:rPr>
              <a:t>. Ez az 1 rétegű neurális háló még nem javított az eredményeken.</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 name="Kép 3">
            <a:extLst>
              <a:ext uri="{FF2B5EF4-FFF2-40B4-BE49-F238E27FC236}">
                <a16:creationId xmlns:a16="http://schemas.microsoft.com/office/drawing/2014/main" id="{573743F2-2630-42F9-8822-A8201C11469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635" y="3178138"/>
            <a:ext cx="11116775" cy="3749444"/>
          </a:xfrm>
          <a:prstGeom prst="rect">
            <a:avLst/>
          </a:prstGeom>
        </p:spPr>
      </p:pic>
      <p:pic>
        <p:nvPicPr>
          <p:cNvPr id="10" name="Kép 9">
            <a:extLst>
              <a:ext uri="{FF2B5EF4-FFF2-40B4-BE49-F238E27FC236}">
                <a16:creationId xmlns:a16="http://schemas.microsoft.com/office/drawing/2014/main" id="{3AAA233B-C3E9-454A-B489-EBD46277D71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83782" y="843770"/>
            <a:ext cx="6256424" cy="2395739"/>
          </a:xfrm>
          <a:prstGeom prst="rect">
            <a:avLst/>
          </a:prstGeom>
        </p:spPr>
      </p:pic>
    </p:spTree>
    <p:extLst>
      <p:ext uri="{BB962C8B-B14F-4D97-AF65-F5344CB8AC3E}">
        <p14:creationId xmlns:p14="http://schemas.microsoft.com/office/powerpoint/2010/main" val="2332496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L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A" id="{1BE77F33-257E-479D-B44E-E2BF257A5662}" vid="{7127042C-EF12-4B85-9C45-9BFC03BC8D5D}"/>
    </a:ext>
  </a:extLst>
</a:theme>
</file>

<file path=ppt/theme/theme10.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L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A" id="{1BE77F33-257E-479D-B44E-E2BF257A5662}" vid="{7127042C-EF12-4B85-9C45-9BFC03BC8D5D}"/>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16774</TotalTime>
  <Words>8289</Words>
  <Application>Microsoft Office PowerPoint</Application>
  <PresentationFormat>Szélesvásznú</PresentationFormat>
  <Paragraphs>964</Paragraphs>
  <Slides>83</Slides>
  <Notes>69</Notes>
  <HiddenSlides>26</HiddenSlides>
  <MMClips>0</MMClips>
  <ScaleCrop>false</ScaleCrop>
  <HeadingPairs>
    <vt:vector size="6" baseType="variant">
      <vt:variant>
        <vt:lpstr>Használt betűtípusok</vt:lpstr>
      </vt:variant>
      <vt:variant>
        <vt:i4>9</vt:i4>
      </vt:variant>
      <vt:variant>
        <vt:lpstr>Téma</vt:lpstr>
      </vt:variant>
      <vt:variant>
        <vt:i4>1</vt:i4>
      </vt:variant>
      <vt:variant>
        <vt:lpstr>Diacímek</vt:lpstr>
      </vt:variant>
      <vt:variant>
        <vt:i4>83</vt:i4>
      </vt:variant>
    </vt:vector>
  </HeadingPairs>
  <TitlesOfParts>
    <vt:vector size="93" baseType="lpstr">
      <vt:lpstr>Arial</vt:lpstr>
      <vt:lpstr>Arial Nova Cond</vt:lpstr>
      <vt:lpstr>Calibri</vt:lpstr>
      <vt:lpstr>Calibri Light</vt:lpstr>
      <vt:lpstr>Century Gothic</vt:lpstr>
      <vt:lpstr>Monospace</vt:lpstr>
      <vt:lpstr>Times New Roman</vt:lpstr>
      <vt:lpstr>Tw Cen MT</vt:lpstr>
      <vt:lpstr>Verdana</vt:lpstr>
      <vt:lpstr>Office</vt:lpstr>
      <vt:lpstr>Félévi beszámoló</vt:lpstr>
      <vt:lpstr>Az optimalizáló eljárás felépítése</vt:lpstr>
      <vt:lpstr>Tanulás a válaszidő becslésére</vt:lpstr>
      <vt:lpstr>Tanulás a válaszidő becslésére</vt:lpstr>
      <vt:lpstr>Tanulás a válaszidő becslésére</vt:lpstr>
      <vt:lpstr>Tanulás a válaszidő becslésére</vt:lpstr>
      <vt:lpstr>A Neurális háló tanítása</vt:lpstr>
      <vt:lpstr>PowerPoint-bemutató</vt:lpstr>
      <vt:lpstr>PowerPoint-bemutató</vt:lpstr>
      <vt:lpstr>PowerPoint-bemutató</vt:lpstr>
      <vt:lpstr>PowerPoint-bemutató</vt:lpstr>
      <vt:lpstr>PowerPoint-bemutató</vt:lpstr>
      <vt:lpstr>PowerPoint-bemutató</vt:lpstr>
      <vt:lpstr>Második tanulási fázis</vt:lpstr>
      <vt:lpstr>Második tanulási fázis</vt:lpstr>
      <vt:lpstr>Második tanulási fázis</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Tervezett tesztek</vt:lpstr>
      <vt:lpstr>Tervezett tesztek</vt:lpstr>
      <vt:lpstr>Tervezett tesztek</vt:lpstr>
      <vt:lpstr>Tervezett tesztek</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Tervezett tesztek</vt:lpstr>
      <vt:lpstr>PowerPoint-bemutató</vt:lpstr>
      <vt:lpstr>PowerPoint-bemutató</vt:lpstr>
      <vt:lpstr>PowerPoint-bemutató</vt:lpstr>
      <vt:lpstr>PowerPoint-bemutató</vt:lpstr>
      <vt:lpstr>PowerPoint-bemutató</vt:lpstr>
      <vt:lpstr>Tanulás a válaszidő becslésére</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Köszönöm a figyelmet!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Training for predicting latency</dc:title>
  <dc:creator>István Pintye</dc:creator>
  <cp:lastModifiedBy>lpds</cp:lastModifiedBy>
  <cp:revision>818</cp:revision>
  <dcterms:created xsi:type="dcterms:W3CDTF">2019-06-15T13:08:53Z</dcterms:created>
  <dcterms:modified xsi:type="dcterms:W3CDTF">2021-10-13T09:22:48Z</dcterms:modified>
</cp:coreProperties>
</file>